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813" r:id="rId2"/>
    <p:sldId id="713" r:id="rId3"/>
    <p:sldId id="1172" r:id="rId4"/>
    <p:sldId id="1171" r:id="rId5"/>
    <p:sldId id="1170" r:id="rId6"/>
    <p:sldId id="1193" r:id="rId7"/>
    <p:sldId id="1190" r:id="rId8"/>
    <p:sldId id="1173" r:id="rId9"/>
    <p:sldId id="782" r:id="rId10"/>
    <p:sldId id="786" r:id="rId11"/>
    <p:sldId id="775" r:id="rId12"/>
    <p:sldId id="583" r:id="rId13"/>
    <p:sldId id="798" r:id="rId14"/>
    <p:sldId id="787" r:id="rId15"/>
    <p:sldId id="615" r:id="rId16"/>
    <p:sldId id="1191" r:id="rId17"/>
    <p:sldId id="1192" r:id="rId18"/>
    <p:sldId id="573" r:id="rId19"/>
    <p:sldId id="575" r:id="rId20"/>
    <p:sldId id="601" r:id="rId21"/>
    <p:sldId id="793" r:id="rId22"/>
    <p:sldId id="1174" r:id="rId23"/>
    <p:sldId id="1187" r:id="rId24"/>
    <p:sldId id="1175" r:id="rId25"/>
    <p:sldId id="1185" r:id="rId26"/>
    <p:sldId id="1188" r:id="rId27"/>
    <p:sldId id="1177" r:id="rId28"/>
    <p:sldId id="1178" r:id="rId29"/>
    <p:sldId id="1179" r:id="rId30"/>
    <p:sldId id="1180" r:id="rId31"/>
    <p:sldId id="1181" r:id="rId32"/>
    <p:sldId id="1182" r:id="rId33"/>
    <p:sldId id="1183" r:id="rId34"/>
    <p:sldId id="1184" r:id="rId35"/>
    <p:sldId id="1194" r:id="rId36"/>
    <p:sldId id="746" r:id="rId37"/>
    <p:sldId id="748" r:id="rId38"/>
    <p:sldId id="749" r:id="rId39"/>
    <p:sldId id="747" r:id="rId40"/>
    <p:sldId id="1165" r:id="rId41"/>
    <p:sldId id="1166" r:id="rId42"/>
    <p:sldId id="1189" r:id="rId43"/>
    <p:sldId id="811" r:id="rId44"/>
    <p:sldId id="675" r:id="rId45"/>
    <p:sldId id="745" r:id="rId46"/>
    <p:sldId id="606" r:id="rId47"/>
    <p:sldId id="607" r:id="rId48"/>
    <p:sldId id="608" r:id="rId49"/>
    <p:sldId id="609" r:id="rId50"/>
    <p:sldId id="610" r:id="rId51"/>
    <p:sldId id="611" r:id="rId52"/>
    <p:sldId id="1168" r:id="rId53"/>
    <p:sldId id="718" r:id="rId54"/>
    <p:sldId id="802" r:id="rId55"/>
    <p:sldId id="803" r:id="rId56"/>
    <p:sldId id="804" r:id="rId57"/>
    <p:sldId id="788" r:id="rId58"/>
    <p:sldId id="762" r:id="rId59"/>
    <p:sldId id="770" r:id="rId60"/>
    <p:sldId id="374" r:id="rId61"/>
    <p:sldId id="522" r:id="rId62"/>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9"/>
  </p:normalViewPr>
  <p:slideViewPr>
    <p:cSldViewPr snapToGrid="0" snapToObjects="1">
      <p:cViewPr>
        <p:scale>
          <a:sx n="98" d="100"/>
          <a:sy n="98" d="100"/>
        </p:scale>
        <p:origin x="-576" y="-16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574D6C-9470-8447-9D72-A426E0388782}" type="datetimeFigureOut">
              <a:rPr lang="nl-NL" smtClean="0"/>
              <a:t>2-10-2018</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45F524-0D8B-824C-A2FF-92ECAC214D9E}" type="slidenum">
              <a:rPr lang="nl-NL" smtClean="0"/>
              <a:t>‹#›</a:t>
            </a:fld>
            <a:endParaRPr lang="nl-NL"/>
          </a:p>
        </p:txBody>
      </p:sp>
    </p:spTree>
    <p:extLst>
      <p:ext uri="{BB962C8B-B14F-4D97-AF65-F5344CB8AC3E}">
        <p14:creationId xmlns:p14="http://schemas.microsoft.com/office/powerpoint/2010/main" val="12289240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30 min talk</a:t>
            </a:r>
            <a:r>
              <a:rPr lang="nl-NL" baseline="0" dirty="0"/>
              <a:t> </a:t>
            </a:r>
            <a:r>
              <a:rPr lang="nl-NL" dirty="0"/>
              <a:t>+ 15 min </a:t>
            </a:r>
            <a:r>
              <a:rPr lang="nl-NL" dirty="0" err="1"/>
              <a:t>questions</a:t>
            </a:r>
            <a:endParaRPr lang="nl-NL" dirty="0"/>
          </a:p>
        </p:txBody>
      </p:sp>
      <p:sp>
        <p:nvSpPr>
          <p:cNvPr id="4" name="Tijdelijke aanduiding voor dianummer 3"/>
          <p:cNvSpPr>
            <a:spLocks noGrp="1"/>
          </p:cNvSpPr>
          <p:nvPr>
            <p:ph type="sldNum" sz="quarter" idx="10"/>
          </p:nvPr>
        </p:nvSpPr>
        <p:spPr/>
        <p:txBody>
          <a:bodyPr/>
          <a:lstStyle/>
          <a:p>
            <a:fld id="{1845F524-0D8B-824C-A2FF-92ECAC214D9E}" type="slidenum">
              <a:rPr lang="nl-NL" smtClean="0"/>
              <a:t>1</a:t>
            </a:fld>
            <a:endParaRPr lang="nl-NL"/>
          </a:p>
        </p:txBody>
      </p:sp>
    </p:spTree>
    <p:extLst>
      <p:ext uri="{BB962C8B-B14F-4D97-AF65-F5344CB8AC3E}">
        <p14:creationId xmlns:p14="http://schemas.microsoft.com/office/powerpoint/2010/main" val="1116268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Satisticians</a:t>
            </a:r>
            <a:r>
              <a:rPr lang="nl-NL" baseline="0" dirty="0" smtClean="0"/>
              <a:t> </a:t>
            </a:r>
            <a:r>
              <a:rPr lang="nl-NL" baseline="0" dirty="0" err="1" smtClean="0"/>
              <a:t>and</a:t>
            </a:r>
            <a:r>
              <a:rPr lang="nl-NL" baseline="0" dirty="0" smtClean="0"/>
              <a:t> </a:t>
            </a:r>
            <a:r>
              <a:rPr lang="nl-NL" baseline="0" dirty="0" err="1" smtClean="0"/>
              <a:t>bioinformaticians</a:t>
            </a:r>
            <a:r>
              <a:rPr lang="nl-NL" baseline="0" dirty="0" smtClean="0"/>
              <a:t>. </a:t>
            </a:r>
            <a:r>
              <a:rPr lang="nl-NL" dirty="0" smtClean="0"/>
              <a:t>Yes, </a:t>
            </a:r>
            <a:r>
              <a:rPr lang="nl-NL" dirty="0" err="1" smtClean="0"/>
              <a:t>diversity</a:t>
            </a:r>
            <a:r>
              <a:rPr lang="nl-NL" dirty="0" smtClean="0"/>
              <a:t> was different </a:t>
            </a:r>
            <a:r>
              <a:rPr lang="nl-NL" dirty="0" err="1" smtClean="0"/>
              <a:t>and</a:t>
            </a:r>
            <a:r>
              <a:rPr lang="nl-NL" dirty="0" smtClean="0"/>
              <a:t> </a:t>
            </a:r>
            <a:r>
              <a:rPr lang="nl-NL" dirty="0" err="1" smtClean="0"/>
              <a:t>correlated</a:t>
            </a:r>
            <a:r>
              <a:rPr lang="nl-NL" dirty="0" smtClean="0"/>
              <a:t> </a:t>
            </a:r>
            <a:r>
              <a:rPr lang="nl-NL" dirty="0" err="1" smtClean="0"/>
              <a:t>with</a:t>
            </a:r>
            <a:r>
              <a:rPr lang="nl-NL" dirty="0" smtClean="0"/>
              <a:t> diabetes</a:t>
            </a:r>
            <a:r>
              <a:rPr lang="nl-NL" baseline="0" dirty="0" smtClean="0"/>
              <a:t> </a:t>
            </a:r>
            <a:r>
              <a:rPr lang="nl-NL" baseline="0" dirty="0" err="1" smtClean="0"/>
              <a:t>incidence</a:t>
            </a:r>
            <a:r>
              <a:rPr lang="nl-NL" baseline="0" dirty="0" smtClean="0"/>
              <a:t> </a:t>
            </a:r>
            <a:r>
              <a:rPr lang="nl-NL" baseline="0" dirty="0" err="1" smtClean="0"/>
              <a:t>southasian</a:t>
            </a:r>
            <a:r>
              <a:rPr lang="nl-NL" baseline="0" dirty="0" smtClean="0"/>
              <a:t> </a:t>
            </a:r>
            <a:r>
              <a:rPr lang="nl-NL" baseline="0" dirty="0" err="1" smtClean="0"/>
              <a:t>surinamese</a:t>
            </a:r>
            <a:r>
              <a:rPr lang="nl-NL" baseline="0" dirty="0" smtClean="0"/>
              <a:t> </a:t>
            </a:r>
            <a:r>
              <a:rPr lang="nl-NL" baseline="0" dirty="0" err="1" smtClean="0"/>
              <a:t>highest</a:t>
            </a:r>
            <a:r>
              <a:rPr lang="nl-NL" baseline="0" dirty="0" smtClean="0"/>
              <a:t>, </a:t>
            </a:r>
            <a:r>
              <a:rPr lang="nl-NL" baseline="0" dirty="0" err="1" smtClean="0"/>
              <a:t>dutch</a:t>
            </a:r>
            <a:r>
              <a:rPr lang="nl-NL" baseline="0" dirty="0" smtClean="0"/>
              <a:t> </a:t>
            </a:r>
            <a:r>
              <a:rPr lang="nl-NL" baseline="0" dirty="0" err="1" smtClean="0"/>
              <a:t>lowest</a:t>
            </a:r>
            <a:r>
              <a:rPr lang="nl-NL" baseline="0" dirty="0" smtClean="0"/>
              <a:t>; </a:t>
            </a:r>
            <a:r>
              <a:rPr lang="nl-NL" baseline="0" dirty="0" err="1" smtClean="0"/>
              <a:t>Difference</a:t>
            </a:r>
            <a:r>
              <a:rPr lang="nl-NL" baseline="0" dirty="0" smtClean="0"/>
              <a:t> </a:t>
            </a:r>
            <a:r>
              <a:rPr lang="nl-NL" baseline="0" dirty="0" err="1" smtClean="0"/>
              <a:t>still</a:t>
            </a:r>
            <a:r>
              <a:rPr lang="nl-NL" baseline="0" dirty="0" smtClean="0"/>
              <a:t> present </a:t>
            </a:r>
            <a:r>
              <a:rPr lang="nl-NL" baseline="0" dirty="0" err="1" smtClean="0"/>
              <a:t>after</a:t>
            </a:r>
            <a:r>
              <a:rPr lang="nl-NL" baseline="0" dirty="0" smtClean="0"/>
              <a:t> </a:t>
            </a:r>
            <a:r>
              <a:rPr lang="nl-NL" baseline="0" dirty="0" err="1" smtClean="0"/>
              <a:t>correction</a:t>
            </a:r>
            <a:r>
              <a:rPr lang="nl-NL" baseline="0" dirty="0" smtClean="0"/>
              <a:t> </a:t>
            </a:r>
            <a:r>
              <a:rPr lang="nl-NL" baseline="0" dirty="0" err="1" smtClean="0"/>
              <a:t>for</a:t>
            </a:r>
            <a:r>
              <a:rPr lang="nl-NL" baseline="0" dirty="0" smtClean="0"/>
              <a:t> </a:t>
            </a:r>
            <a:r>
              <a:rPr lang="nl-NL" baseline="0" dirty="0" err="1" smtClean="0"/>
              <a:t>diet</a:t>
            </a:r>
            <a:r>
              <a:rPr lang="nl-NL" baseline="0" dirty="0" smtClean="0"/>
              <a:t>; </a:t>
            </a:r>
            <a:r>
              <a:rPr lang="nl-NL" baseline="0" dirty="0" err="1" smtClean="0"/>
              <a:t>actually</a:t>
            </a:r>
            <a:r>
              <a:rPr lang="nl-NL" baseline="0" dirty="0" smtClean="0"/>
              <a:t> bad </a:t>
            </a:r>
            <a:r>
              <a:rPr lang="nl-NL" baseline="0" dirty="0" err="1" smtClean="0"/>
              <a:t>diet</a:t>
            </a:r>
            <a:r>
              <a:rPr lang="nl-NL" baseline="0" dirty="0" smtClean="0"/>
              <a:t> </a:t>
            </a:r>
            <a:r>
              <a:rPr lang="nl-NL" baseline="0" dirty="0" err="1" smtClean="0"/>
              <a:t>consumption</a:t>
            </a:r>
            <a:r>
              <a:rPr lang="nl-NL" baseline="0" dirty="0" smtClean="0"/>
              <a:t> </a:t>
            </a:r>
            <a:r>
              <a:rPr lang="nl-NL" baseline="0" dirty="0" err="1" smtClean="0"/>
              <a:t>higher</a:t>
            </a:r>
            <a:r>
              <a:rPr lang="nl-NL" baseline="0" dirty="0" smtClean="0"/>
              <a:t> in </a:t>
            </a:r>
            <a:r>
              <a:rPr lang="nl-NL" baseline="0" dirty="0" err="1" smtClean="0"/>
              <a:t>the</a:t>
            </a:r>
            <a:r>
              <a:rPr lang="nl-NL" baseline="0" dirty="0" smtClean="0"/>
              <a:t> </a:t>
            </a:r>
            <a:r>
              <a:rPr lang="nl-NL" baseline="0" dirty="0" err="1" smtClean="0"/>
              <a:t>dutch</a:t>
            </a:r>
            <a:r>
              <a:rPr lang="nl-NL" baseline="0" dirty="0" smtClean="0"/>
              <a:t> </a:t>
            </a:r>
            <a:r>
              <a:rPr lang="nl-NL" baseline="0" dirty="0" err="1" smtClean="0"/>
              <a:t>Cause</a:t>
            </a:r>
            <a:r>
              <a:rPr lang="nl-NL" baseline="0" dirty="0" smtClean="0"/>
              <a:t> or effect</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11</a:t>
            </a:fld>
            <a:endParaRPr lang="nl-NL"/>
          </a:p>
        </p:txBody>
      </p:sp>
    </p:spTree>
    <p:extLst>
      <p:ext uri="{BB962C8B-B14F-4D97-AF65-F5344CB8AC3E}">
        <p14:creationId xmlns:p14="http://schemas.microsoft.com/office/powerpoint/2010/main" val="2002196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Pink </a:t>
            </a:r>
            <a:r>
              <a:rPr lang="nl-NL" dirty="0" err="1"/>
              <a:t>elephant</a:t>
            </a:r>
            <a:r>
              <a:rPr lang="nl-NL" dirty="0"/>
              <a:t> = </a:t>
            </a:r>
            <a:r>
              <a:rPr lang="nl-NL" dirty="0" err="1"/>
              <a:t>hallucination</a:t>
            </a:r>
            <a:r>
              <a:rPr lang="nl-NL" baseline="0" dirty="0"/>
              <a:t> </a:t>
            </a:r>
          </a:p>
          <a:p>
            <a:r>
              <a:rPr lang="nl-NL" baseline="0" dirty="0" err="1"/>
              <a:t>Elephant</a:t>
            </a:r>
            <a:r>
              <a:rPr lang="nl-NL" baseline="0" dirty="0"/>
              <a:t> in the room = </a:t>
            </a:r>
            <a:r>
              <a:rPr lang="nl-NL" baseline="0" dirty="0" err="1"/>
              <a:t>problem</a:t>
            </a:r>
            <a:r>
              <a:rPr lang="nl-NL" baseline="0" dirty="0"/>
              <a:t> </a:t>
            </a:r>
            <a:r>
              <a:rPr lang="nl-NL" baseline="0" dirty="0" err="1"/>
              <a:t>nobody</a:t>
            </a:r>
            <a:r>
              <a:rPr lang="nl-NL" baseline="0" dirty="0"/>
              <a:t> wants </a:t>
            </a:r>
            <a:r>
              <a:rPr lang="nl-NL" baseline="0" dirty="0" err="1"/>
              <a:t>to</a:t>
            </a:r>
            <a:r>
              <a:rPr lang="nl-NL" baseline="0" dirty="0"/>
              <a:t> </a:t>
            </a:r>
            <a:r>
              <a:rPr lang="nl-NL" baseline="0" dirty="0" err="1"/>
              <a:t>acknowlegde</a:t>
            </a:r>
            <a:endParaRPr lang="nl-NL" dirty="0"/>
          </a:p>
        </p:txBody>
      </p:sp>
      <p:sp>
        <p:nvSpPr>
          <p:cNvPr id="4" name="Tijdelijke aanduiding voor dianummer 3"/>
          <p:cNvSpPr>
            <a:spLocks noGrp="1"/>
          </p:cNvSpPr>
          <p:nvPr>
            <p:ph type="sldNum" sz="quarter" idx="10"/>
          </p:nvPr>
        </p:nvSpPr>
        <p:spPr/>
        <p:txBody>
          <a:bodyPr/>
          <a:lstStyle/>
          <a:p>
            <a:fld id="{97D79C40-58BB-654F-8690-04E8D956E4DC}" type="slidenum">
              <a:rPr lang="nl-NL" smtClean="0"/>
              <a:t>13</a:t>
            </a:fld>
            <a:endParaRPr lang="nl-NL"/>
          </a:p>
        </p:txBody>
      </p:sp>
    </p:spTree>
    <p:extLst>
      <p:ext uri="{BB962C8B-B14F-4D97-AF65-F5344CB8AC3E}">
        <p14:creationId xmlns:p14="http://schemas.microsoft.com/office/powerpoint/2010/main" val="4160104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Many</a:t>
            </a:r>
            <a:r>
              <a:rPr lang="nl-NL" dirty="0" smtClean="0"/>
              <a:t> </a:t>
            </a:r>
            <a:r>
              <a:rPr lang="nl-NL" dirty="0" err="1" smtClean="0"/>
              <a:t>possible</a:t>
            </a:r>
            <a:r>
              <a:rPr lang="nl-NL" dirty="0" smtClean="0"/>
              <a:t> </a:t>
            </a:r>
            <a:r>
              <a:rPr lang="nl-NL" dirty="0" err="1" smtClean="0"/>
              <a:t>interactions</a:t>
            </a:r>
            <a:r>
              <a:rPr lang="nl-NL" dirty="0" smtClean="0"/>
              <a:t>, apart </a:t>
            </a:r>
            <a:r>
              <a:rPr lang="nl-NL" dirty="0" err="1" smtClean="0"/>
              <a:t>from</a:t>
            </a:r>
            <a:r>
              <a:rPr lang="nl-NL" dirty="0" smtClean="0"/>
              <a:t> </a:t>
            </a:r>
            <a:r>
              <a:rPr lang="nl-NL" dirty="0" err="1" smtClean="0"/>
              <a:t>otu</a:t>
            </a:r>
            <a:r>
              <a:rPr lang="nl-NL" dirty="0" smtClean="0"/>
              <a:t>; </a:t>
            </a:r>
            <a:r>
              <a:rPr lang="nl-NL" dirty="0" err="1" smtClean="0"/>
              <a:t>functionality</a:t>
            </a:r>
            <a:r>
              <a:rPr lang="nl-NL" dirty="0" smtClean="0"/>
              <a:t>, </a:t>
            </a:r>
            <a:r>
              <a:rPr lang="nl-NL" dirty="0" err="1" smtClean="0"/>
              <a:t>how</a:t>
            </a:r>
            <a:r>
              <a:rPr lang="nl-NL" dirty="0" smtClean="0"/>
              <a:t> </a:t>
            </a:r>
            <a:r>
              <a:rPr lang="nl-NL" dirty="0" err="1" smtClean="0"/>
              <a:t>to</a:t>
            </a:r>
            <a:r>
              <a:rPr lang="nl-NL" dirty="0" smtClean="0"/>
              <a:t> </a:t>
            </a:r>
            <a:r>
              <a:rPr lang="nl-NL" dirty="0" err="1" smtClean="0"/>
              <a:t>cheack</a:t>
            </a:r>
            <a:r>
              <a:rPr lang="nl-NL" dirty="0" smtClean="0"/>
              <a:t> </a:t>
            </a:r>
            <a:r>
              <a:rPr lang="nl-NL" dirty="0" err="1" smtClean="0"/>
              <a:t>causation</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14</a:t>
            </a:fld>
            <a:endParaRPr lang="nl-NL"/>
          </a:p>
        </p:txBody>
      </p:sp>
    </p:spTree>
    <p:extLst>
      <p:ext uri="{BB962C8B-B14F-4D97-AF65-F5344CB8AC3E}">
        <p14:creationId xmlns:p14="http://schemas.microsoft.com/office/powerpoint/2010/main" val="1281862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Espace réservé de l'image des diapositives 1"/>
          <p:cNvSpPr>
            <a:spLocks noGrp="1" noRot="1" noChangeAspect="1" noTextEdit="1"/>
          </p:cNvSpPr>
          <p:nvPr>
            <p:ph type="sldImg"/>
          </p:nvPr>
        </p:nvSpPr>
        <p:spPr>
          <a:ln/>
        </p:spPr>
      </p:sp>
      <p:sp>
        <p:nvSpPr>
          <p:cNvPr id="2560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fr-FR">
              <a:ea typeface="ＭＳ Ｐゴシック" charset="0"/>
              <a:cs typeface="ＭＳ Ｐゴシック" charset="0"/>
            </a:endParaRPr>
          </a:p>
        </p:txBody>
      </p:sp>
      <p:sp>
        <p:nvSpPr>
          <p:cNvPr id="25603"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C470D31A-0422-C740-8DEF-CBD781F5C61D}" type="slidenum">
              <a:rPr lang="nl-NL" sz="1200"/>
              <a:pPr eaLnBrk="1" hangingPunct="1"/>
              <a:t>15</a:t>
            </a:fld>
            <a:endParaRPr lang="nl-NL"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sz="600" smtClean="0">
                <a:latin typeface="Arial" pitchFamily="34" charset="0"/>
                <a:ea typeface="ＭＳ Ｐゴシック" pitchFamily="34" charset="-128"/>
              </a:rPr>
              <a:t>Ge Hing, a traditional Chinese medicine doctor, used human fecal suspension given orally to treat food poising and severe diarrhea</a:t>
            </a:r>
            <a:r>
              <a:rPr lang="nl-NL" altLang="nl-NL" sz="600" baseline="30000" smtClean="0">
                <a:latin typeface="Arial" pitchFamily="34" charset="0"/>
                <a:ea typeface="ＭＳ Ｐゴシック" pitchFamily="34" charset="-128"/>
              </a:rPr>
              <a:t>1.</a:t>
            </a:r>
          </a:p>
          <a:p>
            <a:endParaRPr lang="nl-NL" altLang="nl-NL" sz="600" smtClean="0">
              <a:latin typeface="Arial" pitchFamily="34" charset="0"/>
              <a:ea typeface="ＭＳ Ｐゴシック" pitchFamily="34" charset="-128"/>
            </a:endParaRPr>
          </a:p>
          <a:p>
            <a:r>
              <a:rPr lang="nl-NL" altLang="nl-NL" sz="600" smtClean="0">
                <a:latin typeface="Arial" pitchFamily="34" charset="0"/>
                <a:ea typeface="ＭＳ Ｐゴシック" pitchFamily="34" charset="-128"/>
              </a:rPr>
              <a:t>Li shizhen: very notable chinese doctor/scientist/among other things. Used fermented, fresh, dried of infant feces ( “yellow soup”) for the treatment of several gastro-intestinal related illness, including constipation</a:t>
            </a:r>
            <a:r>
              <a:rPr lang="nl-NL" altLang="nl-NL" sz="600" baseline="30000" smtClean="0">
                <a:latin typeface="Arial" pitchFamily="34" charset="0"/>
                <a:ea typeface="ＭＳ Ｐゴシック" pitchFamily="34" charset="-128"/>
              </a:rPr>
              <a:t>2</a:t>
            </a:r>
            <a:r>
              <a:rPr lang="nl-NL" altLang="nl-NL" sz="600" smtClean="0">
                <a:latin typeface="Arial" pitchFamily="34" charset="0"/>
                <a:ea typeface="ＭＳ Ｐゴシック" pitchFamily="34" charset="-128"/>
              </a:rPr>
              <a:t>.</a:t>
            </a:r>
          </a:p>
          <a:p>
            <a:endParaRPr lang="nl-NL" altLang="nl-NL" sz="600" baseline="30000" smtClean="0">
              <a:latin typeface="Arial" pitchFamily="34" charset="0"/>
              <a:ea typeface="ＭＳ Ｐゴシック" pitchFamily="34" charset="-128"/>
            </a:endParaRPr>
          </a:p>
          <a:p>
            <a:r>
              <a:rPr lang="nl-NL" altLang="nl-NL" sz="600" smtClean="0">
                <a:latin typeface="Arial" pitchFamily="34" charset="0"/>
                <a:ea typeface="ＭＳ Ｐゴシック" pitchFamily="34" charset="-128"/>
              </a:rPr>
              <a:t>Fecal transplant was first performed in current medical practice by Eiseman (Surgery 1958) 4 patients with antibiotics induced chronic diarrhea</a:t>
            </a:r>
          </a:p>
          <a:p>
            <a:endParaRPr lang="nl-NL" altLang="nl-NL" smtClean="0">
              <a:latin typeface="Arial" pitchFamily="34"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image des diapositives 1"/>
          <p:cNvSpPr>
            <a:spLocks noGrp="1" noRot="1" noChangeAspect="1" noTextEdit="1"/>
          </p:cNvSpPr>
          <p:nvPr>
            <p:ph type="sldImg"/>
          </p:nvPr>
        </p:nvSpPr>
        <p:spPr>
          <a:ln/>
        </p:spPr>
      </p:sp>
      <p:sp>
        <p:nvSpPr>
          <p:cNvPr id="6656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nl-NL" dirty="0" err="1" smtClean="0">
                <a:latin typeface="Arial" pitchFamily="34" charset="0"/>
                <a:ea typeface="ＭＳ Ｐゴシック" pitchFamily="34" charset="-128"/>
              </a:rPr>
              <a:t>donors</a:t>
            </a:r>
            <a:endParaRPr lang="fr-FR" altLang="nl-NL" dirty="0" smtClean="0">
              <a:latin typeface="Arial" pitchFamily="34" charset="0"/>
              <a:ea typeface="ＭＳ Ｐゴシック" pitchFamily="34" charset="-128"/>
            </a:endParaRPr>
          </a:p>
        </p:txBody>
      </p:sp>
      <p:sp>
        <p:nvSpPr>
          <p:cNvPr id="6656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ＭＳ Ｐゴシック" pitchFamily="34" charset="-128"/>
              </a:defRPr>
            </a:lvl1pPr>
            <a:lvl2pPr marL="742950" indent="-285750" eaLnBrk="0" hangingPunct="0">
              <a:spcBef>
                <a:spcPct val="30000"/>
              </a:spcBef>
              <a:defRPr sz="1200">
                <a:solidFill>
                  <a:schemeClr val="tx1"/>
                </a:solidFill>
                <a:latin typeface="Arial" pitchFamily="34" charset="0"/>
                <a:ea typeface="ＭＳ Ｐゴシック" pitchFamily="34" charset="-128"/>
              </a:defRPr>
            </a:lvl2pPr>
            <a:lvl3pPr marL="1143000" indent="-228600" eaLnBrk="0" hangingPunct="0">
              <a:spcBef>
                <a:spcPct val="30000"/>
              </a:spcBef>
              <a:defRPr sz="1200">
                <a:solidFill>
                  <a:schemeClr val="tx1"/>
                </a:solidFill>
                <a:latin typeface="Arial" pitchFamily="34" charset="0"/>
                <a:ea typeface="ＭＳ Ｐゴシック" pitchFamily="34" charset="-128"/>
              </a:defRPr>
            </a:lvl3pPr>
            <a:lvl4pPr marL="1600200" indent="-228600" eaLnBrk="0" hangingPunct="0">
              <a:spcBef>
                <a:spcPct val="30000"/>
              </a:spcBef>
              <a:defRPr sz="1200">
                <a:solidFill>
                  <a:schemeClr val="tx1"/>
                </a:solidFill>
                <a:latin typeface="Arial" pitchFamily="34" charset="0"/>
                <a:ea typeface="ＭＳ Ｐゴシック" pitchFamily="34" charset="-128"/>
              </a:defRPr>
            </a:lvl4pPr>
            <a:lvl5pPr marL="2057400" indent="-228600" eaLnBrk="0" hangingPunct="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EC128140-D1DB-4250-96F0-63B846BBE23E}" type="slidenum">
              <a:rPr lang="nl-NL" altLang="nl-NL" smtClean="0">
                <a:ea typeface="Geneva"/>
                <a:cs typeface="Geneva"/>
              </a:rPr>
              <a:pPr eaLnBrk="1" hangingPunct="1">
                <a:spcBef>
                  <a:spcPct val="0"/>
                </a:spcBef>
              </a:pPr>
              <a:t>17</a:t>
            </a:fld>
            <a:endParaRPr lang="nl-NL" altLang="nl-NL" smtClean="0">
              <a:ea typeface="Geneva"/>
              <a:cs typeface="Genev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Espace réservé de l'image des diapositives 1"/>
          <p:cNvSpPr>
            <a:spLocks noGrp="1" noRot="1" noChangeAspect="1" noTextEdit="1"/>
          </p:cNvSpPr>
          <p:nvPr>
            <p:ph type="sldImg"/>
          </p:nvPr>
        </p:nvSpPr>
        <p:spPr>
          <a:ln/>
        </p:spPr>
      </p:sp>
      <p:sp>
        <p:nvSpPr>
          <p:cNvPr id="37890"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fr-FR" dirty="0" smtClean="0">
                <a:ea typeface="ＭＳ Ｐゴシック" charset="0"/>
                <a:cs typeface="ＭＳ Ｐゴシック" charset="0"/>
              </a:rPr>
              <a:t>DIY</a:t>
            </a:r>
            <a:endParaRPr lang="fr-FR" dirty="0">
              <a:ea typeface="ＭＳ Ｐゴシック" charset="0"/>
              <a:cs typeface="ＭＳ Ｐゴシック" charset="0"/>
            </a:endParaRPr>
          </a:p>
        </p:txBody>
      </p:sp>
      <p:sp>
        <p:nvSpPr>
          <p:cNvPr id="37891"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802D3474-1472-7B4B-BE9E-A6F306E5884C}" type="slidenum">
              <a:rPr lang="nl-NL" sz="1200"/>
              <a:pPr eaLnBrk="1" hangingPunct="1"/>
              <a:t>18</a:t>
            </a:fld>
            <a:endParaRPr lang="nl-NL"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Espace réservé de l'image des diapositives 1"/>
          <p:cNvSpPr>
            <a:spLocks noGrp="1" noRot="1" noChangeAspect="1" noTextEdit="1"/>
          </p:cNvSpPr>
          <p:nvPr>
            <p:ph type="sldImg"/>
          </p:nvPr>
        </p:nvSpPr>
        <p:spPr>
          <a:ln/>
        </p:spPr>
      </p:sp>
      <p:sp>
        <p:nvSpPr>
          <p:cNvPr id="43010"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fr-FR">
              <a:latin typeface="Calibri" charset="0"/>
              <a:ea typeface="ＭＳ Ｐゴシック" charset="0"/>
              <a:cs typeface="ＭＳ Ｐゴシック" charset="0"/>
            </a:endParaRPr>
          </a:p>
        </p:txBody>
      </p:sp>
      <p:sp>
        <p:nvSpPr>
          <p:cNvPr id="43011"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eaLnBrk="0" hangingPunct="0">
              <a:defRPr sz="2800">
                <a:solidFill>
                  <a:schemeClr val="tx1"/>
                </a:solidFill>
                <a:latin typeface="Arial" charset="0"/>
                <a:ea typeface="ＭＳ Ｐゴシック" charset="0"/>
                <a:cs typeface="ＭＳ Ｐゴシック" charset="0"/>
              </a:defRPr>
            </a:lvl1pPr>
            <a:lvl2pPr marL="742950" indent="-285750" defTabSz="455613" eaLnBrk="0" hangingPunct="0">
              <a:defRPr sz="2800">
                <a:solidFill>
                  <a:schemeClr val="tx1"/>
                </a:solidFill>
                <a:latin typeface="Arial" charset="0"/>
                <a:ea typeface="ＭＳ Ｐゴシック" charset="0"/>
              </a:defRPr>
            </a:lvl2pPr>
            <a:lvl3pPr marL="1143000" indent="-228600" defTabSz="455613" eaLnBrk="0" hangingPunct="0">
              <a:defRPr sz="2800">
                <a:solidFill>
                  <a:schemeClr val="tx1"/>
                </a:solidFill>
                <a:latin typeface="Arial" charset="0"/>
                <a:ea typeface="ＭＳ Ｐゴシック" charset="0"/>
              </a:defRPr>
            </a:lvl3pPr>
            <a:lvl4pPr marL="1600200" indent="-228600" defTabSz="455613" eaLnBrk="0" hangingPunct="0">
              <a:defRPr sz="2800">
                <a:solidFill>
                  <a:schemeClr val="tx1"/>
                </a:solidFill>
                <a:latin typeface="Arial" charset="0"/>
                <a:ea typeface="ＭＳ Ｐゴシック" charset="0"/>
              </a:defRPr>
            </a:lvl4pPr>
            <a:lvl5pPr marL="2057400" indent="-228600" defTabSz="455613" eaLnBrk="0" hangingPunct="0">
              <a:defRPr sz="2800">
                <a:solidFill>
                  <a:schemeClr val="tx1"/>
                </a:solidFill>
                <a:latin typeface="Arial" charset="0"/>
                <a:ea typeface="ＭＳ Ｐゴシック" charset="0"/>
              </a:defRPr>
            </a:lvl5pPr>
            <a:lvl6pPr marL="2514600" indent="-228600" algn="ctr" defTabSz="455613"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defTabSz="455613"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defTabSz="455613"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defTabSz="455613"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CE794F72-E829-2D43-85BD-CCD38873A9EB}" type="slidenum">
              <a:rPr lang="nl-NL" sz="1200">
                <a:cs typeface="Geneva" charset="0"/>
              </a:rPr>
              <a:pPr eaLnBrk="1" hangingPunct="1"/>
              <a:t>20</a:t>
            </a:fld>
            <a:endParaRPr lang="nl-NL" sz="1200">
              <a:cs typeface="Geneva" charset="0"/>
            </a:endParaRPr>
          </a:p>
        </p:txBody>
      </p:sp>
    </p:spTree>
    <p:extLst>
      <p:ext uri="{BB962C8B-B14F-4D97-AF65-F5344CB8AC3E}">
        <p14:creationId xmlns:p14="http://schemas.microsoft.com/office/powerpoint/2010/main" val="317658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37B2A120-C362-714B-9738-5148593C70C3}" type="slidenum">
              <a:rPr lang="nl-NL" sz="1200"/>
              <a:pPr eaLnBrk="1" hangingPunct="1"/>
              <a:t>21</a:t>
            </a:fld>
            <a:endParaRPr lang="nl-NL" sz="12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a:ea typeface="ＭＳ Ｐゴシック" charset="0"/>
                <a:cs typeface="ＭＳ Ｐゴシック" charset="0"/>
              </a:rPr>
              <a:t>Trias</a:t>
            </a:r>
            <a:r>
              <a:rPr lang="en-US" dirty="0">
                <a:ea typeface="ＭＳ Ｐゴシック" charset="0"/>
                <a:cs typeface="ＭＳ Ｐゴシック" charset="0"/>
              </a:rPr>
              <a:t> van Koch </a:t>
            </a:r>
            <a:r>
              <a:rPr lang="en-US" dirty="0" err="1">
                <a:ea typeface="ＭＳ Ｐゴシック" charset="0"/>
                <a:cs typeface="ＭＳ Ｐゴシック" charset="0"/>
              </a:rPr>
              <a:t>voor</a:t>
            </a:r>
            <a:r>
              <a:rPr lang="en-US" dirty="0">
                <a:ea typeface="ＭＳ Ｐゴシック" charset="0"/>
                <a:cs typeface="ＭＳ Ｐゴシック" charset="0"/>
              </a:rPr>
              <a:t> </a:t>
            </a:r>
            <a:r>
              <a:rPr lang="en-US" dirty="0" err="1">
                <a:ea typeface="ＭＳ Ｐゴシック" charset="0"/>
                <a:cs typeface="ＭＳ Ｐゴシック" charset="0"/>
              </a:rPr>
              <a:t>vasculaire</a:t>
            </a:r>
            <a:r>
              <a:rPr lang="en-US" dirty="0">
                <a:ea typeface="ＭＳ Ｐゴシック" charset="0"/>
                <a:cs typeface="ＭＳ Ｐゴシック" charset="0"/>
              </a:rPr>
              <a:t> </a:t>
            </a:r>
            <a:r>
              <a:rPr lang="en-US" dirty="0" err="1">
                <a:ea typeface="ＭＳ Ｐゴシック" charset="0"/>
                <a:cs typeface="ＭＳ Ｐゴシック" charset="0"/>
              </a:rPr>
              <a:t>geneeskunde</a:t>
            </a:r>
            <a:r>
              <a:rPr lang="en-US" dirty="0">
                <a:ea typeface="ＭＳ Ｐゴシック" charset="0"/>
                <a:cs typeface="ＭＳ Ｐゴシック" charset="0"/>
              </a:rPr>
              <a:t> of marker </a:t>
            </a:r>
            <a:r>
              <a:rPr lang="en-US" dirty="0" err="1">
                <a:ea typeface="ＭＳ Ｐゴシック" charset="0"/>
                <a:cs typeface="ＭＳ Ｐゴシック" charset="0"/>
              </a:rPr>
              <a:t>wel</a:t>
            </a:r>
            <a:r>
              <a:rPr lang="en-US" dirty="0">
                <a:ea typeface="ＭＳ Ｐゴシック" charset="0"/>
                <a:cs typeface="ＭＳ Ｐゴシック" charset="0"/>
              </a:rPr>
              <a:t> </a:t>
            </a:r>
            <a:r>
              <a:rPr lang="en-US" dirty="0" err="1">
                <a:ea typeface="ＭＳ Ｐゴシック" charset="0"/>
                <a:cs typeface="ＭＳ Ｐゴシック" charset="0"/>
              </a:rPr>
              <a:t>echt</a:t>
            </a:r>
            <a:r>
              <a:rPr lang="en-US" dirty="0">
                <a:ea typeface="ＭＳ Ｐゴシック" charset="0"/>
                <a:cs typeface="ＭＳ Ｐゴシック" charset="0"/>
              </a:rPr>
              <a:t> </a:t>
            </a:r>
            <a:r>
              <a:rPr lang="en-US" dirty="0" smtClean="0">
                <a:ea typeface="ＭＳ Ｐゴシック" charset="0"/>
                <a:cs typeface="ＭＳ Ｐゴシック" charset="0"/>
              </a:rPr>
              <a:t>marker C </a:t>
            </a:r>
            <a:r>
              <a:rPr lang="en-US" dirty="0" err="1" smtClean="0">
                <a:ea typeface="ＭＳ Ｐゴシック" charset="0"/>
                <a:cs typeface="ＭＳ Ｐゴシック" charset="0"/>
              </a:rPr>
              <a:t>dif</a:t>
            </a:r>
            <a:r>
              <a:rPr lang="en-US" dirty="0" smtClean="0">
                <a:ea typeface="ＭＳ Ｐゴシック" charset="0"/>
                <a:cs typeface="ＭＳ Ｐゴシック" charset="0"/>
              </a:rPr>
              <a:t> and post antibiotics;</a:t>
            </a:r>
            <a:r>
              <a:rPr lang="en-US" baseline="0" dirty="0" smtClean="0">
                <a:ea typeface="ＭＳ Ｐゴシック" charset="0"/>
                <a:cs typeface="ＭＳ Ｐゴシック" charset="0"/>
              </a:rPr>
              <a:t> IBD IBS clinical trials; autism mouse studies</a:t>
            </a:r>
            <a:endParaRPr lang="nl-NL" dirty="0">
              <a:ea typeface="ＭＳ Ｐゴシック" charset="0"/>
              <a:cs typeface="ＭＳ Ｐゴシック" charset="0"/>
            </a:endParaRPr>
          </a:p>
        </p:txBody>
      </p:sp>
    </p:spTree>
    <p:extLst>
      <p:ext uri="{BB962C8B-B14F-4D97-AF65-F5344CB8AC3E}">
        <p14:creationId xmlns:p14="http://schemas.microsoft.com/office/powerpoint/2010/main" val="1146290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e l'image des diapositives 1"/>
          <p:cNvSpPr>
            <a:spLocks noGrp="1" noRot="1" noChangeAspect="1" noTextEdit="1"/>
          </p:cNvSpPr>
          <p:nvPr>
            <p:ph type="sldImg"/>
          </p:nvPr>
        </p:nvSpPr>
        <p:spPr>
          <a:ln/>
        </p:spPr>
      </p:sp>
      <p:sp>
        <p:nvSpPr>
          <p:cNvPr id="6861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nl-NL" dirty="0" smtClean="0">
                <a:latin typeface="Calibri" pitchFamily="34" charset="0"/>
                <a:ea typeface="ＭＳ Ｐゴシック" pitchFamily="34" charset="-128"/>
              </a:rPr>
              <a:t>To </a:t>
            </a:r>
            <a:r>
              <a:rPr lang="fr-FR" altLang="nl-NL" dirty="0" err="1" smtClean="0">
                <a:latin typeface="Calibri" pitchFamily="34" charset="0"/>
                <a:ea typeface="ＭＳ Ｐゴシック" pitchFamily="34" charset="-128"/>
              </a:rPr>
              <a:t>own</a:t>
            </a:r>
            <a:r>
              <a:rPr lang="fr-FR" altLang="nl-NL" dirty="0" smtClean="0">
                <a:latin typeface="Calibri" pitchFamily="34" charset="0"/>
                <a:ea typeface="ＭＳ Ｐゴシック" pitchFamily="34" charset="-128"/>
              </a:rPr>
              <a:t> </a:t>
            </a:r>
            <a:r>
              <a:rPr lang="fr-FR" altLang="nl-NL" dirty="0" err="1" smtClean="0">
                <a:latin typeface="Calibri" pitchFamily="34" charset="0"/>
                <a:ea typeface="ＭＳ Ｐゴシック" pitchFamily="34" charset="-128"/>
              </a:rPr>
              <a:t>study</a:t>
            </a:r>
            <a:r>
              <a:rPr lang="fr-FR" altLang="nl-NL" dirty="0" smtClean="0">
                <a:latin typeface="Calibri" pitchFamily="34" charset="0"/>
                <a:ea typeface="ＭＳ Ｐゴシック" pitchFamily="34" charset="-128"/>
              </a:rPr>
              <a:t> </a:t>
            </a:r>
            <a:r>
              <a:rPr lang="fr-FR" altLang="nl-NL" dirty="0" err="1" smtClean="0">
                <a:latin typeface="Calibri" pitchFamily="34" charset="0"/>
                <a:ea typeface="ＭＳ Ｐゴシック" pitchFamily="34" charset="-128"/>
              </a:rPr>
              <a:t>scheme</a:t>
            </a:r>
            <a:r>
              <a:rPr lang="fr-FR" altLang="nl-NL" dirty="0" smtClean="0">
                <a:latin typeface="Calibri" pitchFamily="34" charset="0"/>
                <a:ea typeface="ＭＳ Ｐゴシック" pitchFamily="34" charset="-128"/>
              </a:rPr>
              <a:t> </a:t>
            </a:r>
            <a:endParaRPr lang="fr-FR" altLang="nl-NL" dirty="0" smtClean="0">
              <a:latin typeface="Calibri" pitchFamily="34" charset="0"/>
              <a:ea typeface="ＭＳ Ｐゴシック" pitchFamily="34" charset="-128"/>
            </a:endParaRPr>
          </a:p>
        </p:txBody>
      </p:sp>
      <p:sp>
        <p:nvSpPr>
          <p:cNvPr id="6861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ＭＳ Ｐゴシック" pitchFamily="34" charset="-128"/>
              </a:defRPr>
            </a:lvl1pPr>
            <a:lvl2pPr marL="742950" indent="-285750" eaLnBrk="0" hangingPunct="0">
              <a:spcBef>
                <a:spcPct val="30000"/>
              </a:spcBef>
              <a:defRPr sz="1200">
                <a:solidFill>
                  <a:schemeClr val="tx1"/>
                </a:solidFill>
                <a:latin typeface="Arial" pitchFamily="34" charset="0"/>
                <a:ea typeface="ＭＳ Ｐゴシック" pitchFamily="34" charset="-128"/>
              </a:defRPr>
            </a:lvl2pPr>
            <a:lvl3pPr marL="1143000" indent="-228600" eaLnBrk="0" hangingPunct="0">
              <a:spcBef>
                <a:spcPct val="30000"/>
              </a:spcBef>
              <a:defRPr sz="1200">
                <a:solidFill>
                  <a:schemeClr val="tx1"/>
                </a:solidFill>
                <a:latin typeface="Arial" pitchFamily="34" charset="0"/>
                <a:ea typeface="ＭＳ Ｐゴシック" pitchFamily="34" charset="-128"/>
              </a:defRPr>
            </a:lvl3pPr>
            <a:lvl4pPr marL="1600200" indent="-228600" eaLnBrk="0" hangingPunct="0">
              <a:spcBef>
                <a:spcPct val="30000"/>
              </a:spcBef>
              <a:defRPr sz="1200">
                <a:solidFill>
                  <a:schemeClr val="tx1"/>
                </a:solidFill>
                <a:latin typeface="Arial" pitchFamily="34" charset="0"/>
                <a:ea typeface="ＭＳ Ｐゴシック" pitchFamily="34" charset="-128"/>
              </a:defRPr>
            </a:lvl4pPr>
            <a:lvl5pPr marL="2057400" indent="-228600" eaLnBrk="0" hangingPunct="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FDF0A2D4-924F-445E-848D-58BF778B1187}" type="slidenum">
              <a:rPr lang="nl-NL" altLang="nl-NL" smtClean="0">
                <a:ea typeface="Geneva"/>
                <a:cs typeface="Geneva"/>
              </a:rPr>
              <a:pPr eaLnBrk="1" hangingPunct="1">
                <a:spcBef>
                  <a:spcPct val="0"/>
                </a:spcBef>
              </a:pPr>
              <a:t>22</a:t>
            </a:fld>
            <a:endParaRPr lang="nl-NL" altLang="nl-NL" smtClean="0">
              <a:ea typeface="Geneva"/>
              <a:cs typeface="Gene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dirty="0" smtClean="0"/>
              <a:t>Old slide, but </a:t>
            </a:r>
            <a:r>
              <a:rPr lang="nl-NL" dirty="0" err="1" smtClean="0"/>
              <a:t>differences</a:t>
            </a:r>
            <a:r>
              <a:rPr lang="nl-NL" dirty="0" smtClean="0"/>
              <a:t> in </a:t>
            </a:r>
            <a:r>
              <a:rPr lang="nl-NL" dirty="0" err="1" smtClean="0"/>
              <a:t>prevalence</a:t>
            </a:r>
            <a:r>
              <a:rPr lang="nl-NL" dirty="0" smtClean="0"/>
              <a:t> are </a:t>
            </a:r>
            <a:r>
              <a:rPr lang="nl-NL" dirty="0" err="1" smtClean="0"/>
              <a:t>clear</a:t>
            </a:r>
            <a:r>
              <a:rPr lang="nl-NL" dirty="0" smtClean="0"/>
              <a:t>, look at </a:t>
            </a:r>
            <a:r>
              <a:rPr lang="nl-NL" dirty="0" err="1" smtClean="0"/>
              <a:t>the</a:t>
            </a:r>
            <a:r>
              <a:rPr lang="nl-NL" dirty="0" smtClean="0"/>
              <a:t> middel </a:t>
            </a:r>
            <a:r>
              <a:rPr lang="nl-NL" dirty="0" err="1" smtClean="0"/>
              <a:t>east</a:t>
            </a:r>
            <a:r>
              <a:rPr lang="nl-NL" dirty="0" smtClean="0"/>
              <a:t>. How is </a:t>
            </a:r>
            <a:r>
              <a:rPr lang="nl-NL" dirty="0" err="1" smtClean="0"/>
              <a:t>sweden</a:t>
            </a:r>
            <a:endParaRPr lang="en-US" dirty="0" smtClean="0"/>
          </a:p>
          <a:p>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2</a:t>
            </a:fld>
            <a:endParaRPr lang="nl-NL"/>
          </a:p>
        </p:txBody>
      </p:sp>
    </p:spTree>
    <p:extLst>
      <p:ext uri="{BB962C8B-B14F-4D97-AF65-F5344CB8AC3E}">
        <p14:creationId xmlns:p14="http://schemas.microsoft.com/office/powerpoint/2010/main" val="581197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Allogenic</a:t>
            </a:r>
            <a:r>
              <a:rPr lang="nl-NL" dirty="0" smtClean="0"/>
              <a:t>  </a:t>
            </a:r>
            <a:r>
              <a:rPr lang="nl-NL" dirty="0" err="1" smtClean="0"/>
              <a:t>vs</a:t>
            </a:r>
            <a:r>
              <a:rPr lang="nl-NL" dirty="0" smtClean="0"/>
              <a:t> </a:t>
            </a:r>
            <a:r>
              <a:rPr lang="nl-NL" dirty="0" err="1" smtClean="0"/>
              <a:t>autologous</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23</a:t>
            </a:fld>
            <a:endParaRPr lang="nl-NL"/>
          </a:p>
        </p:txBody>
      </p:sp>
    </p:spTree>
    <p:extLst>
      <p:ext uri="{BB962C8B-B14F-4D97-AF65-F5344CB8AC3E}">
        <p14:creationId xmlns:p14="http://schemas.microsoft.com/office/powerpoint/2010/main" val="1044422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23 </a:t>
            </a:r>
            <a:r>
              <a:rPr lang="nl-NL" dirty="0" err="1" smtClean="0"/>
              <a:t>seems</a:t>
            </a:r>
            <a:r>
              <a:rPr lang="nl-NL" dirty="0" smtClean="0"/>
              <a:t> </a:t>
            </a:r>
            <a:r>
              <a:rPr lang="nl-NL" dirty="0" err="1" smtClean="0"/>
              <a:t>marginal</a:t>
            </a:r>
            <a:r>
              <a:rPr lang="nl-NL" dirty="0" smtClean="0"/>
              <a:t> but</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24</a:t>
            </a:fld>
            <a:endParaRPr lang="nl-NL"/>
          </a:p>
        </p:txBody>
      </p:sp>
    </p:spTree>
    <p:extLst>
      <p:ext uri="{BB962C8B-B14F-4D97-AF65-F5344CB8AC3E}">
        <p14:creationId xmlns:p14="http://schemas.microsoft.com/office/powerpoint/2010/main" val="4200855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64</a:t>
            </a:r>
            <a:r>
              <a:rPr lang="nl-NL" baseline="0" dirty="0" smtClean="0"/>
              <a:t> </a:t>
            </a:r>
            <a:r>
              <a:rPr lang="nl-NL" baseline="0" dirty="0" err="1" smtClean="0"/>
              <a:t>checked</a:t>
            </a:r>
            <a:r>
              <a:rPr lang="nl-NL" baseline="0" dirty="0" smtClean="0"/>
              <a:t> at 6 </a:t>
            </a:r>
            <a:r>
              <a:rPr lang="nl-NL" baseline="0" dirty="0" err="1" smtClean="0"/>
              <a:t>wks</a:t>
            </a:r>
            <a:r>
              <a:rPr lang="nl-NL" baseline="0" dirty="0" smtClean="0"/>
              <a:t> </a:t>
            </a:r>
            <a:r>
              <a:rPr lang="nl-NL" baseline="0" dirty="0" err="1" smtClean="0"/>
              <a:t>and</a:t>
            </a:r>
            <a:r>
              <a:rPr lang="nl-NL" baseline="0" dirty="0" smtClean="0"/>
              <a:t> 18 </a:t>
            </a:r>
            <a:r>
              <a:rPr lang="nl-NL" baseline="0" dirty="0" err="1" smtClean="0"/>
              <a:t>wks</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27</a:t>
            </a:fld>
            <a:endParaRPr lang="nl-NL"/>
          </a:p>
        </p:txBody>
      </p:sp>
    </p:spTree>
    <p:extLst>
      <p:ext uri="{BB962C8B-B14F-4D97-AF65-F5344CB8AC3E}">
        <p14:creationId xmlns:p14="http://schemas.microsoft.com/office/powerpoint/2010/main" val="745440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Interesting</a:t>
            </a:r>
            <a:r>
              <a:rPr lang="nl-NL" dirty="0" smtClean="0"/>
              <a:t> effect; </a:t>
            </a:r>
            <a:r>
              <a:rPr lang="nl-NL" dirty="0" err="1" smtClean="0"/>
              <a:t>great</a:t>
            </a:r>
            <a:r>
              <a:rPr lang="nl-NL" dirty="0" smtClean="0"/>
              <a:t> </a:t>
            </a:r>
            <a:r>
              <a:rPr lang="nl-NL" dirty="0" err="1" smtClean="0"/>
              <a:t>variance</a:t>
            </a:r>
            <a:r>
              <a:rPr lang="nl-NL" dirty="0" smtClean="0"/>
              <a:t> </a:t>
            </a:r>
            <a:r>
              <a:rPr lang="nl-NL" dirty="0" err="1" smtClean="0"/>
              <a:t>two</a:t>
            </a:r>
            <a:r>
              <a:rPr lang="nl-NL" dirty="0" smtClean="0"/>
              <a:t> </a:t>
            </a:r>
            <a:r>
              <a:rPr lang="nl-NL" dirty="0" err="1" smtClean="0"/>
              <a:t>possibilities</a:t>
            </a:r>
            <a:r>
              <a:rPr lang="nl-NL" dirty="0" smtClean="0"/>
              <a:t> </a:t>
            </a:r>
            <a:r>
              <a:rPr lang="nl-NL" dirty="0" err="1" smtClean="0"/>
              <a:t>resp</a:t>
            </a:r>
            <a:r>
              <a:rPr lang="nl-NL" dirty="0" smtClean="0"/>
              <a:t> non </a:t>
            </a:r>
            <a:r>
              <a:rPr lang="nl-NL" dirty="0" err="1" smtClean="0"/>
              <a:t>resp</a:t>
            </a:r>
            <a:r>
              <a:rPr lang="nl-NL" dirty="0" smtClean="0"/>
              <a:t> or </a:t>
            </a:r>
            <a:r>
              <a:rPr lang="nl-NL" dirty="0" err="1" smtClean="0"/>
              <a:t>exp</a:t>
            </a:r>
            <a:r>
              <a:rPr lang="nl-NL" dirty="0" smtClean="0"/>
              <a:t> error</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29</a:t>
            </a:fld>
            <a:endParaRPr lang="nl-NL"/>
          </a:p>
        </p:txBody>
      </p:sp>
    </p:spTree>
    <p:extLst>
      <p:ext uri="{BB962C8B-B14F-4D97-AF65-F5344CB8AC3E}">
        <p14:creationId xmlns:p14="http://schemas.microsoft.com/office/powerpoint/2010/main" val="3373962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 </a:t>
            </a:r>
            <a:r>
              <a:rPr lang="nl-NL" dirty="0" err="1" smtClean="0"/>
              <a:t>great</a:t>
            </a:r>
            <a:r>
              <a:rPr lang="nl-NL" dirty="0" smtClean="0"/>
              <a:t> </a:t>
            </a:r>
            <a:r>
              <a:rPr lang="nl-NL" dirty="0" err="1" smtClean="0"/>
              <a:t>variance</a:t>
            </a:r>
            <a:r>
              <a:rPr lang="nl-NL" dirty="0" smtClean="0"/>
              <a:t> </a:t>
            </a:r>
            <a:r>
              <a:rPr lang="nl-NL" dirty="0" err="1" smtClean="0"/>
              <a:t>two</a:t>
            </a:r>
            <a:r>
              <a:rPr lang="nl-NL" dirty="0" smtClean="0"/>
              <a:t> </a:t>
            </a:r>
            <a:r>
              <a:rPr lang="nl-NL" dirty="0" err="1" smtClean="0"/>
              <a:t>possibilities</a:t>
            </a:r>
            <a:r>
              <a:rPr lang="nl-NL" dirty="0" smtClean="0"/>
              <a:t> </a:t>
            </a:r>
            <a:r>
              <a:rPr lang="nl-NL" dirty="0" err="1" smtClean="0"/>
              <a:t>resp</a:t>
            </a:r>
            <a:r>
              <a:rPr lang="nl-NL" dirty="0" smtClean="0"/>
              <a:t> non </a:t>
            </a:r>
            <a:r>
              <a:rPr lang="nl-NL" dirty="0" err="1" smtClean="0"/>
              <a:t>resp</a:t>
            </a:r>
            <a:r>
              <a:rPr lang="nl-NL" dirty="0" smtClean="0"/>
              <a:t> or </a:t>
            </a:r>
            <a:r>
              <a:rPr lang="nl-NL" dirty="0" err="1" smtClean="0"/>
              <a:t>exp</a:t>
            </a:r>
            <a:r>
              <a:rPr lang="nl-NL" dirty="0" smtClean="0"/>
              <a:t> error</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30</a:t>
            </a:fld>
            <a:endParaRPr lang="nl-NL"/>
          </a:p>
        </p:txBody>
      </p:sp>
    </p:spTree>
    <p:extLst>
      <p:ext uri="{BB962C8B-B14F-4D97-AF65-F5344CB8AC3E}">
        <p14:creationId xmlns:p14="http://schemas.microsoft.com/office/powerpoint/2010/main" val="3397422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dirty="0" err="1" smtClean="0">
                <a:latin typeface="Arial" pitchFamily="34" charset="0"/>
                <a:ea typeface="ＭＳ Ｐゴシック" pitchFamily="34" charset="-128"/>
              </a:rPr>
              <a:t>Euglycemic</a:t>
            </a:r>
            <a:r>
              <a:rPr lang="nl-NL" altLang="nl-NL" dirty="0" smtClean="0">
                <a:latin typeface="Arial" pitchFamily="34" charset="0"/>
                <a:ea typeface="ＭＳ Ｐゴシック" pitchFamily="34" charset="-128"/>
              </a:rPr>
              <a:t> </a:t>
            </a:r>
            <a:r>
              <a:rPr lang="nl-NL" altLang="nl-NL" dirty="0" err="1" smtClean="0">
                <a:latin typeface="Arial" pitchFamily="34" charset="0"/>
                <a:ea typeface="ＭＳ Ｐゴシック" pitchFamily="34" charset="-128"/>
              </a:rPr>
              <a:t>hyperinsulinemic</a:t>
            </a:r>
            <a:r>
              <a:rPr lang="nl-NL" altLang="nl-NL" dirty="0" smtClean="0">
                <a:latin typeface="Arial" pitchFamily="34" charset="0"/>
                <a:ea typeface="ＭＳ Ｐゴシック" pitchFamily="34" charset="-128"/>
              </a:rPr>
              <a:t> </a:t>
            </a:r>
            <a:r>
              <a:rPr lang="nl-NL" altLang="nl-NL" dirty="0" err="1" smtClean="0">
                <a:latin typeface="Arial" pitchFamily="34" charset="0"/>
                <a:ea typeface="ＭＳ Ｐゴシック" pitchFamily="34" charset="-128"/>
              </a:rPr>
              <a:t>clamp</a:t>
            </a:r>
            <a:r>
              <a:rPr lang="nl-NL" altLang="nl-NL" dirty="0" smtClean="0">
                <a:latin typeface="Arial" pitchFamily="34" charset="0"/>
                <a:ea typeface="ＭＳ Ｐゴシック" pitchFamily="34" charset="-128"/>
              </a:rPr>
              <a:t>; complex procedure but </a:t>
            </a:r>
            <a:r>
              <a:rPr lang="nl-NL" altLang="nl-NL" dirty="0" err="1" smtClean="0">
                <a:latin typeface="Arial" pitchFamily="34" charset="0"/>
                <a:ea typeface="ＭＳ Ｐゴシック" pitchFamily="34" charset="-128"/>
              </a:rPr>
              <a:t>surprisngly</a:t>
            </a:r>
            <a:r>
              <a:rPr lang="nl-NL" altLang="nl-NL" dirty="0" smtClean="0">
                <a:latin typeface="Arial" pitchFamily="34" charset="0"/>
                <a:ea typeface="ＭＳ Ｐゴシック" pitchFamily="34" charset="-128"/>
              </a:rPr>
              <a:t> </a:t>
            </a:r>
            <a:r>
              <a:rPr lang="nl-NL" altLang="nl-NL" dirty="0" err="1" smtClean="0">
                <a:latin typeface="Arial" pitchFamily="34" charset="0"/>
                <a:ea typeface="ＭＳ Ｐゴシック" pitchFamily="34" charset="-128"/>
              </a:rPr>
              <a:t>variance</a:t>
            </a:r>
            <a:r>
              <a:rPr lang="nl-NL" altLang="nl-NL" dirty="0" smtClean="0">
                <a:latin typeface="Arial" pitchFamily="34" charset="0"/>
                <a:ea typeface="ＭＳ Ｐゴシック" pitchFamily="34" charset="-128"/>
              </a:rPr>
              <a:t> </a:t>
            </a:r>
            <a:r>
              <a:rPr lang="nl-NL" altLang="nl-NL" dirty="0" err="1" smtClean="0">
                <a:latin typeface="Arial" pitchFamily="34" charset="0"/>
                <a:ea typeface="ＭＳ Ｐゴシック" pitchFamily="34" charset="-128"/>
              </a:rPr>
              <a:t>less</a:t>
            </a:r>
            <a:r>
              <a:rPr lang="nl-NL" altLang="nl-NL" dirty="0" smtClean="0">
                <a:latin typeface="Arial" pitchFamily="34" charset="0"/>
                <a:ea typeface="ＭＳ Ｐゴシック" pitchFamily="34" charset="-128"/>
              </a:rPr>
              <a:t> </a:t>
            </a:r>
            <a:r>
              <a:rPr lang="nl-NL" altLang="nl-NL" dirty="0" err="1" smtClean="0">
                <a:latin typeface="Arial" pitchFamily="34" charset="0"/>
                <a:ea typeface="ＭＳ Ｐゴシック" pitchFamily="34" charset="-128"/>
              </a:rPr>
              <a:t>than</a:t>
            </a:r>
            <a:r>
              <a:rPr lang="nl-NL" altLang="nl-NL" dirty="0" smtClean="0">
                <a:latin typeface="Arial" pitchFamily="34" charset="0"/>
                <a:ea typeface="ＭＳ Ｐゴシック" pitchFamily="34" charset="-128"/>
              </a:rPr>
              <a:t> 10%</a:t>
            </a:r>
            <a:endParaRPr lang="en-US" altLang="nl-NL" dirty="0" smtClean="0">
              <a:latin typeface="Arial" pitchFamily="34" charset="0"/>
              <a:ea typeface="ＭＳ Ｐゴシック" pitchFamily="34" charset="-128"/>
            </a:endParaRPr>
          </a:p>
          <a:p>
            <a:endParaRPr lang="en-US" altLang="nl-NL" dirty="0" smtClean="0">
              <a:latin typeface="Arial" pitchFamily="34" charset="0"/>
              <a:ea typeface="ＭＳ Ｐゴシック" pitchFamily="34" charset="-128"/>
            </a:endParaRP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ＭＳ Ｐゴシック" pitchFamily="34" charset="-128"/>
              </a:defRPr>
            </a:lvl1pPr>
            <a:lvl2pPr marL="742950" indent="-285750" eaLnBrk="0" hangingPunct="0">
              <a:spcBef>
                <a:spcPct val="30000"/>
              </a:spcBef>
              <a:defRPr sz="1200">
                <a:solidFill>
                  <a:schemeClr val="tx1"/>
                </a:solidFill>
                <a:latin typeface="Arial" pitchFamily="34" charset="0"/>
                <a:ea typeface="ＭＳ Ｐゴシック" pitchFamily="34" charset="-128"/>
              </a:defRPr>
            </a:lvl2pPr>
            <a:lvl3pPr marL="1143000" indent="-228600" eaLnBrk="0" hangingPunct="0">
              <a:spcBef>
                <a:spcPct val="30000"/>
              </a:spcBef>
              <a:defRPr sz="1200">
                <a:solidFill>
                  <a:schemeClr val="tx1"/>
                </a:solidFill>
                <a:latin typeface="Arial" pitchFamily="34" charset="0"/>
                <a:ea typeface="ＭＳ Ｐゴシック" pitchFamily="34" charset="-128"/>
              </a:defRPr>
            </a:lvl3pPr>
            <a:lvl4pPr marL="1600200" indent="-228600" eaLnBrk="0" hangingPunct="0">
              <a:spcBef>
                <a:spcPct val="30000"/>
              </a:spcBef>
              <a:defRPr sz="1200">
                <a:solidFill>
                  <a:schemeClr val="tx1"/>
                </a:solidFill>
                <a:latin typeface="Arial" pitchFamily="34" charset="0"/>
                <a:ea typeface="ＭＳ Ｐゴシック" pitchFamily="34" charset="-128"/>
              </a:defRPr>
            </a:lvl4pPr>
            <a:lvl5pPr marL="2057400" indent="-228600" eaLnBrk="0" hangingPunct="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9D82782B-89DA-428D-8113-F8DE96E82D32}" type="slidenum">
              <a:rPr lang="sv-SE" altLang="nl-NL" smtClean="0">
                <a:latin typeface="Calibri" pitchFamily="34" charset="0"/>
                <a:ea typeface="Geneva" pitchFamily="64" charset="-128"/>
              </a:rPr>
              <a:pPr eaLnBrk="1" hangingPunct="1">
                <a:spcBef>
                  <a:spcPct val="0"/>
                </a:spcBef>
              </a:pPr>
              <a:t>31</a:t>
            </a:fld>
            <a:endParaRPr lang="sv-SE" altLang="nl-NL" smtClean="0">
              <a:latin typeface="Calibri" pitchFamily="34" charset="0"/>
              <a:ea typeface="Geneva" pitchFamily="6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How</a:t>
            </a:r>
            <a:r>
              <a:rPr lang="nl-NL" baseline="0" dirty="0" smtClean="0"/>
              <a:t> </a:t>
            </a:r>
            <a:r>
              <a:rPr lang="nl-NL" baseline="0" dirty="0" err="1" smtClean="0"/>
              <a:t>to</a:t>
            </a:r>
            <a:r>
              <a:rPr lang="nl-NL" baseline="0" dirty="0" smtClean="0"/>
              <a:t> </a:t>
            </a:r>
            <a:r>
              <a:rPr lang="nl-NL" baseline="0" dirty="0" err="1" smtClean="0"/>
              <a:t>investigate</a:t>
            </a:r>
            <a:r>
              <a:rPr lang="nl-NL" baseline="0" dirty="0" smtClean="0"/>
              <a:t>?</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32</a:t>
            </a:fld>
            <a:endParaRPr lang="nl-NL"/>
          </a:p>
        </p:txBody>
      </p:sp>
    </p:spTree>
    <p:extLst>
      <p:ext uri="{BB962C8B-B14F-4D97-AF65-F5344CB8AC3E}">
        <p14:creationId xmlns:p14="http://schemas.microsoft.com/office/powerpoint/2010/main" val="1754527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aseline="0" dirty="0" smtClean="0"/>
              <a:t> </a:t>
            </a:r>
            <a:r>
              <a:rPr lang="nl-NL" baseline="0" dirty="0" err="1" smtClean="0"/>
              <a:t>microbiota</a:t>
            </a:r>
            <a:r>
              <a:rPr lang="nl-NL" baseline="0" dirty="0" smtClean="0"/>
              <a:t> </a:t>
            </a:r>
            <a:r>
              <a:rPr lang="nl-NL" baseline="0" dirty="0" err="1" smtClean="0"/>
              <a:t>comp</a:t>
            </a:r>
            <a:r>
              <a:rPr lang="nl-NL" baseline="0" dirty="0" smtClean="0"/>
              <a:t> is different </a:t>
            </a:r>
            <a:r>
              <a:rPr lang="nl-NL" baseline="0" dirty="0" err="1" smtClean="0"/>
              <a:t>after</a:t>
            </a:r>
            <a:r>
              <a:rPr lang="nl-NL" baseline="0" dirty="0" smtClean="0"/>
              <a:t> 6 </a:t>
            </a:r>
            <a:r>
              <a:rPr lang="nl-NL" baseline="0" dirty="0" err="1" smtClean="0"/>
              <a:t>wks</a:t>
            </a:r>
            <a:r>
              <a:rPr lang="nl-NL" baseline="0" dirty="0" smtClean="0"/>
              <a:t> in </a:t>
            </a:r>
            <a:r>
              <a:rPr lang="nl-NL" baseline="0" dirty="0" err="1" smtClean="0"/>
              <a:t>resp</a:t>
            </a:r>
            <a:r>
              <a:rPr lang="nl-NL" baseline="0" dirty="0" smtClean="0"/>
              <a:t> </a:t>
            </a:r>
            <a:r>
              <a:rPr lang="nl-NL" baseline="0" dirty="0" err="1" smtClean="0"/>
              <a:t>compared</a:t>
            </a:r>
            <a:r>
              <a:rPr lang="nl-NL" baseline="0" dirty="0" smtClean="0"/>
              <a:t> </a:t>
            </a:r>
            <a:r>
              <a:rPr lang="nl-NL" baseline="0" dirty="0" err="1" smtClean="0"/>
              <a:t>to</a:t>
            </a:r>
            <a:r>
              <a:rPr lang="nl-NL" baseline="0" dirty="0" smtClean="0"/>
              <a:t> non </a:t>
            </a:r>
            <a:r>
              <a:rPr lang="nl-NL" baseline="0" dirty="0" err="1" smtClean="0"/>
              <a:t>resp</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33</a:t>
            </a:fld>
            <a:endParaRPr lang="nl-NL"/>
          </a:p>
        </p:txBody>
      </p:sp>
    </p:spTree>
    <p:extLst>
      <p:ext uri="{BB962C8B-B14F-4D97-AF65-F5344CB8AC3E}">
        <p14:creationId xmlns:p14="http://schemas.microsoft.com/office/powerpoint/2010/main" val="1672569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Diversity</a:t>
            </a:r>
            <a:r>
              <a:rPr lang="nl-NL" dirty="0" smtClean="0"/>
              <a:t> at baseline</a:t>
            </a:r>
            <a:r>
              <a:rPr lang="nl-NL" baseline="0" dirty="0" smtClean="0"/>
              <a:t> is different </a:t>
            </a:r>
            <a:r>
              <a:rPr lang="nl-NL" baseline="0" dirty="0" err="1" smtClean="0"/>
              <a:t>compoistion</a:t>
            </a:r>
            <a:r>
              <a:rPr lang="nl-NL" baseline="0" dirty="0" smtClean="0"/>
              <a:t> as well; panel has been </a:t>
            </a:r>
            <a:r>
              <a:rPr lang="nl-NL" baseline="0" dirty="0" err="1" smtClean="0"/>
              <a:t>generated</a:t>
            </a:r>
            <a:r>
              <a:rPr lang="nl-NL" baseline="0" dirty="0" smtClean="0"/>
              <a:t> </a:t>
            </a:r>
            <a:r>
              <a:rPr lang="nl-NL" baseline="0" dirty="0" err="1" smtClean="0"/>
              <a:t>that</a:t>
            </a:r>
            <a:r>
              <a:rPr lang="nl-NL" baseline="0" dirty="0" smtClean="0"/>
              <a:t> </a:t>
            </a:r>
            <a:r>
              <a:rPr lang="nl-NL" baseline="0" dirty="0" err="1" smtClean="0"/>
              <a:t>prdicts</a:t>
            </a:r>
            <a:r>
              <a:rPr lang="nl-NL" baseline="0" dirty="0" smtClean="0"/>
              <a:t> response</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35</a:t>
            </a:fld>
            <a:endParaRPr lang="nl-NL"/>
          </a:p>
        </p:txBody>
      </p:sp>
    </p:spTree>
    <p:extLst>
      <p:ext uri="{BB962C8B-B14F-4D97-AF65-F5344CB8AC3E}">
        <p14:creationId xmlns:p14="http://schemas.microsoft.com/office/powerpoint/2010/main" val="3058225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Effect of 5FMT’s </a:t>
            </a:r>
            <a:r>
              <a:rPr lang="nl-NL" dirty="0" err="1" smtClean="0"/>
              <a:t>with</a:t>
            </a:r>
            <a:r>
              <a:rPr lang="nl-NL" dirty="0" smtClean="0"/>
              <a:t> </a:t>
            </a:r>
            <a:r>
              <a:rPr lang="nl-NL" dirty="0" err="1" smtClean="0"/>
              <a:t>same</a:t>
            </a:r>
            <a:r>
              <a:rPr lang="nl-NL" dirty="0" smtClean="0"/>
              <a:t> donor, donor </a:t>
            </a:r>
            <a:r>
              <a:rPr lang="nl-NL" dirty="0" err="1" smtClean="0"/>
              <a:t>iin</a:t>
            </a:r>
            <a:r>
              <a:rPr lang="nl-NL" dirty="0" smtClean="0"/>
              <a:t> </a:t>
            </a:r>
            <a:r>
              <a:rPr lang="nl-NL" dirty="0" err="1" smtClean="0"/>
              <a:t>orange</a:t>
            </a:r>
            <a:r>
              <a:rPr lang="nl-NL" dirty="0" smtClean="0"/>
              <a:t> </a:t>
            </a:r>
            <a:r>
              <a:rPr lang="nl-NL" dirty="0" err="1" smtClean="0"/>
              <a:t>recipient</a:t>
            </a:r>
            <a:r>
              <a:rPr lang="nl-NL" dirty="0" smtClean="0"/>
              <a:t> in </a:t>
            </a:r>
            <a:r>
              <a:rPr lang="nl-NL" dirty="0" err="1" smtClean="0"/>
              <a:t>blueSome</a:t>
            </a:r>
            <a:r>
              <a:rPr lang="nl-NL" baseline="0" dirty="0" smtClean="0"/>
              <a:t> </a:t>
            </a:r>
            <a:r>
              <a:rPr lang="nl-NL" baseline="0" dirty="0" err="1"/>
              <a:t>people</a:t>
            </a:r>
            <a:r>
              <a:rPr lang="nl-NL" baseline="0" dirty="0"/>
              <a:t> do accept donor FMT, </a:t>
            </a:r>
            <a:r>
              <a:rPr lang="nl-NL" baseline="0" dirty="0" err="1"/>
              <a:t>some</a:t>
            </a:r>
            <a:r>
              <a:rPr lang="nl-NL" baseline="0" dirty="0"/>
              <a:t> </a:t>
            </a:r>
            <a:r>
              <a:rPr lang="nl-NL" baseline="0" dirty="0" err="1"/>
              <a:t>don’t</a:t>
            </a:r>
            <a:r>
              <a:rPr lang="nl-NL" baseline="0" dirty="0"/>
              <a:t>.</a:t>
            </a:r>
          </a:p>
          <a:p>
            <a:r>
              <a:rPr lang="nl-NL" baseline="0" dirty="0"/>
              <a:t>PMID </a:t>
            </a:r>
            <a:r>
              <a:rPr lang="nl-NL" dirty="0"/>
              <a:t>27126044</a:t>
            </a:r>
          </a:p>
        </p:txBody>
      </p:sp>
      <p:sp>
        <p:nvSpPr>
          <p:cNvPr id="4" name="Tijdelijke aanduiding voor dianummer 3"/>
          <p:cNvSpPr>
            <a:spLocks noGrp="1"/>
          </p:cNvSpPr>
          <p:nvPr>
            <p:ph type="sldNum" sz="quarter" idx="10"/>
          </p:nvPr>
        </p:nvSpPr>
        <p:spPr/>
        <p:txBody>
          <a:bodyPr/>
          <a:lstStyle/>
          <a:p>
            <a:fld id="{4256EFC2-F6D1-41E3-ABE5-F57A8D224C20}" type="slidenum">
              <a:rPr lang="nl-NL" smtClean="0">
                <a:solidFill>
                  <a:prstClr val="black"/>
                </a:solidFill>
              </a:rPr>
              <a:pPr/>
              <a:t>38</a:t>
            </a:fld>
            <a:endParaRPr lang="nl-NL">
              <a:solidFill>
                <a:prstClr val="black"/>
              </a:solidFill>
            </a:endParaRPr>
          </a:p>
        </p:txBody>
      </p:sp>
    </p:spTree>
    <p:extLst>
      <p:ext uri="{BB962C8B-B14F-4D97-AF65-F5344CB8AC3E}">
        <p14:creationId xmlns:p14="http://schemas.microsoft.com/office/powerpoint/2010/main" val="202736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7% in 2017 is a lot, </a:t>
            </a:r>
            <a:r>
              <a:rPr lang="nl-NL" dirty="0" err="1" smtClean="0"/>
              <a:t>curiously</a:t>
            </a:r>
            <a:r>
              <a:rPr lang="nl-NL" dirty="0" smtClean="0"/>
              <a:t> </a:t>
            </a:r>
            <a:r>
              <a:rPr lang="nl-NL" dirty="0" err="1" smtClean="0"/>
              <a:t>the</a:t>
            </a:r>
            <a:r>
              <a:rPr lang="nl-NL" dirty="0" smtClean="0"/>
              <a:t> IDF is </a:t>
            </a:r>
            <a:r>
              <a:rPr lang="nl-NL" dirty="0" err="1" smtClean="0"/>
              <a:t>optimistic</a:t>
            </a:r>
            <a:r>
              <a:rPr lang="nl-NL" baseline="0" dirty="0" smtClean="0"/>
              <a:t> no change in 2045; 7% is 0,5 </a:t>
            </a:r>
            <a:r>
              <a:rPr lang="nl-NL" baseline="0" dirty="0" err="1" smtClean="0"/>
              <a:t>mil</a:t>
            </a:r>
            <a:r>
              <a:rPr lang="nl-NL" baseline="0" dirty="0" smtClean="0"/>
              <a:t>; look at </a:t>
            </a:r>
            <a:r>
              <a:rPr lang="nl-NL" baseline="0" dirty="0" err="1" smtClean="0"/>
              <a:t>th</a:t>
            </a:r>
            <a:r>
              <a:rPr lang="nl-NL" baseline="0" dirty="0" smtClean="0"/>
              <a:t> </a:t>
            </a:r>
            <a:r>
              <a:rPr lang="nl-NL" baseline="0" dirty="0" err="1" smtClean="0"/>
              <a:t>detah</a:t>
            </a:r>
            <a:r>
              <a:rPr lang="nl-NL" baseline="0" dirty="0" smtClean="0"/>
              <a:t> </a:t>
            </a:r>
            <a:r>
              <a:rPr lang="nl-NL" baseline="0" dirty="0" err="1" smtClean="0"/>
              <a:t>toll</a:t>
            </a:r>
            <a:r>
              <a:rPr lang="nl-NL" baseline="0" dirty="0" smtClean="0"/>
              <a:t> 2200, </a:t>
            </a:r>
            <a:r>
              <a:rPr lang="nl-NL" baseline="0" dirty="0" err="1" smtClean="0"/>
              <a:t>much</a:t>
            </a:r>
            <a:r>
              <a:rPr lang="nl-NL" baseline="0" dirty="0" smtClean="0"/>
              <a:t> </a:t>
            </a:r>
            <a:r>
              <a:rPr lang="nl-NL" baseline="0" dirty="0" err="1" smtClean="0"/>
              <a:t>higher</a:t>
            </a:r>
            <a:r>
              <a:rPr lang="nl-NL" baseline="0" dirty="0" smtClean="0"/>
              <a:t> </a:t>
            </a:r>
            <a:r>
              <a:rPr lang="nl-NL" baseline="0" dirty="0" err="1" smtClean="0"/>
              <a:t>than</a:t>
            </a:r>
            <a:r>
              <a:rPr lang="nl-NL" baseline="0" dirty="0" smtClean="0"/>
              <a:t> traffic </a:t>
            </a:r>
            <a:r>
              <a:rPr lang="nl-NL" baseline="0" dirty="0" err="1" smtClean="0"/>
              <a:t>accidents</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3</a:t>
            </a:fld>
            <a:endParaRPr lang="nl-NL"/>
          </a:p>
        </p:txBody>
      </p:sp>
    </p:spTree>
    <p:extLst>
      <p:ext uri="{BB962C8B-B14F-4D97-AF65-F5344CB8AC3E}">
        <p14:creationId xmlns:p14="http://schemas.microsoft.com/office/powerpoint/2010/main" val="3346077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jdelijke aanduiding voor dia-afbeelding 1"/>
          <p:cNvSpPr>
            <a:spLocks noGrp="1" noRot="1" noChangeAspect="1"/>
          </p:cNvSpPr>
          <p:nvPr>
            <p:ph type="sldImg"/>
          </p:nvPr>
        </p:nvSpPr>
        <p:spPr>
          <a:ln/>
        </p:spPr>
      </p:sp>
      <p:sp>
        <p:nvSpPr>
          <p:cNvPr id="63490"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nl-NL">
              <a:ea typeface="ＭＳ Ｐゴシック" charset="0"/>
              <a:cs typeface="ＭＳ Ｐゴシック" charset="0"/>
            </a:endParaRPr>
          </a:p>
        </p:txBody>
      </p:sp>
      <p:sp>
        <p:nvSpPr>
          <p:cNvPr id="63491"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C198C56D-9181-BC41-81EC-79AE742E7BBB}" type="slidenum">
              <a:rPr lang="nl-NL" sz="1200"/>
              <a:pPr eaLnBrk="1" hangingPunct="1"/>
              <a:t>39</a:t>
            </a:fld>
            <a:endParaRPr lang="nl-NL"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Well </a:t>
            </a:r>
            <a:r>
              <a:rPr lang="nl-NL" dirty="0" err="1" smtClean="0"/>
              <a:t>known</a:t>
            </a:r>
            <a:r>
              <a:rPr lang="nl-NL" dirty="0" smtClean="0"/>
              <a:t> effect of </a:t>
            </a:r>
            <a:r>
              <a:rPr lang="nl-NL" dirty="0" err="1" smtClean="0"/>
              <a:t>bariatic</a:t>
            </a:r>
            <a:r>
              <a:rPr lang="nl-NL" dirty="0" smtClean="0"/>
              <a:t> </a:t>
            </a:r>
            <a:r>
              <a:rPr lang="nl-NL" dirty="0" err="1" smtClean="0"/>
              <a:t>surgery</a:t>
            </a:r>
            <a:r>
              <a:rPr lang="nl-NL" dirty="0" smtClean="0"/>
              <a:t> </a:t>
            </a:r>
            <a:r>
              <a:rPr lang="nl-NL" dirty="0" err="1" smtClean="0"/>
              <a:t>induces</a:t>
            </a:r>
            <a:r>
              <a:rPr lang="nl-NL" dirty="0" smtClean="0"/>
              <a:t> large changes. Does </a:t>
            </a:r>
            <a:r>
              <a:rPr lang="nl-NL" dirty="0" err="1" smtClean="0"/>
              <a:t>microbiota</a:t>
            </a:r>
            <a:r>
              <a:rPr lang="nl-NL" dirty="0" smtClean="0"/>
              <a:t> </a:t>
            </a:r>
            <a:r>
              <a:rPr lang="nl-NL" dirty="0" err="1" smtClean="0"/>
              <a:t>pla</a:t>
            </a:r>
            <a:r>
              <a:rPr lang="nl-NL" dirty="0" smtClean="0"/>
              <a:t> a </a:t>
            </a:r>
            <a:r>
              <a:rPr lang="nl-NL" dirty="0" err="1" smtClean="0"/>
              <a:t>role</a:t>
            </a:r>
            <a:r>
              <a:rPr lang="nl-NL" dirty="0" smtClean="0"/>
              <a:t> in effect,</a:t>
            </a:r>
            <a:r>
              <a:rPr lang="nl-NL" baseline="0" dirty="0" smtClean="0"/>
              <a:t> </a:t>
            </a:r>
            <a:r>
              <a:rPr lang="nl-NL" baseline="0" dirty="0" err="1" smtClean="0"/>
              <a:t>if</a:t>
            </a:r>
            <a:r>
              <a:rPr lang="nl-NL" baseline="0" dirty="0" smtClean="0"/>
              <a:t> </a:t>
            </a:r>
            <a:r>
              <a:rPr lang="nl-NL" baseline="0" dirty="0" err="1" smtClean="0"/>
              <a:t>so</a:t>
            </a:r>
            <a:r>
              <a:rPr lang="nl-NL" baseline="0" dirty="0" smtClean="0"/>
              <a:t> FMT </a:t>
            </a:r>
            <a:r>
              <a:rPr lang="nl-NL" baseline="0" dirty="0" err="1" smtClean="0"/>
              <a:t>should</a:t>
            </a:r>
            <a:r>
              <a:rPr lang="nl-NL" baseline="0" dirty="0" smtClean="0"/>
              <a:t> </a:t>
            </a:r>
            <a:r>
              <a:rPr lang="nl-NL" baseline="0" dirty="0" err="1" smtClean="0"/>
              <a:t>induce</a:t>
            </a:r>
            <a:r>
              <a:rPr lang="nl-NL" baseline="0" dirty="0" smtClean="0"/>
              <a:t> </a:t>
            </a:r>
            <a:r>
              <a:rPr lang="nl-NL" baseline="0" dirty="0" err="1" smtClean="0"/>
              <a:t>weight</a:t>
            </a:r>
            <a:r>
              <a:rPr lang="nl-NL" baseline="0" dirty="0" smtClean="0"/>
              <a:t> </a:t>
            </a:r>
            <a:r>
              <a:rPr lang="nl-NL" baseline="0" dirty="0" err="1" smtClean="0"/>
              <a:t>loss</a:t>
            </a:r>
            <a:r>
              <a:rPr lang="nl-NL" baseline="0" dirty="0" smtClean="0"/>
              <a:t>. </a:t>
            </a:r>
            <a:r>
              <a:rPr lang="nl-NL" baseline="0" dirty="0" err="1" smtClean="0"/>
              <a:t>Here</a:t>
            </a:r>
            <a:r>
              <a:rPr lang="nl-NL" baseline="0" dirty="0" smtClean="0"/>
              <a:t> dat of mouse </a:t>
            </a:r>
            <a:r>
              <a:rPr lang="nl-NL" baseline="0" dirty="0" err="1" smtClean="0"/>
              <a:t>exp</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40</a:t>
            </a:fld>
            <a:endParaRPr lang="nl-NL"/>
          </a:p>
        </p:txBody>
      </p:sp>
    </p:spTree>
    <p:extLst>
      <p:ext uri="{BB962C8B-B14F-4D97-AF65-F5344CB8AC3E}">
        <p14:creationId xmlns:p14="http://schemas.microsoft.com/office/powerpoint/2010/main" val="3510461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No effect or </a:t>
            </a:r>
            <a:r>
              <a:rPr lang="nl-NL" dirty="0" err="1" smtClean="0"/>
              <a:t>maybe</a:t>
            </a:r>
            <a:r>
              <a:rPr lang="nl-NL" dirty="0" smtClean="0"/>
              <a:t> in </a:t>
            </a:r>
            <a:r>
              <a:rPr lang="nl-NL" dirty="0" err="1" smtClean="0"/>
              <a:t>some</a:t>
            </a:r>
            <a:r>
              <a:rPr lang="nl-NL" dirty="0" smtClean="0"/>
              <a:t>, but mets </a:t>
            </a:r>
            <a:r>
              <a:rPr lang="nl-NL" dirty="0" err="1" smtClean="0"/>
              <a:t>to</a:t>
            </a:r>
            <a:r>
              <a:rPr lang="nl-NL" dirty="0" smtClean="0"/>
              <a:t> mets </a:t>
            </a:r>
            <a:r>
              <a:rPr lang="nl-NL" dirty="0" err="1" smtClean="0"/>
              <a:t>detoriation</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42</a:t>
            </a:fld>
            <a:endParaRPr lang="nl-NL"/>
          </a:p>
        </p:txBody>
      </p:sp>
    </p:spTree>
    <p:extLst>
      <p:ext uri="{BB962C8B-B14F-4D97-AF65-F5344CB8AC3E}">
        <p14:creationId xmlns:p14="http://schemas.microsoft.com/office/powerpoint/2010/main" val="3828642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How does </a:t>
            </a:r>
            <a:r>
              <a:rPr lang="nl-NL" dirty="0" err="1" smtClean="0"/>
              <a:t>it</a:t>
            </a:r>
            <a:r>
              <a:rPr lang="nl-NL" dirty="0" smtClean="0"/>
              <a:t> </a:t>
            </a:r>
            <a:r>
              <a:rPr lang="nl-NL" dirty="0" err="1" smtClean="0"/>
              <a:t>work</a:t>
            </a:r>
            <a:r>
              <a:rPr lang="nl-NL" dirty="0" smtClean="0"/>
              <a:t>, change in </a:t>
            </a:r>
            <a:r>
              <a:rPr lang="nl-NL" dirty="0" err="1" smtClean="0"/>
              <a:t>metabolites</a:t>
            </a:r>
            <a:r>
              <a:rPr lang="nl-NL" dirty="0" smtClean="0"/>
              <a:t> </a:t>
            </a:r>
            <a:r>
              <a:rPr lang="nl-NL" dirty="0" err="1" smtClean="0"/>
              <a:t>effects</a:t>
            </a:r>
            <a:r>
              <a:rPr lang="nl-NL" dirty="0" smtClean="0"/>
              <a:t> </a:t>
            </a:r>
            <a:r>
              <a:rPr lang="nl-NL" dirty="0" err="1" smtClean="0"/>
              <a:t>muscle</a:t>
            </a:r>
            <a:r>
              <a:rPr lang="nl-NL" dirty="0" smtClean="0"/>
              <a:t> </a:t>
            </a:r>
            <a:r>
              <a:rPr lang="nl-NL" dirty="0" err="1" smtClean="0"/>
              <a:t>metabolism</a:t>
            </a:r>
            <a:r>
              <a:rPr lang="nl-NL" dirty="0" smtClean="0"/>
              <a:t> or effect on gut brain </a:t>
            </a:r>
            <a:r>
              <a:rPr lang="nl-NL" dirty="0" err="1" smtClean="0"/>
              <a:t>axis</a:t>
            </a:r>
            <a:r>
              <a:rPr lang="nl-NL" dirty="0" smtClean="0"/>
              <a:t>. </a:t>
            </a:r>
            <a:r>
              <a:rPr lang="nl-NL" dirty="0" err="1" smtClean="0"/>
              <a:t>Which</a:t>
            </a:r>
            <a:r>
              <a:rPr lang="nl-NL" dirty="0" smtClean="0"/>
              <a:t> </a:t>
            </a:r>
            <a:r>
              <a:rPr lang="nl-NL" dirty="0" err="1" smtClean="0"/>
              <a:t>metabolites</a:t>
            </a:r>
            <a:r>
              <a:rPr lang="nl-NL" dirty="0" smtClean="0"/>
              <a:t> are </a:t>
            </a:r>
            <a:r>
              <a:rPr lang="nl-NL" dirty="0" err="1" smtClean="0"/>
              <a:t>affected</a:t>
            </a:r>
            <a:r>
              <a:rPr lang="nl-NL" dirty="0" smtClean="0"/>
              <a:t>?</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43</a:t>
            </a:fld>
            <a:endParaRPr lang="nl-NL"/>
          </a:p>
        </p:txBody>
      </p:sp>
    </p:spTree>
    <p:extLst>
      <p:ext uri="{BB962C8B-B14F-4D97-AF65-F5344CB8AC3E}">
        <p14:creationId xmlns:p14="http://schemas.microsoft.com/office/powerpoint/2010/main" val="67541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Signal</a:t>
            </a:r>
            <a:r>
              <a:rPr lang="nl-NL" dirty="0" smtClean="0"/>
              <a:t> </a:t>
            </a:r>
            <a:r>
              <a:rPr lang="nl-NL" dirty="0" err="1" smtClean="0"/>
              <a:t>transduction</a:t>
            </a:r>
            <a:r>
              <a:rPr lang="nl-NL" dirty="0" smtClean="0"/>
              <a:t> in gut? Or brain</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45</a:t>
            </a:fld>
            <a:endParaRPr lang="nl-NL"/>
          </a:p>
        </p:txBody>
      </p:sp>
    </p:spTree>
    <p:extLst>
      <p:ext uri="{BB962C8B-B14F-4D97-AF65-F5344CB8AC3E}">
        <p14:creationId xmlns:p14="http://schemas.microsoft.com/office/powerpoint/2010/main" val="3587356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535957A5-2A47-4C02-AF63-F5DC654EC6BA}" type="slidenum">
              <a:rPr lang="nl-NL" smtClean="0"/>
              <a:t>46</a:t>
            </a:fld>
            <a:endParaRPr lang="nl-NL"/>
          </a:p>
        </p:txBody>
      </p:sp>
    </p:spTree>
    <p:extLst>
      <p:ext uri="{BB962C8B-B14F-4D97-AF65-F5344CB8AC3E}">
        <p14:creationId xmlns:p14="http://schemas.microsoft.com/office/powerpoint/2010/main" val="3348465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altLang="nl-NL" dirty="0"/>
              <a:t>The question is </a:t>
            </a:r>
            <a:r>
              <a:rPr lang="nl-NL" altLang="nl-NL" dirty="0" err="1"/>
              <a:t>whether</a:t>
            </a:r>
            <a:r>
              <a:rPr lang="nl-NL" altLang="nl-NL" dirty="0"/>
              <a:t> </a:t>
            </a:r>
            <a:r>
              <a:rPr lang="nl-NL" altLang="nl-NL" dirty="0" err="1"/>
              <a:t>butyrate</a:t>
            </a:r>
            <a:r>
              <a:rPr lang="nl-NL" altLang="nl-NL" dirty="0"/>
              <a:t> </a:t>
            </a:r>
            <a:r>
              <a:rPr lang="nl-NL" altLang="nl-NL" dirty="0" err="1"/>
              <a:t>itself</a:t>
            </a:r>
            <a:r>
              <a:rPr lang="nl-NL" altLang="nl-NL" dirty="0"/>
              <a:t> or </a:t>
            </a:r>
            <a:r>
              <a:rPr lang="nl-NL" altLang="nl-NL" dirty="0" err="1"/>
              <a:t>the</a:t>
            </a:r>
            <a:r>
              <a:rPr lang="nl-NL" altLang="nl-NL" dirty="0"/>
              <a:t> </a:t>
            </a:r>
            <a:r>
              <a:rPr lang="nl-NL" altLang="nl-NL" dirty="0" err="1"/>
              <a:t>butyrate-producing</a:t>
            </a:r>
            <a:r>
              <a:rPr lang="nl-NL" altLang="nl-NL" dirty="0"/>
              <a:t> </a:t>
            </a:r>
            <a:r>
              <a:rPr lang="nl-NL" altLang="nl-NL" dirty="0" err="1"/>
              <a:t>bacteria</a:t>
            </a:r>
            <a:r>
              <a:rPr lang="nl-NL" altLang="nl-NL" dirty="0"/>
              <a:t> have </a:t>
            </a:r>
            <a:r>
              <a:rPr lang="nl-NL" altLang="nl-NL" dirty="0" err="1"/>
              <a:t>this</a:t>
            </a:r>
            <a:r>
              <a:rPr lang="nl-NL" altLang="nl-NL" dirty="0"/>
              <a:t> </a:t>
            </a:r>
            <a:r>
              <a:rPr lang="nl-NL" altLang="nl-NL" dirty="0" err="1"/>
              <a:t>benificial</a:t>
            </a:r>
            <a:r>
              <a:rPr lang="nl-NL" altLang="nl-NL" dirty="0"/>
              <a:t> effect on human </a:t>
            </a:r>
            <a:r>
              <a:rPr lang="nl-NL" altLang="nl-NL" dirty="0" err="1"/>
              <a:t>metabolism</a:t>
            </a:r>
            <a:r>
              <a:rPr lang="nl-NL" altLang="nl-NL" dirty="0"/>
              <a:t>.</a:t>
            </a:r>
          </a:p>
          <a:p>
            <a:pPr marL="0" marR="0" indent="0" algn="l" defTabSz="914400" rtl="0" eaLnBrk="1" fontAlgn="auto" latinLnBrk="0" hangingPunct="1">
              <a:lnSpc>
                <a:spcPct val="100000"/>
              </a:lnSpc>
              <a:spcBef>
                <a:spcPts val="0"/>
              </a:spcBef>
              <a:spcAft>
                <a:spcPts val="0"/>
              </a:spcAft>
              <a:buClrTx/>
              <a:buSzTx/>
              <a:buFontTx/>
              <a:buNone/>
              <a:tabLst/>
              <a:defRPr/>
            </a:pPr>
            <a:r>
              <a:rPr lang="nl-NL" altLang="nl-NL" dirty="0" err="1">
                <a:latin typeface="Arial" pitchFamily="34" charset="0"/>
                <a:ea typeface="ＭＳ Ｐゴシック" pitchFamily="34" charset="-128"/>
              </a:rPr>
              <a:t>Why</a:t>
            </a:r>
            <a:r>
              <a:rPr lang="nl-NL" altLang="nl-NL" dirty="0">
                <a:latin typeface="Arial" pitchFamily="34" charset="0"/>
                <a:ea typeface="ＭＳ Ｐゴシック" pitchFamily="34" charset="-128"/>
              </a:rPr>
              <a:t> donorfeces of post-RYBG: a more </a:t>
            </a:r>
            <a:r>
              <a:rPr lang="nl-NL" altLang="nl-NL" dirty="0" err="1">
                <a:latin typeface="Arial" pitchFamily="34" charset="0"/>
                <a:ea typeface="ＭＳ Ｐゴシック" pitchFamily="34" charset="-128"/>
              </a:rPr>
              <a:t>pronounced</a:t>
            </a:r>
            <a:r>
              <a:rPr lang="nl-NL" altLang="nl-NL" dirty="0">
                <a:latin typeface="Arial" pitchFamily="34" charset="0"/>
                <a:ea typeface="ＭＳ Ｐゴシック" pitchFamily="34" charset="-128"/>
              </a:rPr>
              <a:t> </a:t>
            </a:r>
            <a:r>
              <a:rPr lang="nl-NL" altLang="nl-NL" dirty="0" err="1">
                <a:latin typeface="Arial" pitchFamily="34" charset="0"/>
                <a:ea typeface="ＭＳ Ｐゴシック" pitchFamily="34" charset="-128"/>
              </a:rPr>
              <a:t>increase</a:t>
            </a:r>
            <a:r>
              <a:rPr lang="nl-NL" altLang="nl-NL" dirty="0">
                <a:latin typeface="Arial" pitchFamily="34" charset="0"/>
                <a:ea typeface="ＭＳ Ｐゴシック" pitchFamily="34" charset="-128"/>
              </a:rPr>
              <a:t> in </a:t>
            </a:r>
            <a:r>
              <a:rPr lang="nl-NL" altLang="nl-NL" dirty="0" err="1">
                <a:latin typeface="Arial" pitchFamily="34" charset="0"/>
                <a:ea typeface="ＭＳ Ｐゴシック" pitchFamily="34" charset="-128"/>
              </a:rPr>
              <a:t>scfa</a:t>
            </a:r>
            <a:r>
              <a:rPr lang="nl-NL" altLang="nl-NL" dirty="0">
                <a:latin typeface="Arial" pitchFamily="34" charset="0"/>
                <a:ea typeface="ＭＳ Ｐゴシック" pitchFamily="34" charset="-128"/>
              </a:rPr>
              <a:t> </a:t>
            </a:r>
            <a:r>
              <a:rPr lang="nl-NL" altLang="nl-NL" dirty="0" err="1">
                <a:latin typeface="Arial" pitchFamily="34" charset="0"/>
                <a:ea typeface="ＭＳ Ｐゴシック" pitchFamily="34" charset="-128"/>
              </a:rPr>
              <a:t>producing</a:t>
            </a:r>
            <a:r>
              <a:rPr lang="nl-NL" altLang="nl-NL" dirty="0">
                <a:latin typeface="Arial" pitchFamily="34" charset="0"/>
                <a:ea typeface="ＭＳ Ｐゴシック" pitchFamily="34" charset="-128"/>
              </a:rPr>
              <a:t> </a:t>
            </a:r>
            <a:r>
              <a:rPr lang="nl-NL" altLang="nl-NL" dirty="0" err="1">
                <a:latin typeface="Arial" pitchFamily="34" charset="0"/>
                <a:ea typeface="ＭＳ Ｐゴシック" pitchFamily="34" charset="-128"/>
              </a:rPr>
              <a:t>strains</a:t>
            </a:r>
            <a:r>
              <a:rPr lang="nl-NL" altLang="nl-NL" dirty="0">
                <a:latin typeface="Arial" pitchFamily="34" charset="0"/>
                <a:ea typeface="ＭＳ Ｐゴシック" pitchFamily="34" charset="-128"/>
              </a:rPr>
              <a:t> </a:t>
            </a:r>
            <a:r>
              <a:rPr lang="nl-NL" altLang="nl-NL" dirty="0" err="1">
                <a:latin typeface="Arial" pitchFamily="34" charset="0"/>
                <a:ea typeface="ＭＳ Ｐゴシック" pitchFamily="34" charset="-128"/>
              </a:rPr>
              <a:t>compared</a:t>
            </a:r>
            <a:r>
              <a:rPr lang="nl-NL" altLang="nl-NL" dirty="0">
                <a:latin typeface="Arial" pitchFamily="34" charset="0"/>
                <a:ea typeface="ＭＳ Ｐゴシック" pitchFamily="34" charset="-128"/>
              </a:rPr>
              <a:t> </a:t>
            </a:r>
            <a:r>
              <a:rPr lang="nl-NL" altLang="nl-NL" dirty="0" err="1">
                <a:latin typeface="Arial" pitchFamily="34" charset="0"/>
                <a:ea typeface="ＭＳ Ｐゴシック" pitchFamily="34" charset="-128"/>
              </a:rPr>
              <a:t>to</a:t>
            </a:r>
            <a:r>
              <a:rPr lang="nl-NL" altLang="nl-NL" dirty="0">
                <a:latin typeface="Arial" pitchFamily="34" charset="0"/>
                <a:ea typeface="ＭＳ Ｐゴシック" pitchFamily="34" charset="-128"/>
              </a:rPr>
              <a:t> </a:t>
            </a:r>
            <a:r>
              <a:rPr lang="nl-NL" altLang="nl-NL" dirty="0" err="1">
                <a:latin typeface="Arial" pitchFamily="34" charset="0"/>
                <a:ea typeface="ＭＳ Ｐゴシック" pitchFamily="34" charset="-128"/>
              </a:rPr>
              <a:t>lean</a:t>
            </a:r>
            <a:r>
              <a:rPr lang="nl-NL" altLang="nl-NL" dirty="0">
                <a:latin typeface="Arial" pitchFamily="34" charset="0"/>
                <a:ea typeface="ＭＳ Ｐゴシック" pitchFamily="34" charset="-128"/>
              </a:rPr>
              <a:t> donors</a:t>
            </a:r>
          </a:p>
          <a:p>
            <a:endParaRPr lang="nl-NL" dirty="0"/>
          </a:p>
        </p:txBody>
      </p:sp>
      <p:sp>
        <p:nvSpPr>
          <p:cNvPr id="4" name="Tijdelijke aanduiding voor dianummer 3"/>
          <p:cNvSpPr>
            <a:spLocks noGrp="1"/>
          </p:cNvSpPr>
          <p:nvPr>
            <p:ph type="sldNum" sz="quarter" idx="10"/>
          </p:nvPr>
        </p:nvSpPr>
        <p:spPr/>
        <p:txBody>
          <a:bodyPr/>
          <a:lstStyle/>
          <a:p>
            <a:fld id="{535957A5-2A47-4C02-AF63-F5DC654EC6BA}" type="slidenum">
              <a:rPr lang="nl-NL" smtClean="0"/>
              <a:t>47</a:t>
            </a:fld>
            <a:endParaRPr lang="nl-NL"/>
          </a:p>
        </p:txBody>
      </p:sp>
    </p:spTree>
    <p:extLst>
      <p:ext uri="{BB962C8B-B14F-4D97-AF65-F5344CB8AC3E}">
        <p14:creationId xmlns:p14="http://schemas.microsoft.com/office/powerpoint/2010/main" val="702990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jdelijke aanduiding voor dia-afbeelding 1"/>
          <p:cNvSpPr>
            <a:spLocks noGrp="1" noRot="1" noChangeAspect="1" noTextEdit="1"/>
          </p:cNvSpPr>
          <p:nvPr>
            <p:ph type="sldImg"/>
          </p:nvPr>
        </p:nvSpPr>
        <p:spPr>
          <a:ln/>
        </p:spPr>
      </p:sp>
      <p:sp>
        <p:nvSpPr>
          <p:cNvPr id="33795" name="Tijdelijke aanduiding voor notiti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Before and after 4 weeks subjects underwent single photon emission computed tomography (SPECT) 2 and 3 h after intravenous administration of a </a:t>
            </a:r>
            <a:r>
              <a:rPr lang="en-US" dirty="0" err="1"/>
              <a:t>radiotracer.This</a:t>
            </a:r>
            <a:r>
              <a:rPr lang="en-US" dirty="0"/>
              <a:t> radiotracer binds predominantly to DAT in the striatum and to SERT in </a:t>
            </a:r>
            <a:r>
              <a:rPr lang="en-US" dirty="0" err="1"/>
              <a:t>extrastriatal</a:t>
            </a:r>
            <a:r>
              <a:rPr lang="en-US" dirty="0"/>
              <a:t> brain areas.</a:t>
            </a:r>
            <a:r>
              <a:rPr lang="en-US" baseline="0" dirty="0"/>
              <a:t> </a:t>
            </a:r>
            <a:r>
              <a:rPr lang="en-US" dirty="0" err="1"/>
              <a:t>Extrastriatal</a:t>
            </a:r>
            <a:r>
              <a:rPr lang="en-US" dirty="0"/>
              <a:t> SERT and striatal DAT binding can be assessed optimally at 2 and 3 h after bolus injection, respectively, as previously described (33)</a:t>
            </a:r>
            <a:endParaRPr lang="nl-NL" altLang="nl-NL" dirty="0">
              <a:latin typeface="Arial" pitchFamily="34" charset="0"/>
              <a:ea typeface="ＭＳ Ｐゴシック" pitchFamily="34" charset="-128"/>
            </a:endParaRPr>
          </a:p>
        </p:txBody>
      </p:sp>
      <p:sp>
        <p:nvSpPr>
          <p:cNvPr id="33796" name="Tijdelijke aanduiding voor dianumm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ＭＳ Ｐゴシック" pitchFamily="34" charset="-128"/>
              </a:defRPr>
            </a:lvl1pPr>
            <a:lvl2pPr marL="742950" indent="-285750" eaLnBrk="0" hangingPunct="0">
              <a:spcBef>
                <a:spcPct val="30000"/>
              </a:spcBef>
              <a:defRPr sz="1200">
                <a:solidFill>
                  <a:schemeClr val="tx1"/>
                </a:solidFill>
                <a:latin typeface="Arial" pitchFamily="34" charset="0"/>
                <a:ea typeface="ＭＳ Ｐゴシック" pitchFamily="34" charset="-128"/>
              </a:defRPr>
            </a:lvl2pPr>
            <a:lvl3pPr marL="1143000" indent="-228600" eaLnBrk="0" hangingPunct="0">
              <a:spcBef>
                <a:spcPct val="30000"/>
              </a:spcBef>
              <a:defRPr sz="1200">
                <a:solidFill>
                  <a:schemeClr val="tx1"/>
                </a:solidFill>
                <a:latin typeface="Arial" pitchFamily="34" charset="0"/>
                <a:ea typeface="ＭＳ Ｐゴシック" pitchFamily="34" charset="-128"/>
              </a:defRPr>
            </a:lvl3pPr>
            <a:lvl4pPr marL="1600200" indent="-228600" eaLnBrk="0" hangingPunct="0">
              <a:spcBef>
                <a:spcPct val="30000"/>
              </a:spcBef>
              <a:defRPr sz="1200">
                <a:solidFill>
                  <a:schemeClr val="tx1"/>
                </a:solidFill>
                <a:latin typeface="Arial" pitchFamily="34" charset="0"/>
                <a:ea typeface="ＭＳ Ｐゴシック" pitchFamily="34" charset="-128"/>
              </a:defRPr>
            </a:lvl4pPr>
            <a:lvl5pPr marL="2057400" indent="-228600" eaLnBrk="0" hangingPunct="0">
              <a:spcBef>
                <a:spcPct val="30000"/>
              </a:spcBef>
              <a:defRPr sz="12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C6B88713-A874-4C02-8C34-3186E2A0B70A}" type="slidenum">
              <a:rPr lang="nl-NL" altLang="nl-NL" smtClean="0"/>
              <a:pPr eaLnBrk="1" hangingPunct="1">
                <a:spcBef>
                  <a:spcPct val="0"/>
                </a:spcBef>
              </a:pPr>
              <a:t>48</a:t>
            </a:fld>
            <a:endParaRPr lang="nl-NL" altLang="nl-NL"/>
          </a:p>
        </p:txBody>
      </p:sp>
    </p:spTree>
    <p:extLst>
      <p:ext uri="{BB962C8B-B14F-4D97-AF65-F5344CB8AC3E}">
        <p14:creationId xmlns:p14="http://schemas.microsoft.com/office/powerpoint/2010/main" val="4074581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Then we performed</a:t>
            </a:r>
            <a:r>
              <a:rPr lang="en-US" baseline="0" dirty="0"/>
              <a:t> a region of interest or </a:t>
            </a:r>
            <a:r>
              <a:rPr lang="en-US" dirty="0"/>
              <a:t>ROI analysis.</a:t>
            </a:r>
            <a:r>
              <a:rPr lang="en-US" baseline="0" dirty="0"/>
              <a:t> By overlaying the </a:t>
            </a:r>
            <a:r>
              <a:rPr lang="en-US" baseline="0" dirty="0" err="1"/>
              <a:t>spectscan</a:t>
            </a:r>
            <a:r>
              <a:rPr lang="en-US" baseline="0" dirty="0"/>
              <a:t> with masks of the regions of interest which are the striatum for DAT and thalamus and hypothalamus for SERT. </a:t>
            </a:r>
            <a:endParaRPr lang="nl-NL" dirty="0"/>
          </a:p>
        </p:txBody>
      </p:sp>
      <p:sp>
        <p:nvSpPr>
          <p:cNvPr id="4" name="Tijdelijke aanduiding voor dianummer 3"/>
          <p:cNvSpPr>
            <a:spLocks noGrp="1"/>
          </p:cNvSpPr>
          <p:nvPr>
            <p:ph type="sldNum" sz="quarter" idx="10"/>
          </p:nvPr>
        </p:nvSpPr>
        <p:spPr/>
        <p:txBody>
          <a:bodyPr/>
          <a:lstStyle/>
          <a:p>
            <a:fld id="{535957A5-2A47-4C02-AF63-F5DC654EC6BA}" type="slidenum">
              <a:rPr lang="nl-NL" smtClean="0"/>
              <a:t>49</a:t>
            </a:fld>
            <a:endParaRPr lang="nl-NL"/>
          </a:p>
        </p:txBody>
      </p:sp>
    </p:spTree>
    <p:extLst>
      <p:ext uri="{BB962C8B-B14F-4D97-AF65-F5344CB8AC3E}">
        <p14:creationId xmlns:p14="http://schemas.microsoft.com/office/powerpoint/2010/main" val="2795880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This allows us to calculate the binding potential </a:t>
            </a:r>
            <a:r>
              <a:rPr lang="en-US" baseline="0" dirty="0"/>
              <a:t>of the radiotracer in the regions of interest, which are the striatum for DAT and thalamus an hypothalamus for SERT.</a:t>
            </a:r>
            <a:endParaRPr lang="en-US" dirty="0"/>
          </a:p>
          <a:p>
            <a:r>
              <a:rPr lang="en-US" dirty="0"/>
              <a:t>The cerebellum was used as a reference region for </a:t>
            </a:r>
            <a:r>
              <a:rPr lang="en-US" dirty="0" err="1"/>
              <a:t>nondisplaceable</a:t>
            </a:r>
            <a:r>
              <a:rPr lang="en-US" dirty="0"/>
              <a:t> binding (nonspecific binding and free radioactivity). Specific to nonspecific binding ratios were calculated as follows: (mean ROI binding -mean nonspecific binding assessed in the cerebellum)/mean nonspecific binding cerebellum, which represents the binding potential (SNS-BR).</a:t>
            </a:r>
            <a:endParaRPr lang="nl-NL" dirty="0"/>
          </a:p>
        </p:txBody>
      </p:sp>
      <p:sp>
        <p:nvSpPr>
          <p:cNvPr id="4" name="Tijdelijke aanduiding voor dianummer 3"/>
          <p:cNvSpPr>
            <a:spLocks noGrp="1"/>
          </p:cNvSpPr>
          <p:nvPr>
            <p:ph type="sldNum" sz="quarter" idx="10"/>
          </p:nvPr>
        </p:nvSpPr>
        <p:spPr/>
        <p:txBody>
          <a:bodyPr/>
          <a:lstStyle/>
          <a:p>
            <a:fld id="{535957A5-2A47-4C02-AF63-F5DC654EC6BA}" type="slidenum">
              <a:rPr lang="nl-NL" smtClean="0"/>
              <a:t>50</a:t>
            </a:fld>
            <a:endParaRPr lang="nl-NL"/>
          </a:p>
        </p:txBody>
      </p:sp>
    </p:spTree>
    <p:extLst>
      <p:ext uri="{BB962C8B-B14F-4D97-AF65-F5344CB8AC3E}">
        <p14:creationId xmlns:p14="http://schemas.microsoft.com/office/powerpoint/2010/main" val="456465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Sweden </a:t>
            </a:r>
            <a:r>
              <a:rPr lang="nl-NL" dirty="0" err="1" smtClean="0"/>
              <a:t>located</a:t>
            </a:r>
            <a:r>
              <a:rPr lang="nl-NL" dirty="0" smtClean="0"/>
              <a:t> at </a:t>
            </a:r>
            <a:r>
              <a:rPr lang="nl-NL" dirty="0" err="1" smtClean="0"/>
              <a:t>the</a:t>
            </a:r>
            <a:r>
              <a:rPr lang="nl-NL" dirty="0" smtClean="0"/>
              <a:t> </a:t>
            </a:r>
            <a:r>
              <a:rPr lang="nl-NL" dirty="0" err="1" smtClean="0"/>
              <a:t>lower</a:t>
            </a:r>
            <a:r>
              <a:rPr lang="nl-NL" dirty="0" smtClean="0"/>
              <a:t> end, US </a:t>
            </a:r>
            <a:r>
              <a:rPr lang="nl-NL" dirty="0" err="1" smtClean="0"/>
              <a:t>around</a:t>
            </a:r>
            <a:r>
              <a:rPr lang="nl-NL" dirty="0" smtClean="0"/>
              <a:t> 9 </a:t>
            </a:r>
            <a:r>
              <a:rPr lang="nl-NL" dirty="0" err="1" smtClean="0"/>
              <a:t>and</a:t>
            </a:r>
            <a:r>
              <a:rPr lang="nl-NL" dirty="0" smtClean="0"/>
              <a:t> </a:t>
            </a:r>
            <a:r>
              <a:rPr lang="nl-NL" dirty="0" err="1" smtClean="0"/>
              <a:t>there</a:t>
            </a:r>
            <a:r>
              <a:rPr lang="nl-NL" dirty="0" smtClean="0"/>
              <a:t> </a:t>
            </a:r>
            <a:r>
              <a:rPr lang="nl-NL" dirty="0" err="1" smtClean="0"/>
              <a:t>proabbly</a:t>
            </a:r>
            <a:r>
              <a:rPr lang="nl-NL" dirty="0" smtClean="0"/>
              <a:t> </a:t>
            </a:r>
            <a:r>
              <a:rPr lang="nl-NL" dirty="0" err="1" smtClean="0"/>
              <a:t>the</a:t>
            </a:r>
            <a:r>
              <a:rPr lang="nl-NL" dirty="0" smtClean="0"/>
              <a:t> </a:t>
            </a:r>
            <a:r>
              <a:rPr lang="nl-NL" dirty="0" err="1" smtClean="0"/>
              <a:t>middle</a:t>
            </a:r>
            <a:r>
              <a:rPr lang="nl-NL" dirty="0" smtClean="0"/>
              <a:t> </a:t>
            </a:r>
            <a:r>
              <a:rPr lang="nl-NL" dirty="0" err="1" smtClean="0"/>
              <a:t>east</a:t>
            </a:r>
            <a:r>
              <a:rPr lang="nl-NL" dirty="0" smtClean="0"/>
              <a:t>.</a:t>
            </a:r>
            <a:r>
              <a:rPr lang="nl-NL" baseline="0" dirty="0" smtClean="0"/>
              <a:t> </a:t>
            </a:r>
            <a:r>
              <a:rPr lang="nl-NL" baseline="0" dirty="0" err="1" smtClean="0"/>
              <a:t>Causes</a:t>
            </a:r>
            <a:r>
              <a:rPr lang="nl-NL" baseline="0" dirty="0" smtClean="0"/>
              <a:t> of </a:t>
            </a:r>
            <a:r>
              <a:rPr lang="nl-NL" baseline="0" dirty="0" err="1" smtClean="0"/>
              <a:t>differences</a:t>
            </a:r>
            <a:r>
              <a:rPr lang="nl-NL" baseline="0" dirty="0" smtClean="0"/>
              <a:t> in </a:t>
            </a:r>
            <a:r>
              <a:rPr lang="nl-NL" baseline="0" dirty="0" err="1" smtClean="0"/>
              <a:t>location</a:t>
            </a:r>
            <a:r>
              <a:rPr lang="nl-NL" baseline="0" dirty="0" smtClean="0"/>
              <a:t> </a:t>
            </a:r>
            <a:r>
              <a:rPr lang="nl-NL" baseline="0" dirty="0" err="1" smtClean="0"/>
              <a:t>Ethicity</a:t>
            </a:r>
            <a:r>
              <a:rPr lang="nl-NL" baseline="0" dirty="0" smtClean="0"/>
              <a:t> or factors in environment or </a:t>
            </a:r>
            <a:r>
              <a:rPr lang="nl-NL" baseline="0" dirty="0" err="1" smtClean="0"/>
              <a:t>diet</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4</a:t>
            </a:fld>
            <a:endParaRPr lang="nl-NL"/>
          </a:p>
        </p:txBody>
      </p:sp>
    </p:spTree>
    <p:extLst>
      <p:ext uri="{BB962C8B-B14F-4D97-AF65-F5344CB8AC3E}">
        <p14:creationId xmlns:p14="http://schemas.microsoft.com/office/powerpoint/2010/main" val="1569043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a:t>But </a:t>
            </a:r>
            <a:r>
              <a:rPr lang="nl-NL" dirty="0" err="1"/>
              <a:t>when</a:t>
            </a:r>
            <a:r>
              <a:rPr lang="nl-NL" dirty="0"/>
              <a:t> </a:t>
            </a:r>
            <a:r>
              <a:rPr lang="nl-NL" dirty="0" err="1"/>
              <a:t>you</a:t>
            </a:r>
            <a:r>
              <a:rPr lang="nl-NL" dirty="0"/>
              <a:t> look at </a:t>
            </a:r>
            <a:r>
              <a:rPr lang="nl-NL" dirty="0" err="1"/>
              <a:t>the</a:t>
            </a:r>
            <a:r>
              <a:rPr lang="nl-NL" dirty="0"/>
              <a:t> change over time </a:t>
            </a:r>
            <a:r>
              <a:rPr lang="nl-NL" dirty="0" err="1"/>
              <a:t>between</a:t>
            </a:r>
            <a:r>
              <a:rPr lang="nl-NL" dirty="0"/>
              <a:t> </a:t>
            </a:r>
            <a:r>
              <a:rPr lang="nl-NL" dirty="0" err="1"/>
              <a:t>both</a:t>
            </a:r>
            <a:r>
              <a:rPr lang="nl-NL" dirty="0"/>
              <a:t> </a:t>
            </a:r>
            <a:r>
              <a:rPr lang="nl-NL" dirty="0" err="1"/>
              <a:t>groups</a:t>
            </a:r>
            <a:r>
              <a:rPr lang="nl-NL" baseline="0" dirty="0"/>
              <a:t> </a:t>
            </a:r>
            <a:r>
              <a:rPr lang="nl-NL" baseline="0" dirty="0" err="1"/>
              <a:t>the</a:t>
            </a:r>
            <a:r>
              <a:rPr lang="nl-NL" baseline="0" dirty="0"/>
              <a:t> change is significant: </a:t>
            </a:r>
            <a:r>
              <a:rPr lang="nl-NL" dirty="0" err="1"/>
              <a:t>so</a:t>
            </a:r>
            <a:r>
              <a:rPr lang="nl-NL" dirty="0"/>
              <a:t> </a:t>
            </a:r>
            <a:r>
              <a:rPr lang="nl-NL" dirty="0" err="1"/>
              <a:t>striatal</a:t>
            </a:r>
            <a:r>
              <a:rPr lang="nl-NL" dirty="0"/>
              <a:t> binding </a:t>
            </a:r>
            <a:r>
              <a:rPr lang="nl-NL" dirty="0" err="1"/>
              <a:t>ratios</a:t>
            </a:r>
            <a:r>
              <a:rPr lang="nl-NL" dirty="0"/>
              <a:t> </a:t>
            </a:r>
            <a:r>
              <a:rPr lang="nl-NL" dirty="0" err="1"/>
              <a:t>increased</a:t>
            </a:r>
            <a:r>
              <a:rPr lang="nl-NL" dirty="0"/>
              <a:t> in </a:t>
            </a:r>
            <a:r>
              <a:rPr lang="nl-NL" dirty="0" err="1"/>
              <a:t>the</a:t>
            </a:r>
            <a:r>
              <a:rPr lang="nl-NL" dirty="0"/>
              <a:t> </a:t>
            </a:r>
            <a:r>
              <a:rPr lang="nl-NL" dirty="0" err="1"/>
              <a:t>Ftx</a:t>
            </a:r>
            <a:r>
              <a:rPr lang="nl-NL" dirty="0"/>
              <a:t> </a:t>
            </a:r>
            <a:r>
              <a:rPr lang="nl-NL" dirty="0" err="1"/>
              <a:t>group</a:t>
            </a:r>
            <a:r>
              <a:rPr lang="nl-NL" dirty="0"/>
              <a:t> </a:t>
            </a:r>
            <a:r>
              <a:rPr lang="nl-NL" dirty="0" err="1"/>
              <a:t>and</a:t>
            </a:r>
            <a:r>
              <a:rPr lang="nl-NL" dirty="0"/>
              <a:t> </a:t>
            </a:r>
            <a:r>
              <a:rPr lang="nl-NL" dirty="0" err="1"/>
              <a:t>decreased</a:t>
            </a:r>
            <a:r>
              <a:rPr lang="nl-NL" dirty="0"/>
              <a:t> in </a:t>
            </a:r>
            <a:r>
              <a:rPr lang="nl-NL" dirty="0" err="1"/>
              <a:t>the</a:t>
            </a:r>
            <a:r>
              <a:rPr lang="nl-NL" dirty="0"/>
              <a:t> </a:t>
            </a:r>
            <a:r>
              <a:rPr lang="nl-NL" dirty="0" err="1"/>
              <a:t>butyrate</a:t>
            </a:r>
            <a:r>
              <a:rPr lang="nl-NL" dirty="0"/>
              <a:t> </a:t>
            </a:r>
            <a:r>
              <a:rPr lang="nl-NL" dirty="0" err="1"/>
              <a:t>group</a:t>
            </a:r>
            <a:r>
              <a:rPr lang="nl-NL" dirty="0"/>
              <a:t>, </a:t>
            </a:r>
            <a:r>
              <a:rPr lang="nl-NL" dirty="0" err="1"/>
              <a:t>resulting</a:t>
            </a:r>
            <a:r>
              <a:rPr lang="nl-NL" dirty="0"/>
              <a:t> in a significant change over time </a:t>
            </a:r>
            <a:r>
              <a:rPr lang="nl-NL" dirty="0" err="1"/>
              <a:t>between</a:t>
            </a:r>
            <a:r>
              <a:rPr lang="nl-NL" dirty="0"/>
              <a:t> </a:t>
            </a:r>
            <a:r>
              <a:rPr lang="nl-NL" dirty="0" err="1"/>
              <a:t>both</a:t>
            </a:r>
            <a:r>
              <a:rPr lang="nl-NL" dirty="0"/>
              <a:t> </a:t>
            </a:r>
            <a:r>
              <a:rPr lang="nl-NL" dirty="0" err="1"/>
              <a:t>groups</a:t>
            </a:r>
            <a:r>
              <a:rPr lang="nl-NL" dirty="0"/>
              <a:t>.</a:t>
            </a:r>
          </a:p>
          <a:p>
            <a:endParaRPr lang="nl-NL" dirty="0"/>
          </a:p>
        </p:txBody>
      </p:sp>
      <p:sp>
        <p:nvSpPr>
          <p:cNvPr id="4" name="Tijdelijke aanduiding voor dianummer 3"/>
          <p:cNvSpPr>
            <a:spLocks noGrp="1"/>
          </p:cNvSpPr>
          <p:nvPr>
            <p:ph type="sldNum" sz="quarter" idx="10"/>
          </p:nvPr>
        </p:nvSpPr>
        <p:spPr/>
        <p:txBody>
          <a:bodyPr/>
          <a:lstStyle/>
          <a:p>
            <a:fld id="{535957A5-2A47-4C02-AF63-F5DC654EC6BA}" type="slidenum">
              <a:rPr lang="nl-NL" smtClean="0"/>
              <a:t>51</a:t>
            </a:fld>
            <a:endParaRPr lang="nl-NL"/>
          </a:p>
        </p:txBody>
      </p:sp>
    </p:spTree>
    <p:extLst>
      <p:ext uri="{BB962C8B-B14F-4D97-AF65-F5344CB8AC3E}">
        <p14:creationId xmlns:p14="http://schemas.microsoft.com/office/powerpoint/2010/main" val="3277269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a:t>But </a:t>
            </a:r>
            <a:r>
              <a:rPr lang="nl-NL" dirty="0" err="1"/>
              <a:t>when</a:t>
            </a:r>
            <a:r>
              <a:rPr lang="nl-NL" dirty="0"/>
              <a:t> </a:t>
            </a:r>
            <a:r>
              <a:rPr lang="nl-NL" dirty="0" err="1"/>
              <a:t>you</a:t>
            </a:r>
            <a:r>
              <a:rPr lang="nl-NL" dirty="0"/>
              <a:t> look at </a:t>
            </a:r>
            <a:r>
              <a:rPr lang="nl-NL" dirty="0" err="1"/>
              <a:t>the</a:t>
            </a:r>
            <a:r>
              <a:rPr lang="nl-NL" dirty="0"/>
              <a:t> change over time </a:t>
            </a:r>
            <a:r>
              <a:rPr lang="nl-NL" dirty="0" err="1"/>
              <a:t>between</a:t>
            </a:r>
            <a:r>
              <a:rPr lang="nl-NL" dirty="0"/>
              <a:t> </a:t>
            </a:r>
            <a:r>
              <a:rPr lang="nl-NL" dirty="0" err="1"/>
              <a:t>both</a:t>
            </a:r>
            <a:r>
              <a:rPr lang="nl-NL" dirty="0"/>
              <a:t> </a:t>
            </a:r>
            <a:r>
              <a:rPr lang="nl-NL" dirty="0" err="1"/>
              <a:t>groups</a:t>
            </a:r>
            <a:r>
              <a:rPr lang="nl-NL" baseline="0" dirty="0"/>
              <a:t> </a:t>
            </a:r>
            <a:r>
              <a:rPr lang="nl-NL" baseline="0" dirty="0" err="1"/>
              <a:t>the</a:t>
            </a:r>
            <a:r>
              <a:rPr lang="nl-NL" baseline="0" dirty="0"/>
              <a:t> change is significant: </a:t>
            </a:r>
            <a:r>
              <a:rPr lang="nl-NL" dirty="0" err="1"/>
              <a:t>so</a:t>
            </a:r>
            <a:r>
              <a:rPr lang="nl-NL" dirty="0"/>
              <a:t> </a:t>
            </a:r>
            <a:r>
              <a:rPr lang="nl-NL" dirty="0" err="1"/>
              <a:t>striatal</a:t>
            </a:r>
            <a:r>
              <a:rPr lang="nl-NL" dirty="0"/>
              <a:t> binding </a:t>
            </a:r>
            <a:r>
              <a:rPr lang="nl-NL" dirty="0" err="1"/>
              <a:t>ratios</a:t>
            </a:r>
            <a:r>
              <a:rPr lang="nl-NL" dirty="0"/>
              <a:t> </a:t>
            </a:r>
            <a:r>
              <a:rPr lang="nl-NL" dirty="0" err="1"/>
              <a:t>increased</a:t>
            </a:r>
            <a:r>
              <a:rPr lang="nl-NL" dirty="0"/>
              <a:t> in </a:t>
            </a:r>
            <a:r>
              <a:rPr lang="nl-NL" dirty="0" err="1"/>
              <a:t>the</a:t>
            </a:r>
            <a:r>
              <a:rPr lang="nl-NL" dirty="0"/>
              <a:t> </a:t>
            </a:r>
            <a:r>
              <a:rPr lang="nl-NL" dirty="0" err="1"/>
              <a:t>Ftx</a:t>
            </a:r>
            <a:r>
              <a:rPr lang="nl-NL" dirty="0"/>
              <a:t> </a:t>
            </a:r>
            <a:r>
              <a:rPr lang="nl-NL" dirty="0" err="1"/>
              <a:t>group</a:t>
            </a:r>
            <a:r>
              <a:rPr lang="nl-NL" dirty="0"/>
              <a:t> </a:t>
            </a:r>
            <a:r>
              <a:rPr lang="nl-NL" dirty="0" err="1"/>
              <a:t>and</a:t>
            </a:r>
            <a:r>
              <a:rPr lang="nl-NL" dirty="0"/>
              <a:t> </a:t>
            </a:r>
            <a:r>
              <a:rPr lang="nl-NL" dirty="0" err="1"/>
              <a:t>decreased</a:t>
            </a:r>
            <a:r>
              <a:rPr lang="nl-NL" dirty="0"/>
              <a:t> in </a:t>
            </a:r>
            <a:r>
              <a:rPr lang="nl-NL" dirty="0" err="1"/>
              <a:t>the</a:t>
            </a:r>
            <a:r>
              <a:rPr lang="nl-NL" dirty="0"/>
              <a:t> </a:t>
            </a:r>
            <a:r>
              <a:rPr lang="nl-NL" dirty="0" err="1"/>
              <a:t>butyrate</a:t>
            </a:r>
            <a:r>
              <a:rPr lang="nl-NL" dirty="0"/>
              <a:t> </a:t>
            </a:r>
            <a:r>
              <a:rPr lang="nl-NL" dirty="0" err="1"/>
              <a:t>group</a:t>
            </a:r>
            <a:r>
              <a:rPr lang="nl-NL" dirty="0"/>
              <a:t>, </a:t>
            </a:r>
            <a:r>
              <a:rPr lang="nl-NL" dirty="0" err="1"/>
              <a:t>resulting</a:t>
            </a:r>
            <a:r>
              <a:rPr lang="nl-NL" dirty="0"/>
              <a:t> in a significant change over time </a:t>
            </a:r>
            <a:r>
              <a:rPr lang="nl-NL" dirty="0" err="1"/>
              <a:t>between</a:t>
            </a:r>
            <a:r>
              <a:rPr lang="nl-NL" dirty="0"/>
              <a:t> </a:t>
            </a:r>
            <a:r>
              <a:rPr lang="nl-NL" dirty="0" err="1"/>
              <a:t>both</a:t>
            </a:r>
            <a:r>
              <a:rPr lang="nl-NL" dirty="0"/>
              <a:t> </a:t>
            </a:r>
            <a:r>
              <a:rPr lang="nl-NL" dirty="0" err="1"/>
              <a:t>groups</a:t>
            </a:r>
            <a:r>
              <a:rPr lang="nl-NL" dirty="0"/>
              <a:t>.</a:t>
            </a:r>
          </a:p>
          <a:p>
            <a:endParaRPr lang="nl-NL" dirty="0"/>
          </a:p>
        </p:txBody>
      </p:sp>
      <p:sp>
        <p:nvSpPr>
          <p:cNvPr id="4" name="Tijdelijke aanduiding voor dianummer 3"/>
          <p:cNvSpPr>
            <a:spLocks noGrp="1"/>
          </p:cNvSpPr>
          <p:nvPr>
            <p:ph type="sldNum" sz="quarter" idx="10"/>
          </p:nvPr>
        </p:nvSpPr>
        <p:spPr/>
        <p:txBody>
          <a:bodyPr/>
          <a:lstStyle/>
          <a:p>
            <a:fld id="{535957A5-2A47-4C02-AF63-F5DC654EC6BA}" type="slidenum">
              <a:rPr lang="nl-NL" smtClean="0"/>
              <a:t>52</a:t>
            </a:fld>
            <a:endParaRPr lang="nl-NL"/>
          </a:p>
        </p:txBody>
      </p:sp>
    </p:spTree>
    <p:extLst>
      <p:ext uri="{BB962C8B-B14F-4D97-AF65-F5344CB8AC3E}">
        <p14:creationId xmlns:p14="http://schemas.microsoft.com/office/powerpoint/2010/main" val="3493132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ea typeface="ＭＳ Ｐゴシック" charset="0"/>
                <a:cs typeface="ＭＳ Ｐゴシック" charset="0"/>
              </a:rPr>
              <a:t>Complex carbohydrates (dietary fibre) are metabolized by the colonic microbiota to oligosaccharides and monosaccharides and then fermented to short-chain fatty acid end-products, mainly acetate, propionate and butyrate. SCFA are absorbed in the colon where butyrate provides energy for colnic epithelial cells and via portal vein system has direct effects on hepatic lipogensis. Acetate and propionate reach the liver and peripheral organs via small intestine, where they are substrates for gluconeogeneis. </a:t>
            </a:r>
          </a:p>
        </p:txBody>
      </p:sp>
    </p:spTree>
    <p:extLst>
      <p:ext uri="{BB962C8B-B14F-4D97-AF65-F5344CB8AC3E}">
        <p14:creationId xmlns:p14="http://schemas.microsoft.com/office/powerpoint/2010/main" val="901879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02463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jdelijke aanduiding voor dia-afbeelding 1"/>
          <p:cNvSpPr>
            <a:spLocks noGrp="1" noRot="1" noChangeAspect="1" noTextEdit="1"/>
          </p:cNvSpPr>
          <p:nvPr>
            <p:ph type="sldImg"/>
          </p:nvPr>
        </p:nvSpPr>
        <p:spPr>
          <a:ln/>
        </p:spPr>
      </p:sp>
      <p:sp>
        <p:nvSpPr>
          <p:cNvPr id="47106" name="Tijdelijke aanduiding voor notities 2"/>
          <p:cNvSpPr>
            <a:spLocks noGrp="1"/>
          </p:cNvSpPr>
          <p:nvPr>
            <p:ph type="body" idx="1"/>
          </p:nvPr>
        </p:nvSpPr>
        <p:spPr>
          <a:noFill/>
        </p:spPr>
        <p:txBody>
          <a:bodyPr/>
          <a:lstStyle/>
          <a:p>
            <a:r>
              <a:rPr lang="nl-NL">
                <a:ea typeface="ＭＳ Ｐゴシック" charset="0"/>
                <a:cs typeface="ＭＳ Ｐゴシック" charset="0"/>
              </a:rPr>
              <a:t>(red = negative, blue = positive correlation)</a:t>
            </a:r>
          </a:p>
        </p:txBody>
      </p:sp>
      <p:sp>
        <p:nvSpPr>
          <p:cNvPr id="47107"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BC07A302-DE5A-3443-B282-6F731620FC1E}" type="slidenum">
              <a:rPr lang="nl-NL" sz="1200"/>
              <a:pPr eaLnBrk="1" hangingPunct="1"/>
              <a:t>56</a:t>
            </a:fld>
            <a:endParaRPr lang="nl-NL" sz="1200"/>
          </a:p>
        </p:txBody>
      </p:sp>
    </p:spTree>
    <p:extLst>
      <p:ext uri="{BB962C8B-B14F-4D97-AF65-F5344CB8AC3E}">
        <p14:creationId xmlns:p14="http://schemas.microsoft.com/office/powerpoint/2010/main" val="3084652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Espace réservé de l'image des diapositives 1"/>
          <p:cNvSpPr>
            <a:spLocks noGrp="1" noRot="1" noChangeAspect="1" noTextEdit="1"/>
          </p:cNvSpPr>
          <p:nvPr>
            <p:ph type="sldImg"/>
          </p:nvPr>
        </p:nvSpPr>
        <p:spPr>
          <a:ln/>
        </p:spPr>
      </p:sp>
      <p:sp>
        <p:nvSpPr>
          <p:cNvPr id="1536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fr-FR">
              <a:ea typeface="ＭＳ Ｐゴシック" charset="0"/>
              <a:cs typeface="ＭＳ Ｐゴシック" charset="0"/>
            </a:endParaRPr>
          </a:p>
        </p:txBody>
      </p:sp>
      <p:sp>
        <p:nvSpPr>
          <p:cNvPr id="15363"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F0A1174C-0C0D-2E46-826D-02F2A2B9100C}" type="slidenum">
              <a:rPr lang="nl-NL" sz="1200"/>
              <a:pPr eaLnBrk="1" hangingPunct="1"/>
              <a:t>60</a:t>
            </a:fld>
            <a:endParaRPr lang="nl-NL"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Enormous</a:t>
            </a:r>
            <a:r>
              <a:rPr lang="nl-NL" baseline="0" dirty="0" smtClean="0"/>
              <a:t> </a:t>
            </a:r>
            <a:r>
              <a:rPr lang="nl-NL" baseline="0" dirty="0" err="1" smtClean="0"/>
              <a:t>costs</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5</a:t>
            </a:fld>
            <a:endParaRPr lang="nl-NL"/>
          </a:p>
        </p:txBody>
      </p:sp>
    </p:spTree>
    <p:extLst>
      <p:ext uri="{BB962C8B-B14F-4D97-AF65-F5344CB8AC3E}">
        <p14:creationId xmlns:p14="http://schemas.microsoft.com/office/powerpoint/2010/main" val="266150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Old slide, but </a:t>
            </a:r>
            <a:r>
              <a:rPr lang="nl-NL" dirty="0" err="1" smtClean="0"/>
              <a:t>differences</a:t>
            </a:r>
            <a:r>
              <a:rPr lang="nl-NL" dirty="0" smtClean="0"/>
              <a:t> in </a:t>
            </a:r>
            <a:r>
              <a:rPr lang="nl-NL" dirty="0" err="1" smtClean="0"/>
              <a:t>prevalence</a:t>
            </a:r>
            <a:r>
              <a:rPr lang="nl-NL" dirty="0" smtClean="0"/>
              <a:t> are </a:t>
            </a:r>
            <a:r>
              <a:rPr lang="nl-NL" dirty="0" err="1" smtClean="0"/>
              <a:t>clear</a:t>
            </a:r>
            <a:r>
              <a:rPr lang="nl-NL" dirty="0" smtClean="0"/>
              <a:t>, look at </a:t>
            </a:r>
            <a:r>
              <a:rPr lang="nl-NL" dirty="0" err="1" smtClean="0"/>
              <a:t>the</a:t>
            </a:r>
            <a:r>
              <a:rPr lang="nl-NL" dirty="0" smtClean="0"/>
              <a:t> middel </a:t>
            </a:r>
            <a:r>
              <a:rPr lang="nl-NL" dirty="0" err="1" smtClean="0"/>
              <a:t>east</a:t>
            </a:r>
            <a:r>
              <a:rPr lang="nl-NL" dirty="0" smtClean="0"/>
              <a:t>. How is </a:t>
            </a:r>
            <a:r>
              <a:rPr lang="nl-NL" dirty="0" err="1" smtClean="0"/>
              <a:t>sweden</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6</a:t>
            </a:fld>
            <a:endParaRPr lang="nl-NL"/>
          </a:p>
        </p:txBody>
      </p:sp>
    </p:spTree>
    <p:extLst>
      <p:ext uri="{BB962C8B-B14F-4D97-AF65-F5344CB8AC3E}">
        <p14:creationId xmlns:p14="http://schemas.microsoft.com/office/powerpoint/2010/main" val="138013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latin typeface="+mn-lt"/>
                <a:ea typeface="+mn-ea"/>
                <a:cs typeface="+mn-cs"/>
              </a:rPr>
              <a:t> </a:t>
            </a:r>
            <a:r>
              <a:rPr lang="nl-NL" sz="1200" kern="1200" dirty="0" smtClean="0">
                <a:solidFill>
                  <a:schemeClr val="tx1"/>
                </a:solidFill>
                <a:latin typeface="+mn-lt"/>
                <a:ea typeface="+mn-ea"/>
                <a:cs typeface="+mn-cs"/>
              </a:rPr>
              <a:t>In NL </a:t>
            </a:r>
            <a:r>
              <a:rPr lang="nl-NL" sz="1200" kern="1200" dirty="0" err="1" smtClean="0">
                <a:solidFill>
                  <a:schemeClr val="tx1"/>
                </a:solidFill>
                <a:latin typeface="+mn-lt"/>
                <a:ea typeface="+mn-ea"/>
                <a:cs typeface="+mn-cs"/>
              </a:rPr>
              <a:t>the</a:t>
            </a:r>
            <a:r>
              <a:rPr lang="nl-NL" sz="1200" kern="1200" dirty="0" smtClean="0">
                <a:solidFill>
                  <a:schemeClr val="tx1"/>
                </a:solidFill>
                <a:latin typeface="+mn-lt"/>
                <a:ea typeface="+mn-ea"/>
                <a:cs typeface="+mn-cs"/>
              </a:rPr>
              <a:t> </a:t>
            </a:r>
            <a:r>
              <a:rPr lang="nl-NL" sz="1200" kern="1200" dirty="0" err="1" smtClean="0">
                <a:solidFill>
                  <a:schemeClr val="tx1"/>
                </a:solidFill>
                <a:latin typeface="+mn-lt"/>
                <a:ea typeface="+mn-ea"/>
                <a:cs typeface="+mn-cs"/>
              </a:rPr>
              <a:t>etnicity</a:t>
            </a:r>
            <a:r>
              <a:rPr lang="nl-NL" sz="1200" kern="1200" baseline="0" dirty="0" smtClean="0">
                <a:solidFill>
                  <a:schemeClr val="tx1"/>
                </a:solidFill>
                <a:latin typeface="+mn-lt"/>
                <a:ea typeface="+mn-ea"/>
                <a:cs typeface="+mn-cs"/>
              </a:rPr>
              <a:t> factor is </a:t>
            </a:r>
            <a:r>
              <a:rPr lang="nl-NL" sz="1200" kern="1200" baseline="0" dirty="0" err="1" smtClean="0">
                <a:solidFill>
                  <a:schemeClr val="tx1"/>
                </a:solidFill>
                <a:latin typeface="+mn-lt"/>
                <a:ea typeface="+mn-ea"/>
                <a:cs typeface="+mn-cs"/>
              </a:rPr>
              <a:t>investigated</a:t>
            </a:r>
            <a:r>
              <a:rPr lang="nl-NL" sz="1200" kern="1200" baseline="0" dirty="0" smtClean="0">
                <a:solidFill>
                  <a:schemeClr val="tx1"/>
                </a:solidFill>
                <a:latin typeface="+mn-lt"/>
                <a:ea typeface="+mn-ea"/>
                <a:cs typeface="+mn-cs"/>
              </a:rPr>
              <a:t> in </a:t>
            </a:r>
            <a:r>
              <a:rPr lang="nl-NL" sz="1200" kern="1200" baseline="0" dirty="0" err="1" smtClean="0">
                <a:solidFill>
                  <a:schemeClr val="tx1"/>
                </a:solidFill>
                <a:latin typeface="+mn-lt"/>
                <a:ea typeface="+mn-ea"/>
                <a:cs typeface="+mn-cs"/>
              </a:rPr>
              <a:t>the</a:t>
            </a:r>
            <a:r>
              <a:rPr lang="nl-NL" sz="1200" kern="1200" baseline="0" dirty="0" smtClean="0">
                <a:solidFill>
                  <a:schemeClr val="tx1"/>
                </a:solidFill>
                <a:latin typeface="+mn-lt"/>
                <a:ea typeface="+mn-ea"/>
                <a:cs typeface="+mn-cs"/>
              </a:rPr>
              <a:t> </a:t>
            </a:r>
            <a:r>
              <a:rPr lang="nl-NL" sz="1200" kern="1200" baseline="0" dirty="0" err="1" smtClean="0">
                <a:solidFill>
                  <a:schemeClr val="tx1"/>
                </a:solidFill>
                <a:latin typeface="+mn-lt"/>
                <a:ea typeface="+mn-ea"/>
                <a:cs typeface="+mn-cs"/>
              </a:rPr>
              <a:t>Helius</a:t>
            </a:r>
            <a:r>
              <a:rPr lang="nl-NL" sz="1200" kern="1200" baseline="0" dirty="0" smtClean="0">
                <a:solidFill>
                  <a:schemeClr val="tx1"/>
                </a:solidFill>
                <a:latin typeface="+mn-lt"/>
                <a:ea typeface="+mn-ea"/>
                <a:cs typeface="+mn-cs"/>
              </a:rPr>
              <a:t> cohort; </a:t>
            </a:r>
            <a:r>
              <a:rPr lang="nl-NL" sz="1200" kern="1200" baseline="0" dirty="0" err="1" smtClean="0">
                <a:solidFill>
                  <a:schemeClr val="tx1"/>
                </a:solidFill>
                <a:latin typeface="+mn-lt"/>
                <a:ea typeface="+mn-ea"/>
                <a:cs typeface="+mn-cs"/>
              </a:rPr>
              <a:t>see</a:t>
            </a:r>
            <a:r>
              <a:rPr lang="nl-NL" sz="1200" kern="1200" baseline="0" dirty="0" smtClean="0">
                <a:solidFill>
                  <a:schemeClr val="tx1"/>
                </a:solidFill>
                <a:latin typeface="+mn-lt"/>
                <a:ea typeface="+mn-ea"/>
                <a:cs typeface="+mn-cs"/>
              </a:rPr>
              <a:t> </a:t>
            </a:r>
            <a:r>
              <a:rPr lang="nl-NL" sz="1200" kern="1200" baseline="0" dirty="0" err="1" smtClean="0">
                <a:solidFill>
                  <a:schemeClr val="tx1"/>
                </a:solidFill>
                <a:latin typeface="+mn-lt"/>
                <a:ea typeface="+mn-ea"/>
                <a:cs typeface="+mn-cs"/>
              </a:rPr>
              <a:t>text</a:t>
            </a:r>
            <a:endParaRPr lang="nl-NL" dirty="0"/>
          </a:p>
        </p:txBody>
      </p:sp>
      <p:sp>
        <p:nvSpPr>
          <p:cNvPr id="4" name="Tijdelijke aanduiding voor dianummer 3"/>
          <p:cNvSpPr>
            <a:spLocks noGrp="1"/>
          </p:cNvSpPr>
          <p:nvPr>
            <p:ph type="sldNum" sz="quarter" idx="10"/>
          </p:nvPr>
        </p:nvSpPr>
        <p:spPr/>
        <p:txBody>
          <a:bodyPr/>
          <a:lstStyle/>
          <a:p>
            <a:fld id="{75671C5A-EEAF-41AD-906C-363BF2F9CF38}" type="slidenum">
              <a:rPr lang="nl-NL" smtClean="0"/>
              <a:t>7</a:t>
            </a:fld>
            <a:endParaRPr lang="nl-NL"/>
          </a:p>
        </p:txBody>
      </p:sp>
    </p:spTree>
    <p:extLst>
      <p:ext uri="{BB962C8B-B14F-4D97-AF65-F5344CB8AC3E}">
        <p14:creationId xmlns:p14="http://schemas.microsoft.com/office/powerpoint/2010/main" val="1655060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Tremendous</a:t>
            </a:r>
            <a:r>
              <a:rPr lang="nl-NL" dirty="0" smtClean="0"/>
              <a:t> </a:t>
            </a:r>
            <a:r>
              <a:rPr lang="nl-NL" dirty="0" err="1" smtClean="0"/>
              <a:t>diffrence</a:t>
            </a:r>
            <a:r>
              <a:rPr lang="nl-NL" dirty="0" smtClean="0"/>
              <a:t> in diabetes </a:t>
            </a:r>
            <a:r>
              <a:rPr lang="nl-NL" dirty="0" err="1" smtClean="0"/>
              <a:t>incidence</a:t>
            </a:r>
            <a:r>
              <a:rPr lang="nl-NL" dirty="0" smtClean="0"/>
              <a:t>; </a:t>
            </a:r>
            <a:r>
              <a:rPr lang="nl-NL" dirty="0" err="1" smtClean="0"/>
              <a:t>not</a:t>
            </a:r>
            <a:r>
              <a:rPr lang="nl-NL" dirty="0" smtClean="0"/>
              <a:t> </a:t>
            </a:r>
            <a:r>
              <a:rPr lang="nl-NL" dirty="0" err="1" smtClean="0"/>
              <a:t>much</a:t>
            </a:r>
            <a:r>
              <a:rPr lang="nl-NL" dirty="0" smtClean="0"/>
              <a:t> </a:t>
            </a:r>
            <a:r>
              <a:rPr lang="nl-NL" dirty="0" err="1" smtClean="0"/>
              <a:t>difference</a:t>
            </a:r>
            <a:r>
              <a:rPr lang="nl-NL" dirty="0" smtClean="0"/>
              <a:t> in BMI3.6 </a:t>
            </a:r>
            <a:r>
              <a:rPr lang="nl-NL" dirty="0" err="1" smtClean="0"/>
              <a:t>to</a:t>
            </a:r>
            <a:r>
              <a:rPr lang="nl-NL" dirty="0" smtClean="0"/>
              <a:t> 19.4; CVD </a:t>
            </a:r>
            <a:r>
              <a:rPr lang="nl-NL" dirty="0" err="1" smtClean="0"/>
              <a:t>incidence</a:t>
            </a:r>
            <a:r>
              <a:rPr lang="nl-NL" baseline="0" dirty="0" smtClean="0"/>
              <a:t> </a:t>
            </a:r>
            <a:r>
              <a:rPr lang="nl-NL" dirty="0" smtClean="0"/>
              <a:t>shows </a:t>
            </a:r>
            <a:r>
              <a:rPr lang="nl-NL" dirty="0" err="1" smtClean="0"/>
              <a:t>the</a:t>
            </a:r>
            <a:r>
              <a:rPr lang="nl-NL" dirty="0" smtClean="0"/>
              <a:t> </a:t>
            </a:r>
            <a:r>
              <a:rPr lang="nl-NL" dirty="0" err="1" smtClean="0"/>
              <a:t>same</a:t>
            </a:r>
            <a:r>
              <a:rPr lang="nl-NL" dirty="0" smtClean="0"/>
              <a:t> </a:t>
            </a:r>
            <a:r>
              <a:rPr lang="nl-NL" dirty="0" err="1" smtClean="0"/>
              <a:t>pattern</a:t>
            </a:r>
            <a:r>
              <a:rPr lang="nl-NL" dirty="0" smtClean="0"/>
              <a:t> but no </a:t>
            </a:r>
            <a:r>
              <a:rPr lang="nl-NL" dirty="0" err="1" smtClean="0"/>
              <a:t>difference</a:t>
            </a:r>
            <a:r>
              <a:rPr lang="nl-NL" dirty="0" smtClean="0"/>
              <a:t> in LDL; question</a:t>
            </a:r>
            <a:endParaRPr lang="en-US" dirty="0"/>
          </a:p>
        </p:txBody>
      </p:sp>
      <p:sp>
        <p:nvSpPr>
          <p:cNvPr id="4" name="Slide Number Placeholder 3"/>
          <p:cNvSpPr>
            <a:spLocks noGrp="1"/>
          </p:cNvSpPr>
          <p:nvPr>
            <p:ph type="sldNum" sz="quarter" idx="10"/>
          </p:nvPr>
        </p:nvSpPr>
        <p:spPr/>
        <p:txBody>
          <a:bodyPr/>
          <a:lstStyle/>
          <a:p>
            <a:fld id="{1845F524-0D8B-824C-A2FF-92ECAC214D9E}" type="slidenum">
              <a:rPr lang="nl-NL" smtClean="0"/>
              <a:t>8</a:t>
            </a:fld>
            <a:endParaRPr lang="nl-NL"/>
          </a:p>
        </p:txBody>
      </p:sp>
    </p:spTree>
    <p:extLst>
      <p:ext uri="{BB962C8B-B14F-4D97-AF65-F5344CB8AC3E}">
        <p14:creationId xmlns:p14="http://schemas.microsoft.com/office/powerpoint/2010/main" val="2233289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Espace réservé de l'image des diapositives 1"/>
          <p:cNvSpPr>
            <a:spLocks noGrp="1" noRot="1" noChangeAspect="1" noTextEdit="1"/>
          </p:cNvSpPr>
          <p:nvPr>
            <p:ph type="sldImg"/>
          </p:nvPr>
        </p:nvSpPr>
        <p:spPr>
          <a:ln/>
        </p:spPr>
      </p:sp>
      <p:sp>
        <p:nvSpPr>
          <p:cNvPr id="1536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fr-FR">
              <a:ea typeface="ＭＳ Ｐゴシック" charset="0"/>
              <a:cs typeface="ＭＳ Ｐゴシック" charset="0"/>
            </a:endParaRPr>
          </a:p>
        </p:txBody>
      </p:sp>
      <p:sp>
        <p:nvSpPr>
          <p:cNvPr id="15363"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50E8AF9D-AEFA-5349-8D6E-1DD00F40C976}" type="slidenum">
              <a:rPr lang="nl-NL" sz="1200"/>
              <a:pPr eaLnBrk="1" hangingPunct="1"/>
              <a:t>9</a:t>
            </a:fld>
            <a:endParaRPr lang="nl-NL"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Titelstijl van model bewerken</a:t>
            </a:r>
          </a:p>
        </p:txBody>
      </p:sp>
      <p:sp>
        <p:nvSpPr>
          <p:cNvPr id="3" name="Sub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p>
        </p:txBody>
      </p:sp>
      <p:sp>
        <p:nvSpPr>
          <p:cNvPr id="4" name="Tijdelijke aanduiding voor datum 3"/>
          <p:cNvSpPr>
            <a:spLocks noGrp="1"/>
          </p:cNvSpPr>
          <p:nvPr>
            <p:ph type="dt" sz="half" idx="10"/>
          </p:nvPr>
        </p:nvSpPr>
        <p:spPr/>
        <p:txBody>
          <a:bodyPr/>
          <a:lstStyle/>
          <a:p>
            <a:fld id="{AF461215-CE91-5B4B-8E6E-6061F5ED8E4F}" type="datetimeFigureOut">
              <a:rPr lang="nl-NL" smtClean="0"/>
              <a:t>2-10-2018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BB232A92-6290-974F-8899-D624B96C371C}" type="slidenum">
              <a:rPr lang="nl-NL" smtClean="0"/>
              <a:t>‹#›</a:t>
            </a:fld>
            <a:endParaRPr lang="nl-NL"/>
          </a:p>
        </p:txBody>
      </p:sp>
    </p:spTree>
    <p:extLst>
      <p:ext uri="{BB962C8B-B14F-4D97-AF65-F5344CB8AC3E}">
        <p14:creationId xmlns:p14="http://schemas.microsoft.com/office/powerpoint/2010/main" val="2968250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verticale tekst 2"/>
          <p:cNvSpPr>
            <a:spLocks noGrp="1"/>
          </p:cNvSpPr>
          <p:nvPr>
            <p:ph type="body" orient="vert" idx="1"/>
          </p:nvPr>
        </p:nvSpPr>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AF461215-CE91-5B4B-8E6E-6061F5ED8E4F}" type="datetimeFigureOut">
              <a:rPr lang="nl-NL" smtClean="0"/>
              <a:t>2-10-2018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BB232A92-6290-974F-8899-D624B96C371C}" type="slidenum">
              <a:rPr lang="nl-NL" smtClean="0"/>
              <a:t>‹#›</a:t>
            </a:fld>
            <a:endParaRPr lang="nl-NL"/>
          </a:p>
        </p:txBody>
      </p:sp>
    </p:spTree>
    <p:extLst>
      <p:ext uri="{BB962C8B-B14F-4D97-AF65-F5344CB8AC3E}">
        <p14:creationId xmlns:p14="http://schemas.microsoft.com/office/powerpoint/2010/main" val="358518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Titelstijl van model bewerken</a:t>
            </a:r>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AF461215-CE91-5B4B-8E6E-6061F5ED8E4F}" type="datetimeFigureOut">
              <a:rPr lang="nl-NL" smtClean="0"/>
              <a:t>2-10-2018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BB232A92-6290-974F-8899-D624B96C371C}" type="slidenum">
              <a:rPr lang="nl-NL" smtClean="0"/>
              <a:t>‹#›</a:t>
            </a:fld>
            <a:endParaRPr lang="nl-NL"/>
          </a:p>
        </p:txBody>
      </p:sp>
    </p:spTree>
    <p:extLst>
      <p:ext uri="{BB962C8B-B14F-4D97-AF65-F5344CB8AC3E}">
        <p14:creationId xmlns:p14="http://schemas.microsoft.com/office/powerpoint/2010/main" val="3415202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Inhoud">
    <p:spTree>
      <p:nvGrpSpPr>
        <p:cNvPr id="1" name=""/>
        <p:cNvGrpSpPr/>
        <p:nvPr/>
      </p:nvGrpSpPr>
      <p:grpSpPr>
        <a:xfrm>
          <a:off x="0" y="0"/>
          <a:ext cx="0" cy="0"/>
          <a:chOff x="0" y="0"/>
          <a:chExt cx="0" cy="0"/>
        </a:xfrm>
      </p:grpSpPr>
      <p:sp>
        <p:nvSpPr>
          <p:cNvPr id="2" name="Tijdelijke aanduiding voor inhoud 1"/>
          <p:cNvSpPr>
            <a:spLocks noGrp="1"/>
          </p:cNvSpPr>
          <p:nvPr>
            <p:ph/>
          </p:nvPr>
        </p:nvSpPr>
        <p:spPr>
          <a:xfrm>
            <a:off x="685800" y="609600"/>
            <a:ext cx="7772400" cy="5486400"/>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912493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eldia">
    <p:spTree>
      <p:nvGrpSpPr>
        <p:cNvPr id="1" name=""/>
        <p:cNvGrpSpPr/>
        <p:nvPr/>
      </p:nvGrpSpPr>
      <p:grpSpPr>
        <a:xfrm>
          <a:off x="0" y="0"/>
          <a:ext cx="0" cy="0"/>
          <a:chOff x="0" y="0"/>
          <a:chExt cx="0" cy="0"/>
        </a:xfrm>
      </p:grpSpPr>
      <p:pic>
        <p:nvPicPr>
          <p:cNvPr id="2" name="Afbeelding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175"/>
            <a:ext cx="9140824" cy="685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891059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AF461215-CE91-5B4B-8E6E-6061F5ED8E4F}" type="datetimeFigureOut">
              <a:rPr lang="nl-NL" smtClean="0"/>
              <a:t>2-10-2018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BB232A92-6290-974F-8899-D624B96C371C}" type="slidenum">
              <a:rPr lang="nl-NL" smtClean="0"/>
              <a:t>‹#›</a:t>
            </a:fld>
            <a:endParaRPr lang="nl-NL"/>
          </a:p>
        </p:txBody>
      </p:sp>
    </p:spTree>
    <p:extLst>
      <p:ext uri="{BB962C8B-B14F-4D97-AF65-F5344CB8AC3E}">
        <p14:creationId xmlns:p14="http://schemas.microsoft.com/office/powerpoint/2010/main" val="546144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Titelstijl van model bewerken</a:t>
            </a:r>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tekststijl van het model te bewerken</a:t>
            </a:r>
          </a:p>
        </p:txBody>
      </p:sp>
      <p:sp>
        <p:nvSpPr>
          <p:cNvPr id="4" name="Tijdelijke aanduiding voor datum 3"/>
          <p:cNvSpPr>
            <a:spLocks noGrp="1"/>
          </p:cNvSpPr>
          <p:nvPr>
            <p:ph type="dt" sz="half" idx="10"/>
          </p:nvPr>
        </p:nvSpPr>
        <p:spPr/>
        <p:txBody>
          <a:bodyPr/>
          <a:lstStyle/>
          <a:p>
            <a:fld id="{AF461215-CE91-5B4B-8E6E-6061F5ED8E4F}" type="datetimeFigureOut">
              <a:rPr lang="nl-NL" smtClean="0"/>
              <a:t>2-10-2018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BB232A92-6290-974F-8899-D624B96C371C}" type="slidenum">
              <a:rPr lang="nl-NL" smtClean="0"/>
              <a:t>‹#›</a:t>
            </a:fld>
            <a:endParaRPr lang="nl-NL"/>
          </a:p>
        </p:txBody>
      </p:sp>
    </p:spTree>
    <p:extLst>
      <p:ext uri="{BB962C8B-B14F-4D97-AF65-F5344CB8AC3E}">
        <p14:creationId xmlns:p14="http://schemas.microsoft.com/office/powerpoint/2010/main" val="4110844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AF461215-CE91-5B4B-8E6E-6061F5ED8E4F}" type="datetimeFigureOut">
              <a:rPr lang="nl-NL" smtClean="0"/>
              <a:t>2-10-2018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BB232A92-6290-974F-8899-D624B96C371C}" type="slidenum">
              <a:rPr lang="nl-NL" smtClean="0"/>
              <a:t>‹#›</a:t>
            </a:fld>
            <a:endParaRPr lang="nl-NL"/>
          </a:p>
        </p:txBody>
      </p:sp>
    </p:spTree>
    <p:extLst>
      <p:ext uri="{BB962C8B-B14F-4D97-AF65-F5344CB8AC3E}">
        <p14:creationId xmlns:p14="http://schemas.microsoft.com/office/powerpoint/2010/main" val="2456577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Titelstijl van model bewerken</a:t>
            </a:r>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AF461215-CE91-5B4B-8E6E-6061F5ED8E4F}" type="datetimeFigureOut">
              <a:rPr lang="nl-NL" smtClean="0"/>
              <a:t>2-10-2018</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BB232A92-6290-974F-8899-D624B96C371C}" type="slidenum">
              <a:rPr lang="nl-NL" smtClean="0"/>
              <a:t>‹#›</a:t>
            </a:fld>
            <a:endParaRPr lang="nl-NL"/>
          </a:p>
        </p:txBody>
      </p:sp>
    </p:spTree>
    <p:extLst>
      <p:ext uri="{BB962C8B-B14F-4D97-AF65-F5344CB8AC3E}">
        <p14:creationId xmlns:p14="http://schemas.microsoft.com/office/powerpoint/2010/main" val="202386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datum 2"/>
          <p:cNvSpPr>
            <a:spLocks noGrp="1"/>
          </p:cNvSpPr>
          <p:nvPr>
            <p:ph type="dt" sz="half" idx="10"/>
          </p:nvPr>
        </p:nvSpPr>
        <p:spPr/>
        <p:txBody>
          <a:bodyPr/>
          <a:lstStyle/>
          <a:p>
            <a:fld id="{AF461215-CE91-5B4B-8E6E-6061F5ED8E4F}" type="datetimeFigureOut">
              <a:rPr lang="nl-NL" smtClean="0"/>
              <a:t>2-10-2018</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BB232A92-6290-974F-8899-D624B96C371C}" type="slidenum">
              <a:rPr lang="nl-NL" smtClean="0"/>
              <a:t>‹#›</a:t>
            </a:fld>
            <a:endParaRPr lang="nl-NL"/>
          </a:p>
        </p:txBody>
      </p:sp>
    </p:spTree>
    <p:extLst>
      <p:ext uri="{BB962C8B-B14F-4D97-AF65-F5344CB8AC3E}">
        <p14:creationId xmlns:p14="http://schemas.microsoft.com/office/powerpoint/2010/main" val="3485493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F461215-CE91-5B4B-8E6E-6061F5ED8E4F}" type="datetimeFigureOut">
              <a:rPr lang="nl-NL" smtClean="0"/>
              <a:t>2-10-2018</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BB232A92-6290-974F-8899-D624B96C371C}" type="slidenum">
              <a:rPr lang="nl-NL" smtClean="0"/>
              <a:t>‹#›</a:t>
            </a:fld>
            <a:endParaRPr lang="nl-NL"/>
          </a:p>
        </p:txBody>
      </p:sp>
    </p:spTree>
    <p:extLst>
      <p:ext uri="{BB962C8B-B14F-4D97-AF65-F5344CB8AC3E}">
        <p14:creationId xmlns:p14="http://schemas.microsoft.com/office/powerpoint/2010/main" val="1953560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Titelstijl van model bewerken</a:t>
            </a:r>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5" name="Tijdelijke aanduiding voor datum 4"/>
          <p:cNvSpPr>
            <a:spLocks noGrp="1"/>
          </p:cNvSpPr>
          <p:nvPr>
            <p:ph type="dt" sz="half" idx="10"/>
          </p:nvPr>
        </p:nvSpPr>
        <p:spPr/>
        <p:txBody>
          <a:bodyPr/>
          <a:lstStyle/>
          <a:p>
            <a:fld id="{AF461215-CE91-5B4B-8E6E-6061F5ED8E4F}" type="datetimeFigureOut">
              <a:rPr lang="nl-NL" smtClean="0"/>
              <a:t>2-10-2018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BB232A92-6290-974F-8899-D624B96C371C}" type="slidenum">
              <a:rPr lang="nl-NL" smtClean="0"/>
              <a:t>‹#›</a:t>
            </a:fld>
            <a:endParaRPr lang="nl-NL"/>
          </a:p>
        </p:txBody>
      </p:sp>
    </p:spTree>
    <p:extLst>
      <p:ext uri="{BB962C8B-B14F-4D97-AF65-F5344CB8AC3E}">
        <p14:creationId xmlns:p14="http://schemas.microsoft.com/office/powerpoint/2010/main" val="756209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Titelstijl van model bewerken</a:t>
            </a:r>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5" name="Tijdelijke aanduiding voor datum 4"/>
          <p:cNvSpPr>
            <a:spLocks noGrp="1"/>
          </p:cNvSpPr>
          <p:nvPr>
            <p:ph type="dt" sz="half" idx="10"/>
          </p:nvPr>
        </p:nvSpPr>
        <p:spPr/>
        <p:txBody>
          <a:bodyPr/>
          <a:lstStyle/>
          <a:p>
            <a:fld id="{AF461215-CE91-5B4B-8E6E-6061F5ED8E4F}" type="datetimeFigureOut">
              <a:rPr lang="nl-NL" smtClean="0"/>
              <a:t>2-10-2018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BB232A92-6290-974F-8899-D624B96C371C}" type="slidenum">
              <a:rPr lang="nl-NL" smtClean="0"/>
              <a:t>‹#›</a:t>
            </a:fld>
            <a:endParaRPr lang="nl-NL"/>
          </a:p>
        </p:txBody>
      </p:sp>
    </p:spTree>
    <p:extLst>
      <p:ext uri="{BB962C8B-B14F-4D97-AF65-F5344CB8AC3E}">
        <p14:creationId xmlns:p14="http://schemas.microsoft.com/office/powerpoint/2010/main" val="205268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Titelstijl van model bewerken</a:t>
            </a:r>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61215-CE91-5B4B-8E6E-6061F5ED8E4F}" type="datetimeFigureOut">
              <a:rPr lang="nl-NL" smtClean="0"/>
              <a:t>2-10-2018</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32A92-6290-974F-8899-D624B96C371C}" type="slidenum">
              <a:rPr lang="nl-NL" smtClean="0"/>
              <a:t>‹#›</a:t>
            </a:fld>
            <a:endParaRPr lang="nl-NL"/>
          </a:p>
        </p:txBody>
      </p:sp>
    </p:spTree>
    <p:extLst>
      <p:ext uri="{BB962C8B-B14F-4D97-AF65-F5344CB8AC3E}">
        <p14:creationId xmlns:p14="http://schemas.microsoft.com/office/powerpoint/2010/main" val="237587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23.emf"/><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slideLayout" Target="../slideLayouts/slideLayout12.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slideLayout" Target="../slideLayouts/slideLayout4.xml"/><Relationship Id="rId5" Type="http://schemas.openxmlformats.org/officeDocument/2006/relationships/image" Target="../media/image63.emf"/><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3.emf"/><Relationship Id="rId5" Type="http://schemas.openxmlformats.org/officeDocument/2006/relationships/image" Target="../media/image66.emf"/><Relationship Id="rId4" Type="http://schemas.openxmlformats.org/officeDocument/2006/relationships/image" Target="../media/image65.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0.e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5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8.emf"/></Relationships>
</file>

<file path=ppt/slides/_rels/slide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jpe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emf"/><Relationship Id="rId2" Type="http://schemas.openxmlformats.org/officeDocument/2006/relationships/image" Target="../media/image83.tif"/><Relationship Id="rId1" Type="http://schemas.openxmlformats.org/officeDocument/2006/relationships/slideLayout" Target="../slideLayouts/slideLayout2.xml"/><Relationship Id="rId6" Type="http://schemas.openxmlformats.org/officeDocument/2006/relationships/image" Target="../media/image87.jpeg"/><Relationship Id="rId11" Type="http://schemas.openxmlformats.org/officeDocument/2006/relationships/image" Target="../media/image92.emf"/><Relationship Id="rId5" Type="http://schemas.openxmlformats.org/officeDocument/2006/relationships/image" Target="../media/image86.emf"/><Relationship Id="rId10" Type="http://schemas.openxmlformats.org/officeDocument/2006/relationships/image" Target="../media/image91.emf"/><Relationship Id="rId4" Type="http://schemas.openxmlformats.org/officeDocument/2006/relationships/image" Target="../media/image85.png"/><Relationship Id="rId9" Type="http://schemas.openxmlformats.org/officeDocument/2006/relationships/image" Target="../media/image90.em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el 1"/>
          <p:cNvSpPr>
            <a:spLocks noGrp="1"/>
          </p:cNvSpPr>
          <p:nvPr>
            <p:ph type="ctrTitle" idx="4294967295"/>
          </p:nvPr>
        </p:nvSpPr>
        <p:spPr>
          <a:xfrm>
            <a:off x="972345" y="1526581"/>
            <a:ext cx="7735562" cy="1617133"/>
          </a:xfrm>
          <a:prstGeom prst="rect">
            <a:avLst/>
          </a:prstGeom>
        </p:spPr>
        <p:txBody>
          <a:bodyPr lIns="0" tIns="0" rIns="0" bIns="0">
            <a:normAutofit/>
          </a:bodyPr>
          <a:lstStyle/>
          <a:p>
            <a:r>
              <a:rPr lang="nl-NL" sz="2400" b="1" dirty="0" err="1" smtClean="0">
                <a:solidFill>
                  <a:schemeClr val="bg1"/>
                </a:solidFill>
                <a:latin typeface="Trebuchet MS Standaard" charset="0"/>
              </a:rPr>
              <a:t>Microbiota</a:t>
            </a:r>
            <a:r>
              <a:rPr lang="nl-NL" sz="2400" b="1" dirty="0" smtClean="0">
                <a:solidFill>
                  <a:schemeClr val="bg1"/>
                </a:solidFill>
                <a:latin typeface="Trebuchet MS Standaard" charset="0"/>
              </a:rPr>
              <a:t> </a:t>
            </a:r>
            <a:r>
              <a:rPr lang="nl-NL" sz="2400" b="1" dirty="0" err="1" smtClean="0">
                <a:solidFill>
                  <a:schemeClr val="bg1"/>
                </a:solidFill>
                <a:latin typeface="Trebuchet MS Standaard" charset="0"/>
              </a:rPr>
              <a:t>and</a:t>
            </a:r>
            <a:r>
              <a:rPr lang="nl-NL" sz="2400" b="1" dirty="0" smtClean="0">
                <a:solidFill>
                  <a:schemeClr val="bg1"/>
                </a:solidFill>
                <a:latin typeface="Trebuchet MS Standaard" charset="0"/>
              </a:rPr>
              <a:t> </a:t>
            </a:r>
            <a:r>
              <a:rPr lang="nl-NL" sz="2400" b="1" dirty="0" err="1" smtClean="0">
                <a:solidFill>
                  <a:schemeClr val="bg1"/>
                </a:solidFill>
                <a:latin typeface="Trebuchet MS Standaard" charset="0"/>
              </a:rPr>
              <a:t>Cardiometabolic</a:t>
            </a:r>
            <a:r>
              <a:rPr lang="nl-NL" sz="2400" b="1" dirty="0" smtClean="0">
                <a:solidFill>
                  <a:schemeClr val="bg1"/>
                </a:solidFill>
                <a:latin typeface="Trebuchet MS Standaard" charset="0"/>
              </a:rPr>
              <a:t> </a:t>
            </a:r>
            <a:r>
              <a:rPr lang="nl-NL" sz="2400" b="1" dirty="0" err="1" smtClean="0">
                <a:solidFill>
                  <a:schemeClr val="bg1"/>
                </a:solidFill>
                <a:latin typeface="Trebuchet MS Standaard" charset="0"/>
              </a:rPr>
              <a:t>Disease</a:t>
            </a:r>
            <a:r>
              <a:rPr lang="nl-NL" sz="2200" b="1" dirty="0" smtClean="0">
                <a:solidFill>
                  <a:schemeClr val="bg1"/>
                </a:solidFill>
                <a:latin typeface="Trebuchet MS Standaard" charset="0"/>
              </a:rPr>
              <a:t>  </a:t>
            </a:r>
            <a:r>
              <a:rPr lang="nl-NL" altLang="nl-NL" b="1" dirty="0">
                <a:solidFill>
                  <a:schemeClr val="bg1"/>
                </a:solidFill>
                <a:latin typeface="Trebuchet MS Standaard" charset="0"/>
                <a:ea typeface="Univers 45 Light" charset="0"/>
                <a:cs typeface="Univers 45 Light" charset="0"/>
              </a:rPr>
              <a:t/>
            </a:r>
            <a:br>
              <a:rPr lang="nl-NL" altLang="nl-NL" b="1" dirty="0">
                <a:solidFill>
                  <a:schemeClr val="bg1"/>
                </a:solidFill>
                <a:latin typeface="Trebuchet MS Standaard" charset="0"/>
                <a:ea typeface="Univers 45 Light" charset="0"/>
                <a:cs typeface="Univers 45 Light" charset="0"/>
              </a:rPr>
            </a:br>
            <a:endParaRPr lang="nl-NL" altLang="nl-NL" sz="1600" b="1" dirty="0">
              <a:solidFill>
                <a:schemeClr val="bg1"/>
              </a:solidFill>
              <a:latin typeface="Trebuchet MS Standaard" charset="0"/>
              <a:ea typeface="Univers 45 Light" charset="0"/>
              <a:cs typeface="Univers 45 Light" charset="0"/>
            </a:endParaRPr>
          </a:p>
        </p:txBody>
      </p:sp>
      <p:sp>
        <p:nvSpPr>
          <p:cNvPr id="4" name="Subtitle 3">
            <a:extLst>
              <a:ext uri="{FF2B5EF4-FFF2-40B4-BE49-F238E27FC236}">
                <a16:creationId xmlns="" xmlns:a16="http://schemas.microsoft.com/office/drawing/2014/main" id="{C2616E2C-046F-964F-9432-E7E85C28A816}"/>
              </a:ext>
            </a:extLst>
          </p:cNvPr>
          <p:cNvSpPr txBox="1">
            <a:spLocks/>
          </p:cNvSpPr>
          <p:nvPr/>
        </p:nvSpPr>
        <p:spPr>
          <a:xfrm>
            <a:off x="1457448" y="2496971"/>
            <a:ext cx="6400800" cy="2436813"/>
          </a:xfrm>
          <a:prstGeom prst="rect">
            <a:avLst/>
          </a:prstGeom>
        </p:spPr>
        <p:txBody>
          <a:bodyPr lIns="91439" tIns="45719" rIns="91439" bIns="45719">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fontAlgn="auto">
              <a:spcAft>
                <a:spcPts val="0"/>
              </a:spcAft>
              <a:defRPr/>
            </a:pPr>
            <a:r>
              <a:rPr lang="nl-NL" altLang="en-US" sz="36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Bert Groen</a:t>
            </a:r>
            <a:endParaRPr lang="nl-NL" altLang="en-US" sz="36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fontAlgn="auto">
              <a:spcAft>
                <a:spcPts val="0"/>
              </a:spcAft>
              <a:defRPr/>
            </a:pPr>
            <a:r>
              <a:rPr lang="nl-NL" altLang="en-US" sz="36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p>
          <a:p>
            <a:pPr fontAlgn="auto">
              <a:spcAft>
                <a:spcPts val="0"/>
              </a:spcAft>
              <a:defRPr/>
            </a:pPr>
            <a:endParaRPr lang="nl-NL" altLang="en-US" sz="3600"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pPr fontAlgn="auto">
              <a:spcAft>
                <a:spcPts val="0"/>
              </a:spcAft>
              <a:defRPr/>
            </a:pPr>
            <a:r>
              <a:rPr lang="nl-NL" altLang="en-US" sz="36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AMC-</a:t>
            </a:r>
            <a:r>
              <a:rPr lang="nl-NL" altLang="en-US" sz="3600" dirty="0" err="1" smtClean="0">
                <a:solidFill>
                  <a:schemeClr val="bg1"/>
                </a:solidFill>
                <a:latin typeface="Verdana" panose="020B0604030504040204" pitchFamily="34" charset="0"/>
                <a:ea typeface="Verdana" panose="020B0604030504040204" pitchFamily="34" charset="0"/>
                <a:cs typeface="Verdana" panose="020B0604030504040204" pitchFamily="34" charset="0"/>
              </a:rPr>
              <a:t>VUmc</a:t>
            </a:r>
            <a:r>
              <a:rPr lang="nl-NL" altLang="en-US" sz="36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nl-NL" altLang="en-US" sz="3600" dirty="0">
                <a:solidFill>
                  <a:schemeClr val="bg1"/>
                </a:solidFill>
                <a:latin typeface="Verdana" panose="020B0604030504040204" pitchFamily="34" charset="0"/>
                <a:ea typeface="Verdana" panose="020B0604030504040204" pitchFamily="34" charset="0"/>
                <a:cs typeface="Verdana" panose="020B0604030504040204" pitchFamily="34" charset="0"/>
              </a:rPr>
              <a:t>Diabetes </a:t>
            </a:r>
            <a:r>
              <a:rPr lang="nl-NL" altLang="en-US" sz="36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Center</a:t>
            </a:r>
          </a:p>
          <a:p>
            <a:pPr fontAlgn="auto">
              <a:spcAft>
                <a:spcPts val="0"/>
              </a:spcAft>
              <a:defRPr/>
            </a:pPr>
            <a:r>
              <a:rPr lang="nl-NL" altLang="en-US" sz="36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Amsterdam </a:t>
            </a:r>
            <a:endParaRPr lang="nl-NL" altLang="en-US" sz="36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defRPr/>
            </a:pPr>
            <a:endParaRPr lang="nl-NL" altLang="en-US" sz="36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fontAlgn="auto">
              <a:spcAft>
                <a:spcPts val="0"/>
              </a:spcAft>
              <a:defRPr/>
            </a:pPr>
            <a:r>
              <a:rPr lang="nl-NL" altLang="en-US" sz="1600" dirty="0" smtClean="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a:t>
            </a:r>
            <a:endParaRPr lang="nl-NL" altLang="en-US" sz="16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p>
            <a:pPr fontAlgn="auto">
              <a:spcAft>
                <a:spcPts val="0"/>
              </a:spcAft>
              <a:defRPr/>
            </a:pPr>
            <a:endParaRPr lang="nl-NL" altLang="en-US" sz="19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p>
            <a:pPr fontAlgn="auto">
              <a:spcAft>
                <a:spcPts val="0"/>
              </a:spcAft>
              <a:defRPr/>
            </a:pPr>
            <a:endParaRPr lang="en-US" altLang="en-US" i="1" dirty="0">
              <a:solidFill>
                <a:sysClr val="windowText" lastClr="000000">
                  <a:tint val="75000"/>
                </a:sysClr>
              </a:solidFill>
              <a:latin typeface="Tahoma" pitchFamily="34" charset="0"/>
              <a:cs typeface="Tahoma" pitchFamily="34" charset="0"/>
            </a:endParaRPr>
          </a:p>
          <a:p>
            <a:pPr fontAlgn="auto">
              <a:spcAft>
                <a:spcPts val="0"/>
              </a:spcAft>
              <a:defRPr/>
            </a:pPr>
            <a:endParaRPr lang="en-US" dirty="0">
              <a:solidFill>
                <a:sysClr val="windowText" lastClr="000000">
                  <a:tint val="75000"/>
                </a:sysClr>
              </a:solidFill>
              <a:latin typeface="Calibri"/>
            </a:endParaRPr>
          </a:p>
        </p:txBody>
      </p:sp>
    </p:spTree>
    <p:extLst>
      <p:ext uri="{BB962C8B-B14F-4D97-AF65-F5344CB8AC3E}">
        <p14:creationId xmlns:p14="http://schemas.microsoft.com/office/powerpoint/2010/main" val="18311643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kstvak 5"/>
          <p:cNvSpPr txBox="1">
            <a:spLocks noChangeArrowheads="1"/>
          </p:cNvSpPr>
          <p:nvPr/>
        </p:nvSpPr>
        <p:spPr bwMode="auto">
          <a:xfrm>
            <a:off x="5862638" y="5661025"/>
            <a:ext cx="32813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sv-SE" sz="1200"/>
              <a:t>Holmes E, Cell Metabolism 2012 16, 559-564 </a:t>
            </a:r>
            <a:endParaRPr lang="nl-NL" sz="1200"/>
          </a:p>
        </p:txBody>
      </p:sp>
      <p:sp>
        <p:nvSpPr>
          <p:cNvPr id="21507" name="Titel 10"/>
          <p:cNvSpPr>
            <a:spLocks noGrp="1"/>
          </p:cNvSpPr>
          <p:nvPr>
            <p:ph type="title"/>
          </p:nvPr>
        </p:nvSpPr>
        <p:spPr>
          <a:xfrm>
            <a:off x="0" y="188913"/>
            <a:ext cx="9144000" cy="1143000"/>
          </a:xfrm>
        </p:spPr>
        <p:txBody>
          <a:bodyPr>
            <a:normAutofit/>
          </a:bodyPr>
          <a:lstStyle/>
          <a:p>
            <a:pPr>
              <a:defRPr/>
            </a:pPr>
            <a:r>
              <a:rPr lang="nl-NL" sz="3200" b="1" dirty="0" err="1" smtClean="0">
                <a:ea typeface="ＭＳ Ｐゴシック" charset="0"/>
                <a:cs typeface="ＭＳ Ｐゴシック" charset="0"/>
              </a:rPr>
              <a:t>Gutmicrobiota</a:t>
            </a:r>
            <a:r>
              <a:rPr lang="nl-NL" sz="3200" b="1" dirty="0" smtClean="0">
                <a:ea typeface="ＭＳ Ｐゴシック" charset="0"/>
                <a:cs typeface="ＭＳ Ｐゴシック" charset="0"/>
              </a:rPr>
              <a:t> </a:t>
            </a:r>
            <a:r>
              <a:rPr lang="nl-NL" sz="3200" b="1" dirty="0" err="1">
                <a:ea typeface="ＭＳ Ｐゴシック" charset="0"/>
                <a:cs typeface="ＭＳ Ｐゴシック" charset="0"/>
              </a:rPr>
              <a:t>composition</a:t>
            </a:r>
            <a:r>
              <a:rPr lang="nl-NL" sz="3200" b="1" dirty="0">
                <a:ea typeface="ＭＳ Ｐゴシック" charset="0"/>
                <a:cs typeface="ＭＳ Ｐゴシック" charset="0"/>
              </a:rPr>
              <a:t> in </a:t>
            </a:r>
            <a:r>
              <a:rPr lang="nl-NL" sz="3200" b="1" dirty="0" err="1">
                <a:ea typeface="ＭＳ Ｐゴシック" charset="0"/>
                <a:cs typeface="ＭＳ Ｐゴシック" charset="0"/>
              </a:rPr>
              <a:t>other</a:t>
            </a:r>
            <a:r>
              <a:rPr lang="nl-NL" sz="3200" b="1" dirty="0">
                <a:ea typeface="ＭＳ Ｐゴシック" charset="0"/>
                <a:cs typeface="ＭＳ Ｐゴシック" charset="0"/>
              </a:rPr>
              <a:t> </a:t>
            </a:r>
            <a:r>
              <a:rPr lang="nl-NL" sz="3200" b="1" dirty="0" err="1">
                <a:ea typeface="ＭＳ Ｐゴシック" charset="0"/>
                <a:cs typeface="ＭＳ Ｐゴシック" charset="0"/>
              </a:rPr>
              <a:t>ethnicities</a:t>
            </a:r>
            <a:r>
              <a:rPr lang="nl-NL" sz="3200" b="1" dirty="0">
                <a:ea typeface="ＭＳ Ｐゴシック" charset="0"/>
                <a:cs typeface="ＭＳ Ｐゴシック" charset="0"/>
              </a:rPr>
              <a:t> </a:t>
            </a:r>
            <a:r>
              <a:rPr lang="nl-NL" sz="3200" b="1" dirty="0" err="1">
                <a:ea typeface="ＭＳ Ｐゴシック" charset="0"/>
                <a:cs typeface="ＭＳ Ｐゴシック" charset="0"/>
              </a:rPr>
              <a:t>besides</a:t>
            </a:r>
            <a:r>
              <a:rPr lang="nl-NL" sz="3200" b="1" dirty="0">
                <a:ea typeface="ＭＳ Ｐゴシック" charset="0"/>
                <a:cs typeface="ＭＳ Ｐゴシック" charset="0"/>
              </a:rPr>
              <a:t> </a:t>
            </a:r>
            <a:r>
              <a:rPr lang="nl-NL" sz="3200" b="1" dirty="0" err="1">
                <a:ea typeface="ＭＳ Ｐゴシック" charset="0"/>
                <a:cs typeface="ＭＳ Ｐゴシック" charset="0"/>
              </a:rPr>
              <a:t>Caucasians</a:t>
            </a:r>
            <a:r>
              <a:rPr lang="nl-NL" sz="3200" b="1" dirty="0">
                <a:ea typeface="ＭＳ Ｐゴシック" charset="0"/>
                <a:cs typeface="ＭＳ Ｐゴシック" charset="0"/>
              </a:rPr>
              <a:t> in </a:t>
            </a:r>
            <a:r>
              <a:rPr lang="nl-NL" sz="3200" b="1" dirty="0" err="1">
                <a:ea typeface="ＭＳ Ｐゴシック" charset="0"/>
                <a:cs typeface="ＭＳ Ｐゴシック" charset="0"/>
              </a:rPr>
              <a:t>relation</a:t>
            </a:r>
            <a:r>
              <a:rPr lang="nl-NL" sz="3200" b="1" dirty="0">
                <a:ea typeface="ＭＳ Ｐゴシック" charset="0"/>
                <a:cs typeface="ＭＳ Ｐゴシック" charset="0"/>
              </a:rPr>
              <a:t> </a:t>
            </a:r>
            <a:r>
              <a:rPr lang="nl-NL" sz="3200" b="1" dirty="0" err="1">
                <a:ea typeface="ＭＳ Ｐゴシック" charset="0"/>
                <a:cs typeface="ＭＳ Ｐゴシック" charset="0"/>
              </a:rPr>
              <a:t>to</a:t>
            </a:r>
            <a:r>
              <a:rPr lang="nl-NL" sz="3200" b="1" dirty="0">
                <a:ea typeface="ＭＳ Ｐゴシック" charset="0"/>
                <a:cs typeface="ＭＳ Ｐゴシック" charset="0"/>
              </a:rPr>
              <a:t> </a:t>
            </a:r>
            <a:r>
              <a:rPr lang="nl-NL" sz="3200" b="1" dirty="0" err="1">
                <a:ea typeface="ＭＳ Ｐゴシック" charset="0"/>
                <a:cs typeface="ＭＳ Ｐゴシック" charset="0"/>
              </a:rPr>
              <a:t>diet</a:t>
            </a:r>
            <a:r>
              <a:rPr lang="nl-NL" sz="3200" b="1" dirty="0">
                <a:ea typeface="ＭＳ Ｐゴシック" charset="0"/>
                <a:cs typeface="ＭＳ Ｐゴシック" charset="0"/>
              </a:rPr>
              <a:t> </a:t>
            </a:r>
            <a:r>
              <a:rPr lang="nl-NL" sz="3200" b="1" dirty="0" err="1">
                <a:ea typeface="ＭＳ Ｐゴシック" charset="0"/>
                <a:cs typeface="ＭＳ Ｐゴシック" charset="0"/>
              </a:rPr>
              <a:t>and</a:t>
            </a:r>
            <a:r>
              <a:rPr lang="nl-NL" sz="3200" b="1" dirty="0">
                <a:ea typeface="ＭＳ Ｐゴシック" charset="0"/>
                <a:cs typeface="ＭＳ Ｐゴシック" charset="0"/>
              </a:rPr>
              <a:t> </a:t>
            </a:r>
            <a:r>
              <a:rPr lang="nl-NL" sz="3200" b="1" dirty="0" err="1">
                <a:ea typeface="ＭＳ Ｐゴシック" charset="0"/>
                <a:cs typeface="ＭＳ Ｐゴシック" charset="0"/>
              </a:rPr>
              <a:t>obesity</a:t>
            </a:r>
            <a:r>
              <a:rPr lang="nl-NL" sz="3200" b="1" dirty="0">
                <a:ea typeface="ＭＳ Ｐゴシック" charset="0"/>
                <a:cs typeface="ＭＳ Ｐゴシック" charset="0"/>
              </a:rPr>
              <a:t>?</a:t>
            </a:r>
          </a:p>
        </p:txBody>
      </p:sp>
      <p:pic>
        <p:nvPicPr>
          <p:cNvPr id="21508"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rcRect t="-6235" b="-6235"/>
          <a:stretch>
            <a:fillRect/>
          </a:stretch>
        </p:blipFill>
        <p:spPr>
          <a:xfrm>
            <a:off x="611188" y="1341438"/>
            <a:ext cx="7772400" cy="4114800"/>
          </a:xfrm>
        </p:spPr>
      </p:pic>
      <p:sp>
        <p:nvSpPr>
          <p:cNvPr id="5" name="Ovaal 4">
            <a:extLst>
              <a:ext uri="{FF2B5EF4-FFF2-40B4-BE49-F238E27FC236}">
                <a16:creationId xmlns="" xmlns:a16="http://schemas.microsoft.com/office/drawing/2014/main" id="{ED99F9E8-612E-1948-BD30-67DE169B3B59}"/>
              </a:ext>
            </a:extLst>
          </p:cNvPr>
          <p:cNvSpPr/>
          <p:nvPr/>
        </p:nvSpPr>
        <p:spPr>
          <a:xfrm>
            <a:off x="5241558" y="2954215"/>
            <a:ext cx="1800535" cy="46892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94571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1306" y="312372"/>
            <a:ext cx="9142694"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t>Gutmicrobiota</a:t>
            </a:r>
            <a:r>
              <a:rPr lang="en-US" sz="3200" b="1" dirty="0"/>
              <a:t> diversity across different Ethnicities in all currently sequenced (n=2048) HELIUS subjects  </a:t>
            </a:r>
            <a:endParaRPr lang="nl-NL" sz="3200" b="1" dirty="0"/>
          </a:p>
        </p:txBody>
      </p:sp>
      <p:sp>
        <p:nvSpPr>
          <p:cNvPr id="2" name="Tekstvak 1"/>
          <p:cNvSpPr txBox="1"/>
          <p:nvPr/>
        </p:nvSpPr>
        <p:spPr>
          <a:xfrm>
            <a:off x="5618275" y="6595189"/>
            <a:ext cx="2842958" cy="461665"/>
          </a:xfrm>
          <a:prstGeom prst="rect">
            <a:avLst/>
          </a:prstGeom>
          <a:noFill/>
        </p:spPr>
        <p:txBody>
          <a:bodyPr wrap="none" rtlCol="0">
            <a:spAutoFit/>
          </a:bodyPr>
          <a:lstStyle/>
          <a:p>
            <a:r>
              <a:rPr lang="nl-NL" sz="1200" dirty="0" err="1" smtClean="0"/>
              <a:t>Deschaschaux</a:t>
            </a:r>
            <a:r>
              <a:rPr lang="nl-NL" sz="1200" dirty="0" smtClean="0"/>
              <a:t> et al, </a:t>
            </a:r>
            <a:r>
              <a:rPr lang="nl-NL" sz="1200" dirty="0"/>
              <a:t>Nature </a:t>
            </a:r>
            <a:r>
              <a:rPr lang="nl-NL" sz="1200" dirty="0" err="1"/>
              <a:t>Medicine</a:t>
            </a:r>
            <a:r>
              <a:rPr lang="nl-NL" sz="1200" dirty="0"/>
              <a:t> 2018</a:t>
            </a:r>
          </a:p>
          <a:p>
            <a:endParaRPr lang="nl-NL" sz="1200" dirty="0"/>
          </a:p>
        </p:txBody>
      </p:sp>
      <p:pic>
        <p:nvPicPr>
          <p:cNvPr id="3" name="Afbeelding 2"/>
          <p:cNvPicPr>
            <a:picLocks noChangeAspect="1"/>
          </p:cNvPicPr>
          <p:nvPr/>
        </p:nvPicPr>
        <p:blipFill>
          <a:blip r:embed="rId3"/>
          <a:stretch>
            <a:fillRect/>
          </a:stretch>
        </p:blipFill>
        <p:spPr>
          <a:xfrm>
            <a:off x="-1" y="1205641"/>
            <a:ext cx="3486393" cy="5704880"/>
          </a:xfrm>
          <a:prstGeom prst="rect">
            <a:avLst/>
          </a:prstGeom>
        </p:spPr>
      </p:pic>
      <p:pic>
        <p:nvPicPr>
          <p:cNvPr id="6" name="Image 13">
            <a:extLst>
              <a:ext uri="{FF2B5EF4-FFF2-40B4-BE49-F238E27FC236}">
                <a16:creationId xmlns="" xmlns:a16="http://schemas.microsoft.com/office/drawing/2014/main" id="{DF27DBD2-8360-472D-8EE7-D757B99D481D}"/>
              </a:ext>
            </a:extLst>
          </p:cNvPr>
          <p:cNvPicPr>
            <a:picLocks noChangeAspect="1"/>
          </p:cNvPicPr>
          <p:nvPr/>
        </p:nvPicPr>
        <p:blipFill>
          <a:blip r:embed="rId4"/>
          <a:stretch>
            <a:fillRect/>
          </a:stretch>
        </p:blipFill>
        <p:spPr>
          <a:xfrm>
            <a:off x="4176823" y="3002239"/>
            <a:ext cx="4284411" cy="3294805"/>
          </a:xfrm>
          <a:prstGeom prst="rect">
            <a:avLst/>
          </a:prstGeom>
        </p:spPr>
      </p:pic>
      <p:pic>
        <p:nvPicPr>
          <p:cNvPr id="5" name="Afbeelding 4"/>
          <p:cNvPicPr>
            <a:picLocks noChangeAspect="1"/>
          </p:cNvPicPr>
          <p:nvPr/>
        </p:nvPicPr>
        <p:blipFill>
          <a:blip r:embed="rId5"/>
          <a:stretch>
            <a:fillRect/>
          </a:stretch>
        </p:blipFill>
        <p:spPr>
          <a:xfrm>
            <a:off x="4176823" y="1084233"/>
            <a:ext cx="1130300" cy="1295400"/>
          </a:xfrm>
          <a:prstGeom prst="rect">
            <a:avLst/>
          </a:prstGeom>
        </p:spPr>
      </p:pic>
      <p:pic>
        <p:nvPicPr>
          <p:cNvPr id="7" name="Afbeelding 6"/>
          <p:cNvPicPr>
            <a:picLocks noChangeAspect="1"/>
          </p:cNvPicPr>
          <p:nvPr/>
        </p:nvPicPr>
        <p:blipFill>
          <a:blip r:embed="rId6"/>
          <a:stretch>
            <a:fillRect/>
          </a:stretch>
        </p:blipFill>
        <p:spPr>
          <a:xfrm>
            <a:off x="5618275" y="1084233"/>
            <a:ext cx="1193800" cy="1295400"/>
          </a:xfrm>
          <a:prstGeom prst="rect">
            <a:avLst/>
          </a:prstGeom>
        </p:spPr>
      </p:pic>
      <p:sp>
        <p:nvSpPr>
          <p:cNvPr id="8" name="Tekstvak 7"/>
          <p:cNvSpPr txBox="1"/>
          <p:nvPr/>
        </p:nvSpPr>
        <p:spPr>
          <a:xfrm>
            <a:off x="4445151" y="6176247"/>
            <a:ext cx="184666" cy="369332"/>
          </a:xfrm>
          <a:prstGeom prst="rect">
            <a:avLst/>
          </a:prstGeom>
          <a:noFill/>
        </p:spPr>
        <p:txBody>
          <a:bodyPr wrap="none" rtlCol="0">
            <a:spAutoFit/>
          </a:bodyPr>
          <a:lstStyle/>
          <a:p>
            <a:endParaRPr lang="nl-NL" dirty="0"/>
          </a:p>
        </p:txBody>
      </p:sp>
      <p:pic>
        <p:nvPicPr>
          <p:cNvPr id="9" name="Afbeelding 8"/>
          <p:cNvPicPr>
            <a:picLocks noChangeAspect="1"/>
          </p:cNvPicPr>
          <p:nvPr/>
        </p:nvPicPr>
        <p:blipFill>
          <a:blip r:embed="rId7"/>
          <a:stretch>
            <a:fillRect/>
          </a:stretch>
        </p:blipFill>
        <p:spPr>
          <a:xfrm>
            <a:off x="6898293" y="1042565"/>
            <a:ext cx="2043587" cy="1337068"/>
          </a:xfrm>
          <a:prstGeom prst="rect">
            <a:avLst/>
          </a:prstGeom>
        </p:spPr>
      </p:pic>
      <p:sp>
        <p:nvSpPr>
          <p:cNvPr id="11" name="Tekstvak 10"/>
          <p:cNvSpPr txBox="1"/>
          <p:nvPr/>
        </p:nvSpPr>
        <p:spPr>
          <a:xfrm>
            <a:off x="4176823" y="2490422"/>
            <a:ext cx="3871598" cy="276999"/>
          </a:xfrm>
          <a:prstGeom prst="rect">
            <a:avLst/>
          </a:prstGeom>
          <a:noFill/>
        </p:spPr>
        <p:txBody>
          <a:bodyPr wrap="none" rtlCol="0">
            <a:spAutoFit/>
          </a:bodyPr>
          <a:lstStyle/>
          <a:p>
            <a:r>
              <a:rPr lang="nl-NL" sz="1200" dirty="0"/>
              <a:t>Melanie </a:t>
            </a:r>
            <a:r>
              <a:rPr lang="nl-NL" sz="1200" dirty="0" err="1"/>
              <a:t>Deschasaux</a:t>
            </a:r>
            <a:r>
              <a:rPr lang="nl-NL" sz="1200" dirty="0"/>
              <a:t>      </a:t>
            </a:r>
            <a:r>
              <a:rPr lang="nl-NL" sz="1200" dirty="0" err="1"/>
              <a:t>Andrei</a:t>
            </a:r>
            <a:r>
              <a:rPr lang="nl-NL" sz="1200" dirty="0"/>
              <a:t> </a:t>
            </a:r>
            <a:r>
              <a:rPr lang="nl-NL" sz="1200" dirty="0" err="1"/>
              <a:t>Prodan</a:t>
            </a:r>
            <a:r>
              <a:rPr lang="nl-NL" sz="1200" dirty="0"/>
              <a:t>                </a:t>
            </a:r>
            <a:r>
              <a:rPr lang="nl-NL" sz="1200" dirty="0" err="1"/>
              <a:t>Evgeni</a:t>
            </a:r>
            <a:r>
              <a:rPr lang="nl-NL" sz="1200" dirty="0"/>
              <a:t> </a:t>
            </a:r>
            <a:r>
              <a:rPr lang="nl-NL" sz="1200" dirty="0" err="1"/>
              <a:t>levin</a:t>
            </a:r>
            <a:endParaRPr lang="nl-NL" sz="1200" dirty="0"/>
          </a:p>
        </p:txBody>
      </p:sp>
      <p:sp>
        <p:nvSpPr>
          <p:cNvPr id="12" name="Tekstvak 11"/>
          <p:cNvSpPr txBox="1"/>
          <p:nvPr/>
        </p:nvSpPr>
        <p:spPr>
          <a:xfrm>
            <a:off x="361543" y="3090239"/>
            <a:ext cx="3204536" cy="369332"/>
          </a:xfrm>
          <a:prstGeom prst="rect">
            <a:avLst/>
          </a:prstGeom>
          <a:solidFill>
            <a:schemeClr val="bg1"/>
          </a:solidFill>
        </p:spPr>
        <p:txBody>
          <a:bodyPr wrap="none" rtlCol="0">
            <a:spAutoFit/>
          </a:bodyPr>
          <a:lstStyle/>
          <a:p>
            <a:r>
              <a:rPr lang="nl-NL" b="1" dirty="0" err="1"/>
              <a:t>Diversity</a:t>
            </a:r>
            <a:r>
              <a:rPr lang="nl-NL" b="1" dirty="0"/>
              <a:t> in different </a:t>
            </a:r>
            <a:r>
              <a:rPr lang="nl-NL" b="1" dirty="0" err="1"/>
              <a:t>ethnicities</a:t>
            </a:r>
            <a:endParaRPr lang="nl-NL" b="1" dirty="0"/>
          </a:p>
        </p:txBody>
      </p:sp>
      <p:sp>
        <p:nvSpPr>
          <p:cNvPr id="10" name="Tekstvak 9">
            <a:extLst>
              <a:ext uri="{FF2B5EF4-FFF2-40B4-BE49-F238E27FC236}">
                <a16:creationId xmlns="" xmlns:a16="http://schemas.microsoft.com/office/drawing/2014/main" id="{D5980A3D-A570-B84B-B605-CE77A50718E3}"/>
              </a:ext>
            </a:extLst>
          </p:cNvPr>
          <p:cNvSpPr txBox="1"/>
          <p:nvPr/>
        </p:nvSpPr>
        <p:spPr>
          <a:xfrm>
            <a:off x="4674556" y="6076785"/>
            <a:ext cx="3877280" cy="646331"/>
          </a:xfrm>
          <a:prstGeom prst="rect">
            <a:avLst/>
          </a:prstGeom>
          <a:noFill/>
        </p:spPr>
        <p:txBody>
          <a:bodyPr wrap="none" rtlCol="0">
            <a:spAutoFit/>
          </a:bodyPr>
          <a:lstStyle/>
          <a:p>
            <a:r>
              <a:rPr lang="nl-NL" b="1" dirty="0">
                <a:solidFill>
                  <a:srgbClr val="C00000"/>
                </a:solidFill>
              </a:rPr>
              <a:t>Even </a:t>
            </a:r>
            <a:r>
              <a:rPr lang="nl-NL" b="1" dirty="0" err="1">
                <a:solidFill>
                  <a:srgbClr val="C00000"/>
                </a:solidFill>
              </a:rPr>
              <a:t>after</a:t>
            </a:r>
            <a:r>
              <a:rPr lang="nl-NL" b="1" dirty="0">
                <a:solidFill>
                  <a:srgbClr val="C00000"/>
                </a:solidFill>
              </a:rPr>
              <a:t> </a:t>
            </a:r>
            <a:r>
              <a:rPr lang="nl-NL" b="1" dirty="0" err="1">
                <a:solidFill>
                  <a:srgbClr val="C00000"/>
                </a:solidFill>
              </a:rPr>
              <a:t>correction</a:t>
            </a:r>
            <a:r>
              <a:rPr lang="nl-NL" b="1" dirty="0">
                <a:solidFill>
                  <a:srgbClr val="C00000"/>
                </a:solidFill>
              </a:rPr>
              <a:t> </a:t>
            </a:r>
            <a:r>
              <a:rPr lang="nl-NL" b="1" dirty="0" err="1">
                <a:solidFill>
                  <a:srgbClr val="C00000"/>
                </a:solidFill>
              </a:rPr>
              <a:t>for</a:t>
            </a:r>
            <a:r>
              <a:rPr lang="nl-NL" b="1" dirty="0">
                <a:solidFill>
                  <a:srgbClr val="C00000"/>
                </a:solidFill>
              </a:rPr>
              <a:t> </a:t>
            </a:r>
            <a:r>
              <a:rPr lang="nl-NL" b="1" dirty="0" err="1">
                <a:solidFill>
                  <a:srgbClr val="C00000"/>
                </a:solidFill>
              </a:rPr>
              <a:t>dietary</a:t>
            </a:r>
            <a:r>
              <a:rPr lang="nl-NL" b="1" dirty="0">
                <a:solidFill>
                  <a:srgbClr val="C00000"/>
                </a:solidFill>
              </a:rPr>
              <a:t> intake</a:t>
            </a:r>
          </a:p>
          <a:p>
            <a:r>
              <a:rPr lang="nl-NL" b="1" dirty="0">
                <a:solidFill>
                  <a:srgbClr val="C00000"/>
                </a:solidFill>
              </a:rPr>
              <a:t>No gender effect</a:t>
            </a:r>
          </a:p>
        </p:txBody>
      </p:sp>
    </p:spTree>
    <p:extLst>
      <p:ext uri="{BB962C8B-B14F-4D97-AF65-F5344CB8AC3E}">
        <p14:creationId xmlns:p14="http://schemas.microsoft.com/office/powerpoint/2010/main" val="6245965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err="1"/>
              <a:t>Causality</a:t>
            </a:r>
            <a:r>
              <a:rPr lang="nl-NL" dirty="0"/>
              <a:t> is </a:t>
            </a:r>
            <a:r>
              <a:rPr lang="nl-NL" dirty="0" err="1"/>
              <a:t>not</a:t>
            </a:r>
            <a:r>
              <a:rPr lang="nl-NL" dirty="0"/>
              <a:t> </a:t>
            </a:r>
            <a:r>
              <a:rPr lang="nl-NL" dirty="0" err="1"/>
              <a:t>the</a:t>
            </a:r>
            <a:r>
              <a:rPr lang="nl-NL" dirty="0"/>
              <a:t> </a:t>
            </a:r>
            <a:r>
              <a:rPr lang="nl-NL" dirty="0" err="1"/>
              <a:t>same</a:t>
            </a:r>
            <a:r>
              <a:rPr lang="nl-NL" dirty="0"/>
              <a:t> as </a:t>
            </a:r>
            <a:r>
              <a:rPr lang="nl-NL" dirty="0" err="1"/>
              <a:t>causation</a:t>
            </a:r>
            <a:endParaRPr lang="nl-NL" dirty="0"/>
          </a:p>
        </p:txBody>
      </p:sp>
      <p:pic>
        <p:nvPicPr>
          <p:cNvPr id="4" name="Tijdelijke aanduiding voor inhoud 3"/>
          <p:cNvPicPr>
            <a:picLocks noGrp="1" noChangeAspect="1"/>
          </p:cNvPicPr>
          <p:nvPr>
            <p:ph idx="1"/>
          </p:nvPr>
        </p:nvPicPr>
        <p:blipFill>
          <a:blip r:embed="rId2"/>
          <a:srcRect t="10779" b="10779"/>
          <a:stretch>
            <a:fillRect/>
          </a:stretch>
        </p:blipFill>
        <p:spPr/>
      </p:pic>
    </p:spTree>
    <p:extLst>
      <p:ext uri="{BB962C8B-B14F-4D97-AF65-F5344CB8AC3E}">
        <p14:creationId xmlns:p14="http://schemas.microsoft.com/office/powerpoint/2010/main" val="26898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err="1"/>
              <a:t>Acknowledge</a:t>
            </a:r>
            <a:r>
              <a:rPr lang="nl-NL" dirty="0"/>
              <a:t> the pink </a:t>
            </a:r>
            <a:r>
              <a:rPr lang="nl-NL" dirty="0" err="1"/>
              <a:t>elephant</a:t>
            </a:r>
            <a:r>
              <a:rPr lang="nl-NL" dirty="0"/>
              <a:t> in the room  of </a:t>
            </a:r>
            <a:r>
              <a:rPr lang="nl-NL" dirty="0" err="1"/>
              <a:t>current</a:t>
            </a:r>
            <a:r>
              <a:rPr lang="nl-NL" dirty="0"/>
              <a:t> </a:t>
            </a:r>
            <a:r>
              <a:rPr lang="nl-NL" dirty="0" err="1"/>
              <a:t>microbiota</a:t>
            </a:r>
            <a:r>
              <a:rPr lang="nl-NL" dirty="0"/>
              <a:t> research </a:t>
            </a:r>
          </a:p>
        </p:txBody>
      </p:sp>
      <p:pic>
        <p:nvPicPr>
          <p:cNvPr id="4" name="Tijdelijke aanduiding voor inhoud 3"/>
          <p:cNvPicPr>
            <a:picLocks noGrp="1" noChangeAspect="1"/>
          </p:cNvPicPr>
          <p:nvPr>
            <p:ph sz="half" idx="1"/>
          </p:nvPr>
        </p:nvPicPr>
        <p:blipFill>
          <a:blip r:embed="rId3"/>
          <a:srcRect l="19815" r="19815"/>
          <a:stretch>
            <a:fillRect/>
          </a:stretch>
        </p:blipFill>
        <p:spPr/>
      </p:pic>
      <p:sp>
        <p:nvSpPr>
          <p:cNvPr id="3" name="Tijdelijke aanduiding voor inhoud 2"/>
          <p:cNvSpPr>
            <a:spLocks noGrp="1"/>
          </p:cNvSpPr>
          <p:nvPr>
            <p:ph sz="half" idx="2"/>
          </p:nvPr>
        </p:nvSpPr>
        <p:spPr/>
        <p:txBody>
          <a:bodyPr>
            <a:normAutofit fontScale="47500" lnSpcReduction="20000"/>
          </a:bodyPr>
          <a:lstStyle/>
          <a:p>
            <a:pPr marL="0" indent="0">
              <a:buNone/>
            </a:pPr>
            <a:r>
              <a:rPr lang="nl-NL" b="1" dirty="0" err="1"/>
              <a:t>Caveats</a:t>
            </a:r>
            <a:endParaRPr lang="nl-NL" b="1" dirty="0"/>
          </a:p>
          <a:p>
            <a:pPr>
              <a:defRPr/>
            </a:pPr>
            <a:r>
              <a:rPr lang="nl-NL" dirty="0">
                <a:latin typeface="Arial" charset="0"/>
                <a:ea typeface="ＭＳ Ｐゴシック" charset="0"/>
                <a:cs typeface="ＭＳ Ｐゴシック" charset="0"/>
              </a:rPr>
              <a:t>1. New </a:t>
            </a:r>
            <a:r>
              <a:rPr lang="nl-NL" dirty="0" err="1">
                <a:latin typeface="Arial" charset="0"/>
                <a:ea typeface="ＭＳ Ｐゴシック" charset="0"/>
                <a:cs typeface="ＭＳ Ｐゴシック" charset="0"/>
              </a:rPr>
              <a:t>confounders</a:t>
            </a:r>
            <a:r>
              <a:rPr lang="nl-NL" dirty="0">
                <a:latin typeface="Arial" charset="0"/>
                <a:ea typeface="ＭＳ Ｐゴシック" charset="0"/>
                <a:cs typeface="ＭＳ Ｐゴシック" charset="0"/>
              </a:rPr>
              <a:t> of </a:t>
            </a:r>
            <a:r>
              <a:rPr lang="nl-NL" dirty="0" err="1">
                <a:latin typeface="Arial" charset="0"/>
                <a:ea typeface="ＭＳ Ｐゴシック" charset="0"/>
                <a:cs typeface="ＭＳ Ｐゴシック" charset="0"/>
              </a:rPr>
              <a:t>gutmicrobiota</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compositin</a:t>
            </a:r>
            <a:r>
              <a:rPr lang="nl-NL" dirty="0">
                <a:latin typeface="Arial" charset="0"/>
                <a:ea typeface="ＭＳ Ｐゴシック" charset="0"/>
                <a:cs typeface="ＭＳ Ｐゴシック" charset="0"/>
              </a:rPr>
              <a:t> like </a:t>
            </a:r>
            <a:r>
              <a:rPr lang="nl-NL" b="1" dirty="0" err="1">
                <a:latin typeface="Arial" charset="0"/>
                <a:ea typeface="ＭＳ Ｐゴシック" charset="0"/>
                <a:cs typeface="ＭＳ Ｐゴシック" charset="0"/>
              </a:rPr>
              <a:t>ethnicity</a:t>
            </a:r>
            <a:r>
              <a:rPr lang="nl-NL" dirty="0">
                <a:latin typeface="Arial" charset="0"/>
                <a:ea typeface="ＭＳ Ｐゴシック" charset="0"/>
                <a:cs typeface="ＭＳ Ｐゴシック" charset="0"/>
              </a:rPr>
              <a:t>;  does gene-environment </a:t>
            </a:r>
            <a:r>
              <a:rPr lang="nl-NL" dirty="0" err="1">
                <a:latin typeface="Arial" charset="0"/>
                <a:ea typeface="ＭＳ Ｐゴシック" charset="0"/>
                <a:cs typeface="ＭＳ Ｐゴシック" charset="0"/>
              </a:rPr>
              <a:t>interaction</a:t>
            </a:r>
            <a:r>
              <a:rPr lang="nl-NL" dirty="0">
                <a:latin typeface="Arial" charset="0"/>
                <a:ea typeface="ＭＳ Ｐゴシック" charset="0"/>
                <a:cs typeface="ＭＳ Ｐゴシック" charset="0"/>
              </a:rPr>
              <a:t> drive </a:t>
            </a:r>
            <a:r>
              <a:rPr lang="nl-NL" dirty="0" err="1">
                <a:latin typeface="Arial" charset="0"/>
                <a:ea typeface="ＭＳ Ｐゴシック" charset="0"/>
                <a:cs typeface="ＭＳ Ｐゴシック" charset="0"/>
              </a:rPr>
              <a:t>differential</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gutmicrobiota</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dietary</a:t>
            </a:r>
            <a:r>
              <a:rPr lang="nl-NL" dirty="0">
                <a:latin typeface="Arial" charset="0"/>
                <a:ea typeface="ＭＳ Ｐゴシック" charset="0"/>
                <a:cs typeface="ＭＳ Ｐゴシック" charset="0"/>
              </a:rPr>
              <a:t> processing? </a:t>
            </a:r>
          </a:p>
          <a:p>
            <a:pPr>
              <a:defRPr/>
            </a:pPr>
            <a:endParaRPr lang="nl-NL" dirty="0">
              <a:latin typeface="Arial" charset="0"/>
              <a:ea typeface="ＭＳ Ｐゴシック" charset="0"/>
              <a:cs typeface="ＭＳ Ｐゴシック" charset="0"/>
            </a:endParaRPr>
          </a:p>
          <a:p>
            <a:pPr>
              <a:defRPr/>
            </a:pPr>
            <a:r>
              <a:rPr lang="nl-NL" dirty="0">
                <a:latin typeface="Arial" charset="0"/>
                <a:ea typeface="ＭＳ Ｐゴシック" charset="0"/>
                <a:cs typeface="ＭＳ Ｐゴシック" charset="0"/>
              </a:rPr>
              <a:t>2. </a:t>
            </a:r>
            <a:r>
              <a:rPr lang="nl-NL" b="1" dirty="0">
                <a:latin typeface="Arial" charset="0"/>
                <a:ea typeface="ＭＳ Ｐゴシック" charset="0"/>
                <a:cs typeface="ＭＳ Ｐゴシック" charset="0"/>
              </a:rPr>
              <a:t>Large Sample </a:t>
            </a:r>
            <a:r>
              <a:rPr lang="nl-NL" b="1" dirty="0" err="1">
                <a:latin typeface="Arial" charset="0"/>
                <a:ea typeface="ＭＳ Ｐゴシック" charset="0"/>
                <a:cs typeface="ＭＳ Ｐゴシック" charset="0"/>
              </a:rPr>
              <a:t>size</a:t>
            </a:r>
            <a:r>
              <a:rPr lang="nl-NL" b="1" dirty="0">
                <a:latin typeface="Arial" charset="0"/>
                <a:ea typeface="ＭＳ Ｐゴシック" charset="0"/>
                <a:cs typeface="ＭＳ Ｐゴシック" charset="0"/>
              </a:rPr>
              <a:t> (~1700 subjects) </a:t>
            </a:r>
            <a:r>
              <a:rPr lang="nl-NL" dirty="0">
                <a:latin typeface="Arial" charset="0"/>
                <a:ea typeface="ＭＳ Ｐゴシック" charset="0"/>
                <a:cs typeface="ＭＳ Ｐゴシック" charset="0"/>
              </a:rPr>
              <a:t>is </a:t>
            </a:r>
            <a:r>
              <a:rPr lang="nl-NL" dirty="0" err="1">
                <a:latin typeface="Arial" charset="0"/>
                <a:ea typeface="ＭＳ Ｐゴシック" charset="0"/>
                <a:cs typeface="ＭＳ Ｐゴシック" charset="0"/>
              </a:rPr>
              <a:t>probably</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needed</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to</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adequately</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asses</a:t>
            </a:r>
            <a:r>
              <a:rPr lang="nl-NL" dirty="0">
                <a:latin typeface="Arial" charset="0"/>
                <a:ea typeface="ＭＳ Ｐゴシック" charset="0"/>
                <a:cs typeface="ＭＳ Ｐゴシック" charset="0"/>
              </a:rPr>
              <a:t> the </a:t>
            </a:r>
            <a:r>
              <a:rPr lang="nl-NL" dirty="0" err="1">
                <a:latin typeface="Arial" charset="0"/>
                <a:ea typeface="ＭＳ Ｐゴシック" charset="0"/>
                <a:cs typeface="ＭＳ Ｐゴシック" charset="0"/>
              </a:rPr>
              <a:t>relationship</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between</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obesity</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and</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microbiota</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composition</a:t>
            </a:r>
            <a:r>
              <a:rPr lang="nl-NL" dirty="0">
                <a:latin typeface="Arial" charset="0"/>
                <a:ea typeface="ＭＳ Ｐゴシック" charset="0"/>
                <a:cs typeface="ＭＳ Ｐゴシック" charset="0"/>
              </a:rPr>
              <a:t> in a cohort </a:t>
            </a:r>
            <a:r>
              <a:rPr lang="nl-NL" dirty="0" err="1">
                <a:latin typeface="Arial" charset="0"/>
                <a:ea typeface="ＭＳ Ｐゴシック" charset="0"/>
                <a:cs typeface="ＭＳ Ｐゴシック" charset="0"/>
              </a:rPr>
              <a:t>study</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when</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one</a:t>
            </a:r>
            <a:r>
              <a:rPr lang="nl-NL" dirty="0">
                <a:latin typeface="Arial" charset="0"/>
                <a:ea typeface="ＭＳ Ｐゴシック" charset="0"/>
                <a:cs typeface="ＭＳ Ｐゴシック" charset="0"/>
              </a:rPr>
              <a:t> corrects </a:t>
            </a:r>
            <a:r>
              <a:rPr lang="nl-NL" dirty="0" err="1">
                <a:latin typeface="Arial" charset="0"/>
                <a:ea typeface="ＭＳ Ｐゴシック" charset="0"/>
                <a:cs typeface="ＭＳ Ｐゴシック" charset="0"/>
              </a:rPr>
              <a:t>for</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age</a:t>
            </a:r>
            <a:r>
              <a:rPr lang="nl-NL" dirty="0">
                <a:latin typeface="Arial" charset="0"/>
                <a:ea typeface="ＭＳ Ｐゴシック" charset="0"/>
                <a:cs typeface="ＭＳ Ｐゴシック" charset="0"/>
              </a:rPr>
              <a:t>, gender </a:t>
            </a:r>
            <a:r>
              <a:rPr lang="nl-NL" dirty="0" err="1">
                <a:latin typeface="Arial" charset="0"/>
                <a:ea typeface="ＭＳ Ｐゴシック" charset="0"/>
                <a:cs typeface="ＭＳ Ｐゴシック" charset="0"/>
              </a:rPr>
              <a:t>and</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other</a:t>
            </a:r>
            <a:r>
              <a:rPr lang="nl-NL" dirty="0">
                <a:latin typeface="Arial" charset="0"/>
                <a:ea typeface="ＭＳ Ｐゴシック" charset="0"/>
                <a:cs typeface="ＭＳ Ｐゴシック" charset="0"/>
              </a:rPr>
              <a:t> variables  eg. (</a:t>
            </a:r>
            <a:r>
              <a:rPr lang="nl-NL" dirty="0" err="1">
                <a:latin typeface="Arial" charset="0"/>
                <a:ea typeface="ＭＳ Ｐゴシック" charset="0"/>
                <a:cs typeface="ＭＳ Ｐゴシック" charset="0"/>
              </a:rPr>
              <a:t>medication</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and</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diet</a:t>
            </a:r>
            <a:r>
              <a:rPr lang="nl-NL" dirty="0">
                <a:latin typeface="Arial" charset="0"/>
                <a:ea typeface="ＭＳ Ｐゴシック" charset="0"/>
                <a:cs typeface="ＭＳ Ｐゴシック" charset="0"/>
              </a:rPr>
              <a:t>)</a:t>
            </a:r>
          </a:p>
          <a:p>
            <a:pPr>
              <a:defRPr/>
            </a:pPr>
            <a:endParaRPr lang="nl-NL" dirty="0">
              <a:latin typeface="Arial" charset="0"/>
              <a:ea typeface="ＭＳ Ｐゴシック" charset="0"/>
              <a:cs typeface="ＭＳ Ｐゴシック" charset="0"/>
            </a:endParaRPr>
          </a:p>
          <a:p>
            <a:pPr>
              <a:defRPr/>
            </a:pPr>
            <a:r>
              <a:rPr lang="nl-NL" dirty="0">
                <a:latin typeface="Arial" charset="0"/>
                <a:ea typeface="ＭＳ Ｐゴシック" charset="0"/>
                <a:cs typeface="ＭＳ Ｐゴシック" charset="0"/>
              </a:rPr>
              <a:t>3. Different </a:t>
            </a:r>
            <a:r>
              <a:rPr lang="nl-NL" dirty="0" err="1">
                <a:latin typeface="Arial" charset="0"/>
                <a:ea typeface="ＭＳ Ｐゴシック" charset="0"/>
                <a:cs typeface="ＭＳ Ｐゴシック" charset="0"/>
              </a:rPr>
              <a:t>outcomes</a:t>
            </a:r>
            <a:r>
              <a:rPr lang="nl-NL" dirty="0">
                <a:latin typeface="Arial" charset="0"/>
                <a:ea typeface="ＭＳ Ｐゴシック" charset="0"/>
                <a:cs typeface="ＭＳ Ｐゴシック" charset="0"/>
              </a:rPr>
              <a:t> of </a:t>
            </a:r>
            <a:r>
              <a:rPr lang="nl-NL" dirty="0" err="1">
                <a:latin typeface="Arial" charset="0"/>
                <a:ea typeface="ＭＳ Ｐゴシック" charset="0"/>
                <a:cs typeface="ＭＳ Ｐゴシック" charset="0"/>
              </a:rPr>
              <a:t>bioinformatic</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pipelines</a:t>
            </a:r>
            <a:r>
              <a:rPr lang="nl-NL" dirty="0">
                <a:latin typeface="Arial" charset="0"/>
                <a:ea typeface="ＭＳ Ｐゴシック" charset="0"/>
                <a:cs typeface="ＭＳ Ｐゴシック" charset="0"/>
              </a:rPr>
              <a:t> (QIIME </a:t>
            </a:r>
            <a:r>
              <a:rPr lang="nl-NL" dirty="0" err="1">
                <a:latin typeface="Arial" charset="0"/>
                <a:ea typeface="ＭＳ Ｐゴシック" charset="0"/>
                <a:cs typeface="ＭＳ Ｐゴシック" charset="0"/>
              </a:rPr>
              <a:t>vs</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Mothur</a:t>
            </a:r>
            <a:r>
              <a:rPr lang="nl-NL" dirty="0">
                <a:latin typeface="Arial" charset="0"/>
                <a:ea typeface="ＭＳ Ｐゴシック" charset="0"/>
                <a:cs typeface="ＭＳ Ｐゴシック" charset="0"/>
              </a:rPr>
              <a:t>)</a:t>
            </a:r>
          </a:p>
          <a:p>
            <a:pPr>
              <a:defRPr/>
            </a:pPr>
            <a:endParaRPr lang="nl-NL" dirty="0">
              <a:latin typeface="Arial" charset="0"/>
              <a:ea typeface="ＭＳ Ｐゴシック" charset="0"/>
              <a:cs typeface="ＭＳ Ｐゴシック" charset="0"/>
            </a:endParaRPr>
          </a:p>
          <a:p>
            <a:pPr>
              <a:defRPr/>
            </a:pPr>
            <a:r>
              <a:rPr lang="nl-NL" dirty="0">
                <a:latin typeface="Arial" charset="0"/>
                <a:ea typeface="ＭＳ Ｐゴシック" charset="0"/>
                <a:cs typeface="ＭＳ Ｐゴシック" charset="0"/>
              </a:rPr>
              <a:t>4. Are </a:t>
            </a:r>
            <a:r>
              <a:rPr lang="nl-NL" dirty="0" err="1">
                <a:latin typeface="Arial" charset="0"/>
                <a:ea typeface="ＭＳ Ｐゴシック" charset="0"/>
                <a:cs typeface="ＭＳ Ｐゴシック" charset="0"/>
              </a:rPr>
              <a:t>gutmicrobiota</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and</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their</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derived</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metabolites</a:t>
            </a:r>
            <a:r>
              <a:rPr lang="nl-NL" dirty="0">
                <a:latin typeface="Arial" charset="0"/>
                <a:ea typeface="ＭＳ Ｐゴシック" charset="0"/>
                <a:cs typeface="ＭＳ Ｐゴシック" charset="0"/>
              </a:rPr>
              <a:t> </a:t>
            </a:r>
            <a:r>
              <a:rPr lang="nl-NL" b="1" dirty="0" err="1">
                <a:latin typeface="Arial" charset="0"/>
                <a:ea typeface="ＭＳ Ｐゴシック" charset="0"/>
                <a:cs typeface="ＭＳ Ｐゴシック" charset="0"/>
              </a:rPr>
              <a:t>causally</a:t>
            </a:r>
            <a:r>
              <a:rPr lang="nl-NL" b="1"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involved</a:t>
            </a:r>
            <a:r>
              <a:rPr lang="nl-NL" dirty="0">
                <a:latin typeface="Arial" charset="0"/>
                <a:ea typeface="ＭＳ Ｐゴシック" charset="0"/>
                <a:cs typeface="ＭＳ Ｐゴシック" charset="0"/>
              </a:rPr>
              <a:t> in human </a:t>
            </a:r>
            <a:r>
              <a:rPr lang="nl-NL" dirty="0" err="1">
                <a:latin typeface="Arial" charset="0"/>
                <a:ea typeface="ＭＳ Ｐゴシック" charset="0"/>
                <a:cs typeface="ＭＳ Ｐゴシック" charset="0"/>
              </a:rPr>
              <a:t>obesity</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and</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its</a:t>
            </a:r>
            <a:r>
              <a:rPr lang="nl-NL" dirty="0">
                <a:latin typeface="Arial" charset="0"/>
                <a:ea typeface="ＭＳ Ｐゴシック" charset="0"/>
                <a:cs typeface="ＭＳ Ｐゴシック" charset="0"/>
              </a:rPr>
              <a:t> sequelae?</a:t>
            </a:r>
          </a:p>
          <a:p>
            <a:pPr>
              <a:defRPr/>
            </a:pPr>
            <a:endParaRPr lang="nl-NL" dirty="0">
              <a:latin typeface="Arial" charset="0"/>
              <a:ea typeface="ＭＳ Ｐゴシック" charset="0"/>
              <a:cs typeface="ＭＳ Ｐゴシック" charset="0"/>
            </a:endParaRPr>
          </a:p>
          <a:p>
            <a:pPr>
              <a:defRPr/>
            </a:pPr>
            <a:r>
              <a:rPr lang="nl-NL" dirty="0">
                <a:latin typeface="Arial" charset="0"/>
                <a:ea typeface="ＭＳ Ｐゴシック" charset="0"/>
                <a:cs typeface="ＭＳ Ｐゴシック" charset="0"/>
              </a:rPr>
              <a:t>5. </a:t>
            </a:r>
            <a:r>
              <a:rPr lang="nl-NL" dirty="0" err="1">
                <a:latin typeface="Arial" charset="0"/>
                <a:ea typeface="ＭＳ Ｐゴシック" charset="0"/>
                <a:cs typeface="ＭＳ Ｐゴシック" charset="0"/>
              </a:rPr>
              <a:t>If</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so</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can</a:t>
            </a:r>
            <a:r>
              <a:rPr lang="nl-NL" dirty="0">
                <a:latin typeface="Arial" charset="0"/>
                <a:ea typeface="ＭＳ Ｐゴシック" charset="0"/>
                <a:cs typeface="ＭＳ Ｐゴシック" charset="0"/>
              </a:rPr>
              <a:t> we </a:t>
            </a:r>
            <a:r>
              <a:rPr lang="nl-NL" dirty="0" err="1">
                <a:latin typeface="Arial" charset="0"/>
                <a:ea typeface="ＭＳ Ｐゴシック" charset="0"/>
                <a:cs typeface="ＭＳ Ｐゴシック" charset="0"/>
              </a:rPr>
              <a:t>use</a:t>
            </a:r>
            <a:r>
              <a:rPr lang="nl-NL" dirty="0">
                <a:latin typeface="Arial" charset="0"/>
                <a:ea typeface="ＭＳ Ｐゴシック" charset="0"/>
                <a:cs typeface="ＭＳ Ｐゴシック" charset="0"/>
              </a:rPr>
              <a:t> these </a:t>
            </a:r>
            <a:r>
              <a:rPr lang="nl-NL" dirty="0" err="1">
                <a:latin typeface="Arial" charset="0"/>
                <a:ea typeface="ＭＳ Ｐゴシック" charset="0"/>
                <a:cs typeface="ＭＳ Ｐゴシック" charset="0"/>
              </a:rPr>
              <a:t>metabolites</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and</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microbial</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strains</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to</a:t>
            </a:r>
            <a:r>
              <a:rPr lang="nl-NL" dirty="0">
                <a:latin typeface="Arial" charset="0"/>
                <a:ea typeface="ＭＳ Ｐゴシック" charset="0"/>
                <a:cs typeface="ＭＳ Ｐゴシック" charset="0"/>
              </a:rPr>
              <a:t> </a:t>
            </a:r>
            <a:r>
              <a:rPr lang="nl-NL" b="1" dirty="0" err="1">
                <a:latin typeface="Arial" charset="0"/>
                <a:ea typeface="ＭＳ Ｐゴシック" charset="0"/>
                <a:cs typeface="ＭＳ Ｐゴシック" charset="0"/>
              </a:rPr>
              <a:t>restore</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this</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intestinal</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microbial</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balance</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and</a:t>
            </a:r>
            <a:r>
              <a:rPr lang="nl-NL" dirty="0">
                <a:latin typeface="Arial" charset="0"/>
                <a:ea typeface="ＭＳ Ｐゴシック" charset="0"/>
                <a:cs typeface="ＭＳ Ｐゴシック" charset="0"/>
              </a:rPr>
              <a:t> </a:t>
            </a:r>
            <a:r>
              <a:rPr lang="nl-NL" dirty="0" err="1">
                <a:latin typeface="Arial" charset="0"/>
                <a:ea typeface="ＭＳ Ｐゴシック" charset="0"/>
                <a:cs typeface="ＭＳ Ｐゴシック" charset="0"/>
              </a:rPr>
              <a:t>metabolism</a:t>
            </a:r>
            <a:r>
              <a:rPr lang="nl-NL" dirty="0">
                <a:latin typeface="Arial" charset="0"/>
                <a:ea typeface="ＭＳ Ｐゴシック" charset="0"/>
                <a:cs typeface="ＭＳ Ｐゴシック" charset="0"/>
              </a:rPr>
              <a:t>?</a:t>
            </a:r>
          </a:p>
        </p:txBody>
      </p:sp>
    </p:spTree>
    <p:extLst>
      <p:ext uri="{BB962C8B-B14F-4D97-AF65-F5344CB8AC3E}">
        <p14:creationId xmlns:p14="http://schemas.microsoft.com/office/powerpoint/2010/main" val="1530983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kstvak 5"/>
          <p:cNvSpPr txBox="1">
            <a:spLocks noChangeArrowheads="1"/>
          </p:cNvSpPr>
          <p:nvPr/>
        </p:nvSpPr>
        <p:spPr bwMode="auto">
          <a:xfrm>
            <a:off x="5862638" y="5661025"/>
            <a:ext cx="32813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sv-SE" sz="1200"/>
              <a:t>Holmes E, Cell Metabolism 2012 16, 559-564 </a:t>
            </a:r>
            <a:endParaRPr lang="nl-NL" sz="1200"/>
          </a:p>
        </p:txBody>
      </p:sp>
      <p:sp>
        <p:nvSpPr>
          <p:cNvPr id="21507" name="Titel 10"/>
          <p:cNvSpPr>
            <a:spLocks noGrp="1"/>
          </p:cNvSpPr>
          <p:nvPr>
            <p:ph type="title"/>
          </p:nvPr>
        </p:nvSpPr>
        <p:spPr>
          <a:xfrm>
            <a:off x="0" y="188913"/>
            <a:ext cx="9144000" cy="1143000"/>
          </a:xfrm>
        </p:spPr>
        <p:txBody>
          <a:bodyPr>
            <a:normAutofit/>
          </a:bodyPr>
          <a:lstStyle/>
          <a:p>
            <a:pPr>
              <a:defRPr/>
            </a:pPr>
            <a:r>
              <a:rPr lang="nl-NL" sz="3200" b="1" dirty="0">
                <a:ea typeface="ＭＳ Ｐゴシック" charset="0"/>
                <a:cs typeface="ＭＳ Ｐゴシック" charset="0"/>
              </a:rPr>
              <a:t>2. </a:t>
            </a:r>
            <a:r>
              <a:rPr lang="nl-NL" sz="3200" b="1" dirty="0" err="1">
                <a:ea typeface="ＭＳ Ｐゴシック" charset="0"/>
                <a:cs typeface="ＭＳ Ｐゴシック" charset="0"/>
              </a:rPr>
              <a:t>Causality</a:t>
            </a:r>
            <a:r>
              <a:rPr lang="nl-NL" sz="3200" b="1" dirty="0">
                <a:ea typeface="ＭＳ Ｐゴシック" charset="0"/>
                <a:cs typeface="ＭＳ Ｐゴシック" charset="0"/>
              </a:rPr>
              <a:t> of </a:t>
            </a:r>
            <a:r>
              <a:rPr lang="nl-NL" sz="3200" b="1" dirty="0" err="1">
                <a:ea typeface="ＭＳ Ｐゴシック" charset="0"/>
                <a:cs typeface="ＭＳ Ｐゴシック" charset="0"/>
              </a:rPr>
              <a:t>intestinal</a:t>
            </a:r>
            <a:r>
              <a:rPr lang="nl-NL" sz="3200" b="1" dirty="0">
                <a:ea typeface="ＭＳ Ｐゴシック" charset="0"/>
                <a:cs typeface="ＭＳ Ｐゴシック" charset="0"/>
              </a:rPr>
              <a:t> </a:t>
            </a:r>
            <a:r>
              <a:rPr lang="nl-NL" sz="3200" b="1" dirty="0" err="1">
                <a:ea typeface="ＭＳ Ｐゴシック" charset="0"/>
                <a:cs typeface="ＭＳ Ｐゴシック" charset="0"/>
              </a:rPr>
              <a:t>microbiota</a:t>
            </a:r>
            <a:r>
              <a:rPr lang="nl-NL" sz="3200" b="1" dirty="0">
                <a:ea typeface="ＭＳ Ｐゴシック" charset="0"/>
                <a:cs typeface="ＭＳ Ｐゴシック" charset="0"/>
              </a:rPr>
              <a:t> </a:t>
            </a:r>
            <a:r>
              <a:rPr lang="nl-NL" sz="3200" b="1" dirty="0" err="1">
                <a:ea typeface="ＭＳ Ｐゴシック" charset="0"/>
                <a:cs typeface="ＭＳ Ｐゴシック" charset="0"/>
              </a:rPr>
              <a:t>composition</a:t>
            </a:r>
            <a:r>
              <a:rPr lang="nl-NL" sz="3200" b="1" dirty="0">
                <a:ea typeface="ＭＳ Ｐゴシック" charset="0"/>
                <a:cs typeface="ＭＳ Ｐゴシック" charset="0"/>
              </a:rPr>
              <a:t> in human (glucose) </a:t>
            </a:r>
            <a:r>
              <a:rPr lang="nl-NL" sz="3200" b="1" dirty="0" err="1">
                <a:ea typeface="ＭＳ Ｐゴシック" charset="0"/>
                <a:cs typeface="ＭＳ Ｐゴシック" charset="0"/>
              </a:rPr>
              <a:t>metabolism</a:t>
            </a:r>
            <a:r>
              <a:rPr lang="nl-NL" sz="3200" b="1" dirty="0">
                <a:ea typeface="ＭＳ Ｐゴシック" charset="0"/>
                <a:cs typeface="ＭＳ Ｐゴシック" charset="0"/>
              </a:rPr>
              <a:t> </a:t>
            </a:r>
            <a:r>
              <a:rPr lang="nl-NL" sz="3200" b="1" dirty="0" err="1">
                <a:ea typeface="ＭＳ Ｐゴシック" charset="0"/>
                <a:cs typeface="ＭＳ Ｐゴシック" charset="0"/>
              </a:rPr>
              <a:t>and</a:t>
            </a:r>
            <a:r>
              <a:rPr lang="nl-NL" sz="3200" b="1" dirty="0">
                <a:ea typeface="ＭＳ Ｐゴシック" charset="0"/>
                <a:cs typeface="ＭＳ Ｐゴシック" charset="0"/>
              </a:rPr>
              <a:t> </a:t>
            </a:r>
            <a:r>
              <a:rPr lang="nl-NL" sz="3200" b="1" dirty="0" err="1">
                <a:ea typeface="ＭＳ Ｐゴシック" charset="0"/>
                <a:cs typeface="ＭＳ Ｐゴシック" charset="0"/>
              </a:rPr>
              <a:t>obesity</a:t>
            </a:r>
            <a:r>
              <a:rPr lang="nl-NL" sz="3200" b="1" dirty="0">
                <a:ea typeface="ＭＳ Ｐゴシック" charset="0"/>
                <a:cs typeface="ＭＳ Ｐゴシック" charset="0"/>
              </a:rPr>
              <a:t>?</a:t>
            </a:r>
          </a:p>
        </p:txBody>
      </p:sp>
      <p:pic>
        <p:nvPicPr>
          <p:cNvPr id="21508" name="Tijdelijke aanduiding voor inhoud 8"/>
          <p:cNvPicPr>
            <a:picLocks noGrp="1" noChangeAspect="1"/>
          </p:cNvPicPr>
          <p:nvPr>
            <p:ph idx="1"/>
          </p:nvPr>
        </p:nvPicPr>
        <p:blipFill>
          <a:blip r:embed="rId3">
            <a:extLst>
              <a:ext uri="{28A0092B-C50C-407E-A947-70E740481C1C}">
                <a14:useLocalDpi xmlns:a14="http://schemas.microsoft.com/office/drawing/2010/main" val="0"/>
              </a:ext>
            </a:extLst>
          </a:blip>
          <a:srcRect t="-6235" b="-6235"/>
          <a:stretch>
            <a:fillRect/>
          </a:stretch>
        </p:blipFill>
        <p:spPr>
          <a:xfrm>
            <a:off x="611188" y="1341438"/>
            <a:ext cx="7772400" cy="4114800"/>
          </a:xfrm>
        </p:spPr>
      </p:pic>
    </p:spTree>
    <p:extLst>
      <p:ext uri="{BB962C8B-B14F-4D97-AF65-F5344CB8AC3E}">
        <p14:creationId xmlns:p14="http://schemas.microsoft.com/office/powerpoint/2010/main" val="120012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684213" y="455613"/>
            <a:ext cx="7772400" cy="1143000"/>
          </a:xfrm>
        </p:spPr>
        <p:txBody>
          <a:bodyPr>
            <a:normAutofit fontScale="90000"/>
          </a:bodyPr>
          <a:lstStyle/>
          <a:p>
            <a:r>
              <a:rPr lang="nl-NL" sz="4000" b="1">
                <a:solidFill>
                  <a:schemeClr val="tx1"/>
                </a:solidFill>
                <a:latin typeface="Arial" charset="0"/>
                <a:ea typeface="ＭＳ Ｐゴシック" charset="0"/>
                <a:cs typeface="Geneva" charset="0"/>
              </a:rPr>
              <a:t>Koch’s postulates</a:t>
            </a:r>
            <a:br>
              <a:rPr lang="nl-NL" sz="4000" b="1">
                <a:solidFill>
                  <a:schemeClr val="tx1"/>
                </a:solidFill>
                <a:latin typeface="Arial" charset="0"/>
                <a:ea typeface="ＭＳ Ｐゴシック" charset="0"/>
                <a:cs typeface="Geneva" charset="0"/>
              </a:rPr>
            </a:br>
            <a:r>
              <a:rPr lang="nl-NL" sz="4000" b="1">
                <a:solidFill>
                  <a:schemeClr val="tx1"/>
                </a:solidFill>
                <a:latin typeface="Arial" charset="0"/>
                <a:ea typeface="ＭＳ Ｐゴシック" charset="0"/>
                <a:cs typeface="Geneva" charset="0"/>
              </a:rPr>
              <a:t>for causality of bacteria in human metabolic disease</a:t>
            </a:r>
          </a:p>
        </p:txBody>
      </p:sp>
      <p:sp>
        <p:nvSpPr>
          <p:cNvPr id="24578" name="Rectangle 3"/>
          <p:cNvSpPr>
            <a:spLocks noGrp="1" noChangeArrowheads="1"/>
          </p:cNvSpPr>
          <p:nvPr>
            <p:ph type="body" idx="1"/>
          </p:nvPr>
        </p:nvSpPr>
        <p:spPr>
          <a:xfrm>
            <a:off x="468313" y="2332038"/>
            <a:ext cx="8229600" cy="4525962"/>
          </a:xfrm>
        </p:spPr>
        <p:txBody>
          <a:bodyPr/>
          <a:lstStyle/>
          <a:p>
            <a:pPr>
              <a:lnSpc>
                <a:spcPct val="80000"/>
              </a:lnSpc>
            </a:pPr>
            <a:r>
              <a:rPr lang="nl-NL" sz="2800" dirty="0">
                <a:latin typeface="Arial" charset="0"/>
                <a:ea typeface="ＭＳ Ｐゴシック" charset="0"/>
                <a:cs typeface="Geneva" charset="0"/>
              </a:rPr>
              <a:t>The </a:t>
            </a:r>
            <a:r>
              <a:rPr lang="nl-NL" sz="2800" dirty="0" err="1">
                <a:latin typeface="Arial" charset="0"/>
                <a:ea typeface="ＭＳ Ｐゴシック" charset="0"/>
                <a:cs typeface="Geneva" charset="0"/>
              </a:rPr>
              <a:t>microorganism</a:t>
            </a:r>
            <a:r>
              <a:rPr lang="nl-NL" sz="2800" dirty="0">
                <a:latin typeface="Arial" charset="0"/>
                <a:ea typeface="ＭＳ Ｐゴシック" charset="0"/>
                <a:cs typeface="Geneva" charset="0"/>
              </a:rPr>
              <a:t> must </a:t>
            </a:r>
            <a:r>
              <a:rPr lang="nl-NL" sz="2800" dirty="0" err="1">
                <a:latin typeface="Arial" charset="0"/>
                <a:ea typeface="ＭＳ Ｐゴシック" charset="0"/>
                <a:cs typeface="Geneva" charset="0"/>
              </a:rPr>
              <a:t>be</a:t>
            </a:r>
            <a:r>
              <a:rPr lang="nl-NL" sz="2800" dirty="0">
                <a:latin typeface="Arial" charset="0"/>
                <a:ea typeface="ＭＳ Ｐゴシック" charset="0"/>
                <a:cs typeface="Geneva" charset="0"/>
              </a:rPr>
              <a:t> </a:t>
            </a:r>
            <a:r>
              <a:rPr lang="nl-NL" sz="2800" dirty="0" err="1">
                <a:latin typeface="Arial" charset="0"/>
                <a:ea typeface="ＭＳ Ｐゴシック" charset="0"/>
                <a:cs typeface="Geneva" charset="0"/>
              </a:rPr>
              <a:t>identified</a:t>
            </a:r>
            <a:r>
              <a:rPr lang="nl-NL" sz="2800" dirty="0">
                <a:latin typeface="Arial" charset="0"/>
                <a:ea typeface="ＭＳ Ｐゴシック" charset="0"/>
                <a:cs typeface="Geneva" charset="0"/>
              </a:rPr>
              <a:t>/</a:t>
            </a:r>
            <a:r>
              <a:rPr lang="nl-NL" sz="2800" dirty="0" err="1">
                <a:latin typeface="Arial" charset="0"/>
                <a:ea typeface="ＭＳ Ｐゴシック" charset="0"/>
                <a:cs typeface="Geneva" charset="0"/>
              </a:rPr>
              <a:t>isolated</a:t>
            </a:r>
            <a:r>
              <a:rPr lang="nl-NL" sz="2800" dirty="0">
                <a:latin typeface="Arial" charset="0"/>
                <a:ea typeface="ＭＳ Ｐゴシック" charset="0"/>
                <a:cs typeface="Geneva" charset="0"/>
              </a:rPr>
              <a:t> </a:t>
            </a:r>
            <a:r>
              <a:rPr lang="nl-NL" sz="2800" dirty="0" err="1">
                <a:latin typeface="Arial" charset="0"/>
                <a:ea typeface="ＭＳ Ｐゴシック" charset="0"/>
                <a:cs typeface="Geneva" charset="0"/>
              </a:rPr>
              <a:t>from</a:t>
            </a:r>
            <a:r>
              <a:rPr lang="nl-NL" sz="2800" dirty="0">
                <a:latin typeface="Arial" charset="0"/>
                <a:ea typeface="ＭＳ Ｐゴシック" charset="0"/>
                <a:cs typeface="Geneva" charset="0"/>
              </a:rPr>
              <a:t> a </a:t>
            </a:r>
            <a:r>
              <a:rPr lang="nl-NL" sz="2800" dirty="0" err="1">
                <a:latin typeface="Arial" charset="0"/>
                <a:ea typeface="ＭＳ Ｐゴシック" charset="0"/>
                <a:cs typeface="Geneva" charset="0"/>
              </a:rPr>
              <a:t>diseased</a:t>
            </a:r>
            <a:r>
              <a:rPr lang="nl-NL" sz="2800" dirty="0">
                <a:latin typeface="Arial" charset="0"/>
                <a:ea typeface="ＭＳ Ｐゴシック" charset="0"/>
                <a:cs typeface="Geneva" charset="0"/>
              </a:rPr>
              <a:t> </a:t>
            </a:r>
            <a:r>
              <a:rPr lang="nl-NL" sz="2800" dirty="0" err="1">
                <a:latin typeface="Arial" charset="0"/>
                <a:ea typeface="ＭＳ Ｐゴシック" charset="0"/>
                <a:cs typeface="Geneva" charset="0"/>
              </a:rPr>
              <a:t>organ</a:t>
            </a:r>
            <a:r>
              <a:rPr lang="nl-NL" sz="2800" dirty="0">
                <a:latin typeface="Arial" charset="0"/>
                <a:ea typeface="ＭＳ Ｐゴシック" charset="0"/>
                <a:cs typeface="Geneva" charset="0"/>
              </a:rPr>
              <a:t>(</a:t>
            </a:r>
            <a:r>
              <a:rPr lang="nl-NL" sz="2800" dirty="0" err="1">
                <a:latin typeface="Arial" charset="0"/>
                <a:ea typeface="ＭＳ Ｐゴシック" charset="0"/>
                <a:cs typeface="Geneva" charset="0"/>
              </a:rPr>
              <a:t>ism</a:t>
            </a:r>
            <a:r>
              <a:rPr lang="nl-NL" sz="2800" dirty="0">
                <a:latin typeface="Arial" charset="0"/>
                <a:ea typeface="ＭＳ Ｐゴシック" charset="0"/>
                <a:cs typeface="Geneva" charset="0"/>
              </a:rPr>
              <a:t>).</a:t>
            </a:r>
            <a:r>
              <a:rPr lang="nl-NL" sz="2800" dirty="0">
                <a:latin typeface="Zapf Dingbats"/>
                <a:ea typeface="Zapf Dingbats"/>
                <a:cs typeface="Zapf Dingbats"/>
                <a:sym typeface="Zapf Dingbats"/>
              </a:rPr>
              <a:t>✔</a:t>
            </a:r>
            <a:endParaRPr lang="nl-NL" sz="2800" dirty="0">
              <a:latin typeface="Arial" charset="0"/>
              <a:ea typeface="ＭＳ Ｐゴシック" charset="0"/>
              <a:cs typeface="Geneva" charset="0"/>
            </a:endParaRPr>
          </a:p>
          <a:p>
            <a:pPr>
              <a:lnSpc>
                <a:spcPct val="80000"/>
              </a:lnSpc>
              <a:buFontTx/>
              <a:buNone/>
            </a:pPr>
            <a:r>
              <a:rPr lang="nl-NL" sz="2800" dirty="0">
                <a:latin typeface="Arial" charset="0"/>
                <a:ea typeface="ＭＳ Ｐゴシック" charset="0"/>
                <a:cs typeface="Geneva" charset="0"/>
              </a:rPr>
              <a:t> </a:t>
            </a:r>
          </a:p>
          <a:p>
            <a:pPr>
              <a:lnSpc>
                <a:spcPct val="80000"/>
              </a:lnSpc>
            </a:pPr>
            <a:r>
              <a:rPr lang="nl-NL" sz="2800" dirty="0">
                <a:latin typeface="Arial" charset="0"/>
                <a:ea typeface="ＭＳ Ｐゴシック" charset="0"/>
                <a:cs typeface="Geneva" charset="0"/>
              </a:rPr>
              <a:t>The </a:t>
            </a:r>
            <a:r>
              <a:rPr lang="nl-NL" sz="2800" dirty="0" err="1">
                <a:latin typeface="Arial" charset="0"/>
                <a:ea typeface="ＭＳ Ｐゴシック" charset="0"/>
                <a:cs typeface="Geneva" charset="0"/>
              </a:rPr>
              <a:t>microorganism</a:t>
            </a:r>
            <a:r>
              <a:rPr lang="nl-NL" sz="2800" dirty="0">
                <a:latin typeface="Arial" charset="0"/>
                <a:ea typeface="ＭＳ Ｐゴシック" charset="0"/>
                <a:cs typeface="Geneva" charset="0"/>
              </a:rPr>
              <a:t> </a:t>
            </a:r>
            <a:r>
              <a:rPr lang="nl-NL" sz="2800" dirty="0" err="1">
                <a:latin typeface="Arial" charset="0"/>
                <a:ea typeface="ＭＳ Ｐゴシック" charset="0"/>
                <a:cs typeface="Geneva" charset="0"/>
              </a:rPr>
              <a:t>should</a:t>
            </a:r>
            <a:r>
              <a:rPr lang="nl-NL" sz="2800" dirty="0">
                <a:latin typeface="Arial" charset="0"/>
                <a:ea typeface="ＭＳ Ｐゴシック" charset="0"/>
                <a:cs typeface="Geneva" charset="0"/>
              </a:rPr>
              <a:t> </a:t>
            </a:r>
            <a:r>
              <a:rPr lang="nl-NL" sz="2800" dirty="0" err="1">
                <a:latin typeface="Arial" charset="0"/>
                <a:ea typeface="ＭＳ Ｐゴシック" charset="0"/>
                <a:cs typeface="Geneva" charset="0"/>
              </a:rPr>
              <a:t>be</a:t>
            </a:r>
            <a:r>
              <a:rPr lang="nl-NL" sz="2800" dirty="0">
                <a:latin typeface="Arial" charset="0"/>
                <a:ea typeface="ＭＳ Ｐゴシック" charset="0"/>
                <a:cs typeface="Geneva" charset="0"/>
              </a:rPr>
              <a:t> </a:t>
            </a:r>
            <a:r>
              <a:rPr lang="nl-NL" sz="2800" dirty="0" err="1">
                <a:latin typeface="Arial" charset="0"/>
                <a:ea typeface="ＭＳ Ｐゴシック" charset="0"/>
                <a:cs typeface="Geneva" charset="0"/>
              </a:rPr>
              <a:t>associated</a:t>
            </a:r>
            <a:r>
              <a:rPr lang="nl-NL" sz="2800" dirty="0">
                <a:latin typeface="Arial" charset="0"/>
                <a:ea typeface="ＭＳ Ｐゴシック" charset="0"/>
                <a:cs typeface="Geneva" charset="0"/>
              </a:rPr>
              <a:t> </a:t>
            </a:r>
            <a:r>
              <a:rPr lang="nl-NL" sz="2800" dirty="0" err="1">
                <a:latin typeface="Arial" charset="0"/>
                <a:ea typeface="ＭＳ Ｐゴシック" charset="0"/>
                <a:cs typeface="Geneva" charset="0"/>
              </a:rPr>
              <a:t>with</a:t>
            </a:r>
            <a:r>
              <a:rPr lang="nl-NL" sz="2800" dirty="0">
                <a:latin typeface="Arial" charset="0"/>
                <a:ea typeface="ＭＳ Ｐゴシック" charset="0"/>
                <a:cs typeface="Geneva" charset="0"/>
              </a:rPr>
              <a:t> </a:t>
            </a:r>
            <a:r>
              <a:rPr lang="nl-NL" sz="2800" dirty="0" err="1">
                <a:latin typeface="Arial" charset="0"/>
                <a:ea typeface="ＭＳ Ｐゴシック" charset="0"/>
                <a:cs typeface="Geneva" charset="0"/>
              </a:rPr>
              <a:t>disease</a:t>
            </a:r>
            <a:r>
              <a:rPr lang="nl-NL" sz="2800" dirty="0">
                <a:latin typeface="Arial" charset="0"/>
                <a:ea typeface="ＭＳ Ｐゴシック" charset="0"/>
                <a:cs typeface="Geneva" charset="0"/>
              </a:rPr>
              <a:t> (</a:t>
            </a:r>
            <a:r>
              <a:rPr lang="nl-NL" sz="2800" dirty="0" err="1">
                <a:latin typeface="Arial" charset="0"/>
                <a:ea typeface="ＭＳ Ｐゴシック" charset="0"/>
                <a:cs typeface="Geneva" charset="0"/>
              </a:rPr>
              <a:t>association</a:t>
            </a:r>
            <a:r>
              <a:rPr lang="nl-NL" sz="2800" dirty="0">
                <a:latin typeface="Arial" charset="0"/>
                <a:ea typeface="ＭＳ Ｐゴシック" charset="0"/>
                <a:cs typeface="Geneva" charset="0"/>
              </a:rPr>
              <a:t>/</a:t>
            </a:r>
            <a:r>
              <a:rPr lang="nl-NL" sz="2800" dirty="0" err="1">
                <a:latin typeface="Arial" charset="0"/>
                <a:ea typeface="ＭＳ Ｐゴシック" charset="0"/>
                <a:cs typeface="Geneva" charset="0"/>
              </a:rPr>
              <a:t>intervention</a:t>
            </a:r>
            <a:r>
              <a:rPr lang="nl-NL" sz="2800" dirty="0">
                <a:latin typeface="Arial" charset="0"/>
                <a:ea typeface="ＭＳ Ｐゴシック" charset="0"/>
                <a:cs typeface="Geneva" charset="0"/>
              </a:rPr>
              <a:t>) in </a:t>
            </a:r>
            <a:r>
              <a:rPr lang="nl-NL" sz="2800" dirty="0" err="1">
                <a:latin typeface="Arial" charset="0"/>
                <a:ea typeface="ＭＳ Ｐゴシック" charset="0"/>
                <a:cs typeface="Geneva" charset="0"/>
              </a:rPr>
              <a:t>people</a:t>
            </a:r>
            <a:r>
              <a:rPr lang="nl-NL" sz="2800" dirty="0">
                <a:latin typeface="Arial" charset="0"/>
                <a:ea typeface="ＭＳ Ｐゴシック" charset="0"/>
                <a:cs typeface="Geneva" charset="0"/>
              </a:rPr>
              <a:t>. </a:t>
            </a:r>
            <a:r>
              <a:rPr lang="nl-NL" sz="2800" dirty="0">
                <a:latin typeface="Zapf Dingbats"/>
                <a:ea typeface="Zapf Dingbats"/>
                <a:cs typeface="Zapf Dingbats"/>
                <a:sym typeface="Zapf Dingbats"/>
              </a:rPr>
              <a:t>✔</a:t>
            </a:r>
            <a:endParaRPr lang="nl-NL" sz="2800" dirty="0">
              <a:latin typeface="Arial" charset="0"/>
              <a:ea typeface="ＭＳ Ｐゴシック" charset="0"/>
              <a:cs typeface="Geneva" charset="0"/>
            </a:endParaRPr>
          </a:p>
          <a:p>
            <a:pPr>
              <a:lnSpc>
                <a:spcPct val="80000"/>
              </a:lnSpc>
              <a:buFontTx/>
              <a:buNone/>
            </a:pPr>
            <a:endParaRPr lang="nl-NL" sz="2800" dirty="0">
              <a:latin typeface="Arial" charset="0"/>
              <a:ea typeface="ＭＳ Ｐゴシック" charset="0"/>
              <a:cs typeface="Geneva" charset="0"/>
            </a:endParaRPr>
          </a:p>
          <a:p>
            <a:pPr>
              <a:lnSpc>
                <a:spcPct val="80000"/>
              </a:lnSpc>
            </a:pPr>
            <a:r>
              <a:rPr lang="nl-NL" sz="2800" dirty="0">
                <a:latin typeface="Arial" charset="0"/>
                <a:ea typeface="ＭＳ Ｐゴシック" charset="0"/>
                <a:cs typeface="Geneva" charset="0"/>
              </a:rPr>
              <a:t>The </a:t>
            </a:r>
            <a:r>
              <a:rPr lang="nl-NL" sz="2800" dirty="0" err="1">
                <a:latin typeface="Arial" charset="0"/>
                <a:ea typeface="ＭＳ Ｐゴシック" charset="0"/>
                <a:cs typeface="Geneva" charset="0"/>
              </a:rPr>
              <a:t>introduced</a:t>
            </a:r>
            <a:r>
              <a:rPr lang="nl-NL" sz="2800" dirty="0">
                <a:latin typeface="Arial" charset="0"/>
                <a:ea typeface="ＭＳ Ｐゴシック" charset="0"/>
                <a:cs typeface="Geneva" charset="0"/>
              </a:rPr>
              <a:t> </a:t>
            </a:r>
            <a:r>
              <a:rPr lang="nl-NL" sz="2800" dirty="0" err="1">
                <a:latin typeface="Arial" charset="0"/>
                <a:ea typeface="ＭＳ Ｐゴシック" charset="0"/>
                <a:cs typeface="Geneva" charset="0"/>
              </a:rPr>
              <a:t>microorganism</a:t>
            </a:r>
            <a:r>
              <a:rPr lang="nl-NL" sz="2800" dirty="0">
                <a:latin typeface="Arial" charset="0"/>
                <a:ea typeface="ＭＳ Ｐゴシック" charset="0"/>
                <a:cs typeface="Geneva" charset="0"/>
              </a:rPr>
              <a:t> </a:t>
            </a:r>
            <a:r>
              <a:rPr lang="nl-NL" sz="2800" dirty="0" err="1">
                <a:latin typeface="Arial" charset="0"/>
                <a:ea typeface="ＭＳ Ｐゴシック" charset="0"/>
                <a:cs typeface="Geneva" charset="0"/>
              </a:rPr>
              <a:t>should</a:t>
            </a:r>
            <a:r>
              <a:rPr lang="nl-NL" sz="2800" dirty="0">
                <a:latin typeface="Arial" charset="0"/>
                <a:ea typeface="ＭＳ Ｐゴシック" charset="0"/>
                <a:cs typeface="Geneva" charset="0"/>
              </a:rPr>
              <a:t> reproduce fenotype (</a:t>
            </a:r>
            <a:r>
              <a:rPr lang="nl-NL" sz="2800" dirty="0" err="1">
                <a:latin typeface="Arial" charset="0"/>
                <a:ea typeface="ＭＳ Ｐゴシック" charset="0"/>
                <a:cs typeface="Geneva" charset="0"/>
              </a:rPr>
              <a:t>inoculation</a:t>
            </a:r>
            <a:r>
              <a:rPr lang="nl-NL" sz="2800" dirty="0">
                <a:latin typeface="Arial" charset="0"/>
                <a:ea typeface="ＭＳ Ｐゴシック" charset="0"/>
                <a:cs typeface="Geneva" charset="0"/>
              </a:rPr>
              <a:t>). </a:t>
            </a:r>
            <a:r>
              <a:rPr lang="nl-NL" sz="2800" b="1" dirty="0">
                <a:latin typeface="Arial" charset="0"/>
                <a:ea typeface="ＭＳ Ｐゴシック" charset="0"/>
                <a:cs typeface="Geneva" charset="0"/>
              </a:rPr>
              <a:t>X</a:t>
            </a:r>
            <a:r>
              <a:rPr lang="nl-NL" sz="2800" dirty="0">
                <a:latin typeface="Arial" charset="0"/>
                <a:ea typeface="ＭＳ Ｐゴシック" charset="0"/>
                <a:cs typeface="Geneva" charset="0"/>
              </a:rPr>
              <a:t> </a:t>
            </a:r>
          </a:p>
          <a:p>
            <a:pPr>
              <a:lnSpc>
                <a:spcPct val="80000"/>
              </a:lnSpc>
              <a:buFontTx/>
              <a:buNone/>
            </a:pPr>
            <a:r>
              <a:rPr lang="nl-NL" sz="2800" dirty="0">
                <a:latin typeface="Arial" charset="0"/>
                <a:ea typeface="ＭＳ Ｐゴシック" charset="0"/>
                <a:cs typeface="Geneva" charset="0"/>
              </a:rPr>
              <a:t> </a:t>
            </a:r>
          </a:p>
        </p:txBody>
      </p:sp>
      <p:pic>
        <p:nvPicPr>
          <p:cNvPr id="245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9661" y="161879"/>
            <a:ext cx="861981" cy="102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400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p:cNvSpPr>
            <a:spLocks noGrp="1"/>
          </p:cNvSpPr>
          <p:nvPr>
            <p:ph type="title" idx="4294967295"/>
          </p:nvPr>
        </p:nvSpPr>
        <p:spPr>
          <a:xfrm>
            <a:off x="762000" y="0"/>
            <a:ext cx="7772400" cy="1143000"/>
          </a:xfrm>
        </p:spPr>
        <p:txBody>
          <a:bodyPr/>
          <a:lstStyle/>
          <a:p>
            <a:r>
              <a:rPr lang="nl-NL" altLang="nl-NL" sz="3200" b="1" smtClean="0">
                <a:solidFill>
                  <a:schemeClr val="tx1"/>
                </a:solidFill>
                <a:ea typeface="ＭＳ Ｐゴシック" pitchFamily="34" charset="-128"/>
              </a:rPr>
              <a:t>Fecal transplant - History</a:t>
            </a:r>
          </a:p>
        </p:txBody>
      </p:sp>
      <p:sp>
        <p:nvSpPr>
          <p:cNvPr id="28675" name="Tijdelijke aanduiding voor inhoud 2"/>
          <p:cNvSpPr>
            <a:spLocks noGrp="1"/>
          </p:cNvSpPr>
          <p:nvPr>
            <p:ph idx="4294967295"/>
          </p:nvPr>
        </p:nvSpPr>
        <p:spPr>
          <a:xfrm>
            <a:off x="1619250" y="1125538"/>
            <a:ext cx="7126288" cy="4114800"/>
          </a:xfrm>
        </p:spPr>
        <p:txBody>
          <a:bodyPr/>
          <a:lstStyle/>
          <a:p>
            <a:pPr eaLnBrk="1" hangingPunct="1"/>
            <a:r>
              <a:rPr lang="nl-NL" altLang="nl-NL" sz="2600" smtClean="0">
                <a:ea typeface="ＭＳ Ｐゴシック" pitchFamily="34" charset="-128"/>
              </a:rPr>
              <a:t>4</a:t>
            </a:r>
            <a:r>
              <a:rPr lang="nl-NL" altLang="nl-NL" sz="2600" baseline="30000" smtClean="0">
                <a:ea typeface="ＭＳ Ｐゴシック" pitchFamily="34" charset="-128"/>
              </a:rPr>
              <a:t>th</a:t>
            </a:r>
            <a:r>
              <a:rPr lang="nl-NL" altLang="nl-NL" sz="2600" smtClean="0">
                <a:ea typeface="ＭＳ Ｐゴシック" pitchFamily="34" charset="-128"/>
              </a:rPr>
              <a:t> Century BC: Chinese medicine, food poisoning and diarrhea</a:t>
            </a:r>
            <a:r>
              <a:rPr lang="nl-NL" altLang="nl-NL" sz="2600" baseline="30000" smtClean="0">
                <a:ea typeface="ＭＳ Ｐゴシック" pitchFamily="34" charset="-128"/>
              </a:rPr>
              <a:t>1,3</a:t>
            </a:r>
          </a:p>
          <a:p>
            <a:pPr eaLnBrk="1" hangingPunct="1"/>
            <a:endParaRPr lang="nl-NL" altLang="nl-NL" sz="2600" smtClean="0">
              <a:ea typeface="ＭＳ Ｐゴシック" pitchFamily="34" charset="-128"/>
            </a:endParaRPr>
          </a:p>
          <a:p>
            <a:pPr eaLnBrk="1" hangingPunct="1"/>
            <a:r>
              <a:rPr lang="nl-NL" altLang="nl-NL" sz="2600" baseline="30000" smtClean="0">
                <a:ea typeface="ＭＳ Ｐゴシック" pitchFamily="34" charset="-128"/>
              </a:rPr>
              <a:t>16th</a:t>
            </a:r>
            <a:r>
              <a:rPr lang="nl-NL" altLang="nl-NL" sz="2600" smtClean="0">
                <a:ea typeface="ＭＳ Ｐゴシック" pitchFamily="34" charset="-128"/>
              </a:rPr>
              <a:t> Century AD: Li Shizhen “yellow soup”, gastro-intestinal illness</a:t>
            </a:r>
            <a:r>
              <a:rPr lang="nl-NL" altLang="nl-NL" sz="2600" baseline="30000" smtClean="0">
                <a:ea typeface="ＭＳ Ｐゴシック" pitchFamily="34" charset="-128"/>
              </a:rPr>
              <a:t>2,3</a:t>
            </a:r>
          </a:p>
          <a:p>
            <a:pPr eaLnBrk="1" hangingPunct="1"/>
            <a:endParaRPr lang="nl-NL" altLang="nl-NL" sz="2600" smtClean="0">
              <a:ea typeface="ＭＳ Ｐゴシック" pitchFamily="34" charset="-128"/>
            </a:endParaRPr>
          </a:p>
          <a:p>
            <a:pPr eaLnBrk="1" hangingPunct="1"/>
            <a:r>
              <a:rPr lang="nl-NL" altLang="nl-NL" sz="2600" smtClean="0">
                <a:ea typeface="ＭＳ Ｐゴシック" pitchFamily="34" charset="-128"/>
              </a:rPr>
              <a:t>1958: Eiseman, antibiotics-induced chronic diarrhea</a:t>
            </a:r>
          </a:p>
          <a:p>
            <a:pPr eaLnBrk="1" hangingPunct="1"/>
            <a:endParaRPr lang="en-GB" altLang="nl-NL" sz="1600" smtClean="0">
              <a:ea typeface="ＭＳ Ｐゴシック" pitchFamily="34" charset="-128"/>
            </a:endParaRPr>
          </a:p>
          <a:p>
            <a:pPr eaLnBrk="1" hangingPunct="1">
              <a:buFontTx/>
              <a:buNone/>
            </a:pPr>
            <a:endParaRPr lang="nl-NL" altLang="nl-NL" sz="1600" smtClean="0">
              <a:ea typeface="ＭＳ Ｐゴシック" pitchFamily="34" charset="-128"/>
            </a:endParaRPr>
          </a:p>
          <a:p>
            <a:pPr eaLnBrk="1" hangingPunct="1"/>
            <a:endParaRPr lang="nl-NL" altLang="nl-NL" sz="1600" smtClean="0">
              <a:ea typeface="ＭＳ Ｐゴシック" pitchFamily="34" charset="-128"/>
            </a:endParaRPr>
          </a:p>
          <a:p>
            <a:pPr eaLnBrk="1" hangingPunct="1"/>
            <a:endParaRPr lang="nl-NL" altLang="nl-NL" sz="1600" smtClean="0">
              <a:ea typeface="ＭＳ Ｐゴシック" pitchFamily="34" charset="-128"/>
            </a:endParaRPr>
          </a:p>
          <a:p>
            <a:pPr eaLnBrk="1" hangingPunct="1"/>
            <a:endParaRPr lang="nl-NL" altLang="nl-NL" smtClean="0">
              <a:ea typeface="ＭＳ Ｐゴシック" pitchFamily="34" charset="-128"/>
            </a:endParaRPr>
          </a:p>
        </p:txBody>
      </p:sp>
      <p:sp>
        <p:nvSpPr>
          <p:cNvPr id="28676" name="Text Box 10"/>
          <p:cNvSpPr txBox="1">
            <a:spLocks noChangeArrowheads="1"/>
          </p:cNvSpPr>
          <p:nvPr/>
        </p:nvSpPr>
        <p:spPr bwMode="auto">
          <a:xfrm>
            <a:off x="0" y="5334000"/>
            <a:ext cx="9290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28600" indent="-228600"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AutoNum type="arabicPeriod"/>
            </a:pPr>
            <a:r>
              <a:rPr lang="nl-NL" altLang="nl-NL" sz="900">
                <a:ea typeface="Geneva"/>
                <a:cs typeface="Geneva"/>
              </a:rPr>
              <a:t>Ge Hong (Dongjin Dynasty) (2000) Zhou Hou Bei Ji Fang. Tianjijn Science &amp; Technology Press: Tianjin, 2. Li S (Ming Dynasty) (2011) Ben Cao Gang Mu. Huaxia Press: Beijing. </a:t>
            </a:r>
          </a:p>
          <a:p>
            <a:pPr algn="ctr" eaLnBrk="1" hangingPunct="1">
              <a:spcBef>
                <a:spcPct val="0"/>
              </a:spcBef>
              <a:buFontTx/>
              <a:buNone/>
            </a:pPr>
            <a:r>
              <a:rPr lang="nl-NL" altLang="nl-NL" sz="900">
                <a:ea typeface="Geneva"/>
                <a:cs typeface="Geneva"/>
              </a:rPr>
              <a:t>3. </a:t>
            </a:r>
            <a:r>
              <a:rPr lang="nl-NL" altLang="nl-NL" sz="900">
                <a:solidFill>
                  <a:srgbClr val="1A1818"/>
                </a:solidFill>
                <a:latin typeface="Helvetica" pitchFamily="34" charset="0"/>
                <a:ea typeface="Geneva"/>
                <a:cs typeface="Geneva"/>
              </a:rPr>
              <a:t>Faming Zhang et al, ,</a:t>
            </a:r>
            <a:r>
              <a:rPr lang="nl-NL" altLang="nl-NL" sz="900">
                <a:ea typeface="Geneva"/>
                <a:cs typeface="Geneva"/>
              </a:rPr>
              <a:t> American College of Gastroenterology 2012: 1755</a:t>
            </a:r>
          </a:p>
        </p:txBody>
      </p:sp>
      <p:sp>
        <p:nvSpPr>
          <p:cNvPr id="28677" name="Text Box 5"/>
          <p:cNvSpPr txBox="1">
            <a:spLocks noChangeArrowheads="1"/>
          </p:cNvSpPr>
          <p:nvPr/>
        </p:nvSpPr>
        <p:spPr bwMode="auto">
          <a:xfrm>
            <a:off x="0" y="0"/>
            <a:ext cx="1979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0"/>
              </a:spcBef>
              <a:buFontTx/>
              <a:buNone/>
            </a:pPr>
            <a:r>
              <a:rPr lang="nl-NL" altLang="nl-NL" sz="1400">
                <a:ea typeface="Geneva"/>
                <a:cs typeface="Geneva"/>
              </a:rPr>
              <a:t>2. Fecal transplant</a:t>
            </a:r>
          </a:p>
        </p:txBody>
      </p:sp>
      <p:sp>
        <p:nvSpPr>
          <p:cNvPr id="28678" name="Line 6"/>
          <p:cNvSpPr>
            <a:spLocks noChangeShapeType="1"/>
          </p:cNvSpPr>
          <p:nvPr/>
        </p:nvSpPr>
        <p:spPr bwMode="auto">
          <a:xfrm>
            <a:off x="1331913" y="908050"/>
            <a:ext cx="0" cy="4105275"/>
          </a:xfrm>
          <a:prstGeom prst="line">
            <a:avLst/>
          </a:prstGeom>
          <a:noFill/>
          <a:ln w="76200">
            <a:solidFill>
              <a:srgbClr val="FFCC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79" name="Text Box 7"/>
          <p:cNvSpPr txBox="1">
            <a:spLocks noChangeArrowheads="1"/>
          </p:cNvSpPr>
          <p:nvPr/>
        </p:nvSpPr>
        <p:spPr bwMode="auto">
          <a:xfrm>
            <a:off x="684213" y="908050"/>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None/>
            </a:pPr>
            <a:r>
              <a:rPr lang="nl-NL" altLang="nl-NL" sz="1400">
                <a:solidFill>
                  <a:srgbClr val="996633"/>
                </a:solidFill>
                <a:ea typeface="Geneva"/>
                <a:cs typeface="Geneva"/>
              </a:rPr>
              <a:t>Past</a:t>
            </a:r>
          </a:p>
        </p:txBody>
      </p:sp>
      <p:sp>
        <p:nvSpPr>
          <p:cNvPr id="28680" name="Text Box 8"/>
          <p:cNvSpPr txBox="1">
            <a:spLocks noChangeArrowheads="1"/>
          </p:cNvSpPr>
          <p:nvPr/>
        </p:nvSpPr>
        <p:spPr bwMode="auto">
          <a:xfrm>
            <a:off x="395288" y="4652963"/>
            <a:ext cx="7953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None/>
            </a:pPr>
            <a:r>
              <a:rPr lang="nl-NL" altLang="nl-NL" sz="1400">
                <a:solidFill>
                  <a:srgbClr val="996633"/>
                </a:solidFill>
                <a:ea typeface="Geneva"/>
                <a:cs typeface="Geneva"/>
              </a:rPr>
              <a:t>Present</a:t>
            </a:r>
          </a:p>
        </p:txBody>
      </p:sp>
    </p:spTree>
    <p:extLst>
      <p:ext uri="{BB962C8B-B14F-4D97-AF65-F5344CB8AC3E}">
        <p14:creationId xmlns:p14="http://schemas.microsoft.com/office/powerpoint/2010/main" val="11625687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Afbeelding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4597400"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 Box 98"/>
          <p:cNvSpPr txBox="1">
            <a:spLocks noChangeArrowheads="1"/>
          </p:cNvSpPr>
          <p:nvPr/>
        </p:nvSpPr>
        <p:spPr bwMode="auto">
          <a:xfrm>
            <a:off x="6732588" y="6550025"/>
            <a:ext cx="3816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50000"/>
              </a:spcBef>
              <a:buFontTx/>
              <a:buNone/>
            </a:pPr>
            <a:r>
              <a:rPr lang="nl-NL" altLang="nl-NL" sz="1400">
                <a:latin typeface="Tahoma" pitchFamily="34" charset="0"/>
                <a:ea typeface="Geneva"/>
                <a:cs typeface="Geneva"/>
              </a:rPr>
              <a:t>De Vrieze, Science 2013</a:t>
            </a:r>
          </a:p>
        </p:txBody>
      </p:sp>
      <p:sp>
        <p:nvSpPr>
          <p:cNvPr id="30724" name="Titel 3"/>
          <p:cNvSpPr>
            <a:spLocks noGrp="1"/>
          </p:cNvSpPr>
          <p:nvPr>
            <p:ph type="title"/>
          </p:nvPr>
        </p:nvSpPr>
        <p:spPr/>
        <p:txBody>
          <a:bodyPr/>
          <a:lstStyle/>
          <a:p>
            <a:endParaRPr lang="fr-FR" altLang="nl-NL" smtClean="0">
              <a:ea typeface="ＭＳ Ｐゴシック" pitchFamily="34" charset="-128"/>
            </a:endParaRPr>
          </a:p>
        </p:txBody>
      </p:sp>
      <p:sp>
        <p:nvSpPr>
          <p:cNvPr id="30725" name="Tijdelijke aanduiding voor tekst 4"/>
          <p:cNvSpPr>
            <a:spLocks noGrp="1"/>
          </p:cNvSpPr>
          <p:nvPr>
            <p:ph type="body" idx="1"/>
          </p:nvPr>
        </p:nvSpPr>
        <p:spPr/>
        <p:txBody>
          <a:bodyPr/>
          <a:lstStyle/>
          <a:p>
            <a:endParaRPr lang="fr-FR" altLang="nl-NL" smtClean="0">
              <a:ea typeface="ＭＳ Ｐゴシック" pitchFamily="34" charset="-128"/>
            </a:endParaRPr>
          </a:p>
        </p:txBody>
      </p:sp>
      <p:sp>
        <p:nvSpPr>
          <p:cNvPr id="30726" name="Tijdelijke aanduiding voor inhoud 5"/>
          <p:cNvSpPr>
            <a:spLocks noGrp="1"/>
          </p:cNvSpPr>
          <p:nvPr>
            <p:ph sz="half" idx="2"/>
          </p:nvPr>
        </p:nvSpPr>
        <p:spPr>
          <a:xfrm>
            <a:off x="1692275" y="5381625"/>
            <a:ext cx="4040188" cy="3951288"/>
          </a:xfrm>
        </p:spPr>
        <p:txBody>
          <a:bodyPr/>
          <a:lstStyle/>
          <a:p>
            <a:pPr marL="0" indent="0">
              <a:buFontTx/>
              <a:buNone/>
            </a:pPr>
            <a:r>
              <a:rPr lang="fr-FR" altLang="nl-NL" smtClean="0">
                <a:solidFill>
                  <a:srgbClr val="FF0000"/>
                </a:solidFill>
                <a:ea typeface="ＭＳ Ｐゴシック" pitchFamily="34" charset="-128"/>
              </a:rPr>
              <a:t>USA</a:t>
            </a:r>
          </a:p>
        </p:txBody>
      </p:sp>
      <p:sp>
        <p:nvSpPr>
          <p:cNvPr id="30727" name="Tijdelijke aanduiding voor tekst 6"/>
          <p:cNvSpPr>
            <a:spLocks noGrp="1"/>
          </p:cNvSpPr>
          <p:nvPr>
            <p:ph type="body" sz="quarter" idx="3"/>
          </p:nvPr>
        </p:nvSpPr>
        <p:spPr/>
        <p:txBody>
          <a:bodyPr/>
          <a:lstStyle/>
          <a:p>
            <a:endParaRPr lang="fr-FR" altLang="nl-NL" smtClean="0">
              <a:ea typeface="ＭＳ Ｐゴシック" pitchFamily="34" charset="-128"/>
            </a:endParaRPr>
          </a:p>
        </p:txBody>
      </p:sp>
      <p:sp>
        <p:nvSpPr>
          <p:cNvPr id="30728" name="Tijdelijke aanduiding voor inhoud 7"/>
          <p:cNvSpPr>
            <a:spLocks noGrp="1"/>
          </p:cNvSpPr>
          <p:nvPr>
            <p:ph sz="quarter" idx="4"/>
          </p:nvPr>
        </p:nvSpPr>
        <p:spPr>
          <a:xfrm>
            <a:off x="4824413" y="260350"/>
            <a:ext cx="4284662" cy="4508500"/>
          </a:xfrm>
        </p:spPr>
        <p:txBody>
          <a:bodyPr>
            <a:normAutofit fontScale="92500" lnSpcReduction="10000"/>
          </a:bodyPr>
          <a:lstStyle/>
          <a:p>
            <a:r>
              <a:rPr lang="en-US" altLang="nl-NL" sz="2000" b="1" u="sng" smtClean="0">
                <a:solidFill>
                  <a:srgbClr val="FF0000"/>
                </a:solidFill>
                <a:ea typeface="ＭＳ Ｐゴシック" pitchFamily="34" charset="-128"/>
              </a:rPr>
              <a:t>Screening </a:t>
            </a:r>
            <a:r>
              <a:rPr lang="en-US" altLang="nl-NL" sz="2000" smtClean="0">
                <a:ea typeface="ＭＳ Ｐゴシック" pitchFamily="34" charset="-128"/>
              </a:rPr>
              <a:t>donors (non medical 18-50y) (IRB,blooddonation protocol):</a:t>
            </a:r>
          </a:p>
          <a:p>
            <a:pPr lvl="1">
              <a:buFontTx/>
              <a:buChar char="-"/>
            </a:pPr>
            <a:r>
              <a:rPr lang="en-US" altLang="nl-NL" smtClean="0">
                <a:ea typeface="ＭＳ Ｐゴシック" pitchFamily="34" charset="-128"/>
              </a:rPr>
              <a:t>Questionnaire (bowel habits, travel history, medication, relatives)</a:t>
            </a:r>
            <a:r>
              <a:rPr lang="en-GB" altLang="nl-NL" smtClean="0">
                <a:ea typeface="ＭＳ Ｐゴシック" pitchFamily="34" charset="-128"/>
              </a:rPr>
              <a:t> , no crossing sexes</a:t>
            </a:r>
          </a:p>
          <a:p>
            <a:pPr lvl="1">
              <a:buFontTx/>
              <a:buChar char="-"/>
            </a:pPr>
            <a:r>
              <a:rPr lang="en-US" altLang="nl-NL" smtClean="0">
                <a:ea typeface="ＭＳ Ｐゴシック" pitchFamily="34" charset="-128"/>
              </a:rPr>
              <a:t>Screening pathogens (C.diff, ESBL, VRE), FOBT</a:t>
            </a:r>
          </a:p>
          <a:p>
            <a:pPr lvl="1">
              <a:buFontTx/>
              <a:buChar char="-"/>
            </a:pPr>
            <a:r>
              <a:rPr lang="en-US" altLang="nl-NL" smtClean="0">
                <a:ea typeface="ＭＳ Ｐゴシック" pitchFamily="34" charset="-128"/>
              </a:rPr>
              <a:t> Bloodborn viruses (HepatitisA/B/C/E, HIV, HTLV, CMV, EBV)</a:t>
            </a:r>
          </a:p>
          <a:p>
            <a:pPr lvl="1">
              <a:buFontTx/>
              <a:buChar char="-"/>
            </a:pPr>
            <a:r>
              <a:rPr lang="en-US" altLang="nl-NL" smtClean="0">
                <a:ea typeface="ＭＳ Ｐゴシック" pitchFamily="34" charset="-128"/>
              </a:rPr>
              <a:t>Parasites (DFT PCR)</a:t>
            </a:r>
          </a:p>
          <a:p>
            <a:pPr lvl="1">
              <a:buFontTx/>
              <a:buChar char="-"/>
            </a:pPr>
            <a:r>
              <a:rPr lang="en-US" altLang="nl-NL" smtClean="0">
                <a:ea typeface="ＭＳ Ｐゴシック" pitchFamily="34" charset="-128"/>
              </a:rPr>
              <a:t>Diet (vegan/carnivore)</a:t>
            </a:r>
          </a:p>
          <a:p>
            <a:pPr lvl="1">
              <a:buFontTx/>
              <a:buChar char="-"/>
            </a:pPr>
            <a:r>
              <a:rPr lang="en-US" altLang="nl-NL" smtClean="0">
                <a:ea typeface="ＭＳ Ｐゴシック" pitchFamily="34" charset="-128"/>
              </a:rPr>
              <a:t>1:10 donors eligible ($7000), valid for 6 months</a:t>
            </a:r>
          </a:p>
          <a:p>
            <a:pPr lvl="1">
              <a:buFontTx/>
              <a:buChar char="-"/>
            </a:pPr>
            <a:r>
              <a:rPr lang="en-US" altLang="nl-NL" smtClean="0">
                <a:ea typeface="ＭＳ Ｐゴシック" pitchFamily="34" charset="-128"/>
              </a:rPr>
              <a:t>Fresh donation (no glycerol)</a:t>
            </a:r>
            <a:endParaRPr lang="nl-NL" altLang="nl-NL" smtClean="0">
              <a:ea typeface="ＭＳ Ｐゴシック" pitchFamily="34" charset="-128"/>
            </a:endParaRPr>
          </a:p>
        </p:txBody>
      </p:sp>
      <p:sp>
        <p:nvSpPr>
          <p:cNvPr id="30729" name="Tekstvak 1"/>
          <p:cNvSpPr txBox="1">
            <a:spLocks noChangeArrowheads="1"/>
          </p:cNvSpPr>
          <p:nvPr/>
        </p:nvSpPr>
        <p:spPr bwMode="auto">
          <a:xfrm>
            <a:off x="577850" y="5300663"/>
            <a:ext cx="684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ＭＳ Ｐゴシック" pitchFamily="3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None/>
            </a:pPr>
            <a:r>
              <a:rPr lang="nl-NL" altLang="nl-NL" sz="2800">
                <a:solidFill>
                  <a:srgbClr val="FF0000"/>
                </a:solidFill>
                <a:ea typeface="Geneva"/>
                <a:cs typeface="Geneva"/>
              </a:rPr>
              <a:t>EU</a:t>
            </a:r>
          </a:p>
        </p:txBody>
      </p:sp>
    </p:spTree>
    <p:extLst>
      <p:ext uri="{BB962C8B-B14F-4D97-AF65-F5344CB8AC3E}">
        <p14:creationId xmlns:p14="http://schemas.microsoft.com/office/powerpoint/2010/main" val="37912683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Afbeelding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812" y="0"/>
            <a:ext cx="4051300"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6" name="Afbeelding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6136" y="2563474"/>
            <a:ext cx="5293664" cy="367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fbeelding 1"/>
          <p:cNvPicPr>
            <a:picLocks noChangeAspect="1"/>
          </p:cNvPicPr>
          <p:nvPr/>
        </p:nvPicPr>
        <p:blipFill>
          <a:blip r:embed="rId5"/>
          <a:stretch>
            <a:fillRect/>
          </a:stretch>
        </p:blipFill>
        <p:spPr>
          <a:xfrm>
            <a:off x="5505315" y="3178586"/>
            <a:ext cx="3327400" cy="2679700"/>
          </a:xfrm>
          <a:prstGeom prst="rect">
            <a:avLst/>
          </a:prstGeom>
        </p:spPr>
      </p:pic>
      <p:sp>
        <p:nvSpPr>
          <p:cNvPr id="3" name="Tekstvak 2"/>
          <p:cNvSpPr txBox="1"/>
          <p:nvPr/>
        </p:nvSpPr>
        <p:spPr>
          <a:xfrm>
            <a:off x="0" y="6435626"/>
            <a:ext cx="9289723" cy="369332"/>
          </a:xfrm>
          <a:prstGeom prst="rect">
            <a:avLst/>
          </a:prstGeom>
          <a:noFill/>
        </p:spPr>
        <p:txBody>
          <a:bodyPr wrap="none" rtlCol="0">
            <a:spAutoFit/>
          </a:bodyPr>
          <a:lstStyle/>
          <a:p>
            <a:r>
              <a:rPr lang="nl-NL" dirty="0" err="1">
                <a:solidFill>
                  <a:srgbClr val="800000"/>
                </a:solidFill>
              </a:rPr>
              <a:t>Urge</a:t>
            </a:r>
            <a:r>
              <a:rPr lang="nl-NL" dirty="0">
                <a:solidFill>
                  <a:srgbClr val="800000"/>
                </a:solidFill>
              </a:rPr>
              <a:t> </a:t>
            </a:r>
            <a:r>
              <a:rPr lang="nl-NL" dirty="0" err="1">
                <a:solidFill>
                  <a:srgbClr val="800000"/>
                </a:solidFill>
              </a:rPr>
              <a:t>to</a:t>
            </a:r>
            <a:r>
              <a:rPr lang="nl-NL" dirty="0">
                <a:solidFill>
                  <a:srgbClr val="800000"/>
                </a:solidFill>
              </a:rPr>
              <a:t> </a:t>
            </a:r>
            <a:r>
              <a:rPr lang="nl-NL" dirty="0" err="1">
                <a:solidFill>
                  <a:srgbClr val="800000"/>
                </a:solidFill>
              </a:rPr>
              <a:t>educate</a:t>
            </a:r>
            <a:r>
              <a:rPr lang="nl-NL" dirty="0">
                <a:solidFill>
                  <a:srgbClr val="800000"/>
                </a:solidFill>
              </a:rPr>
              <a:t> (</a:t>
            </a:r>
            <a:r>
              <a:rPr lang="nl-NL" dirty="0" err="1">
                <a:solidFill>
                  <a:srgbClr val="800000"/>
                </a:solidFill>
              </a:rPr>
              <a:t>with</a:t>
            </a:r>
            <a:r>
              <a:rPr lang="nl-NL" dirty="0">
                <a:solidFill>
                  <a:srgbClr val="800000"/>
                </a:solidFill>
              </a:rPr>
              <a:t> proper studies) public </a:t>
            </a:r>
            <a:r>
              <a:rPr lang="nl-NL" dirty="0" err="1">
                <a:solidFill>
                  <a:srgbClr val="800000"/>
                </a:solidFill>
              </a:rPr>
              <a:t>about</a:t>
            </a:r>
            <a:r>
              <a:rPr lang="nl-NL" dirty="0">
                <a:solidFill>
                  <a:srgbClr val="800000"/>
                </a:solidFill>
              </a:rPr>
              <a:t> </a:t>
            </a:r>
            <a:r>
              <a:rPr lang="nl-NL" dirty="0" err="1">
                <a:solidFill>
                  <a:srgbClr val="800000"/>
                </a:solidFill>
              </a:rPr>
              <a:t>therapeutic</a:t>
            </a:r>
            <a:r>
              <a:rPr lang="nl-NL" dirty="0">
                <a:solidFill>
                  <a:srgbClr val="800000"/>
                </a:solidFill>
              </a:rPr>
              <a:t> or non </a:t>
            </a:r>
            <a:r>
              <a:rPr lang="nl-NL" dirty="0" err="1">
                <a:solidFill>
                  <a:srgbClr val="800000"/>
                </a:solidFill>
              </a:rPr>
              <a:t>therapeutic</a:t>
            </a:r>
            <a:r>
              <a:rPr lang="nl-NL" dirty="0">
                <a:solidFill>
                  <a:srgbClr val="800000"/>
                </a:solidFill>
              </a:rPr>
              <a:t> </a:t>
            </a:r>
            <a:r>
              <a:rPr lang="nl-NL" dirty="0" err="1">
                <a:solidFill>
                  <a:srgbClr val="800000"/>
                </a:solidFill>
              </a:rPr>
              <a:t>effects</a:t>
            </a:r>
            <a:r>
              <a:rPr lang="nl-NL" dirty="0">
                <a:solidFill>
                  <a:srgbClr val="800000"/>
                </a:solidFill>
              </a:rPr>
              <a:t> of FMT</a:t>
            </a:r>
          </a:p>
        </p:txBody>
      </p:sp>
      <p:pic>
        <p:nvPicPr>
          <p:cNvPr id="6" name="Afbeelding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71607" y="0"/>
            <a:ext cx="1910795"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71383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el 1"/>
          <p:cNvSpPr>
            <a:spLocks noGrp="1"/>
          </p:cNvSpPr>
          <p:nvPr>
            <p:ph type="title"/>
          </p:nvPr>
        </p:nvSpPr>
        <p:spPr/>
        <p:txBody>
          <a:bodyPr>
            <a:normAutofit fontScale="90000"/>
          </a:bodyPr>
          <a:lstStyle/>
          <a:p>
            <a:r>
              <a:rPr lang="nl-NL">
                <a:latin typeface="Arial" charset="0"/>
                <a:ea typeface="ＭＳ Ｐゴシック" charset="0"/>
                <a:cs typeface="ＭＳ Ｐゴシック" charset="0"/>
              </a:rPr>
              <a:t> </a:t>
            </a:r>
            <a:r>
              <a:rPr lang="nl-NL" sz="2800" b="1">
                <a:latin typeface="Arial" charset="0"/>
                <a:ea typeface="ＭＳ Ｐゴシック" charset="0"/>
                <a:cs typeface="ＭＳ Ｐゴシック" charset="0"/>
              </a:rPr>
              <a:t>Fecal transplant to study causality of fecal microbiota in human disease</a:t>
            </a:r>
          </a:p>
        </p:txBody>
      </p:sp>
      <p:sp>
        <p:nvSpPr>
          <p:cNvPr id="40962" name="Tijdelijke aanduiding voor tekst 1"/>
          <p:cNvSpPr>
            <a:spLocks noGrp="1"/>
          </p:cNvSpPr>
          <p:nvPr>
            <p:ph type="body" idx="1"/>
          </p:nvPr>
        </p:nvSpPr>
        <p:spPr/>
        <p:txBody>
          <a:bodyPr/>
          <a:lstStyle/>
          <a:p>
            <a:r>
              <a:rPr lang="nl-NL">
                <a:latin typeface="Arial" charset="0"/>
                <a:ea typeface="ＭＳ Ｐゴシック" charset="0"/>
                <a:cs typeface="ＭＳ Ｐゴシック" charset="0"/>
              </a:rPr>
              <a:t>PRO</a:t>
            </a:r>
          </a:p>
        </p:txBody>
      </p:sp>
      <p:sp>
        <p:nvSpPr>
          <p:cNvPr id="40963" name="Tijdelijke aanduiding voor inhoud 2"/>
          <p:cNvSpPr>
            <a:spLocks noGrp="1"/>
          </p:cNvSpPr>
          <p:nvPr>
            <p:ph sz="half" idx="2"/>
          </p:nvPr>
        </p:nvSpPr>
        <p:spPr/>
        <p:txBody>
          <a:bodyPr/>
          <a:lstStyle/>
          <a:p>
            <a:r>
              <a:rPr lang="nl-NL">
                <a:latin typeface="Arial" charset="0"/>
                <a:ea typeface="ＭＳ Ｐゴシック" charset="0"/>
                <a:cs typeface="ＭＳ Ｐゴシック" charset="0"/>
              </a:rPr>
              <a:t>Small groupsizes sufficient to study causality</a:t>
            </a:r>
          </a:p>
          <a:p>
            <a:r>
              <a:rPr lang="nl-NL">
                <a:latin typeface="Arial" charset="0"/>
                <a:ea typeface="ＭＳ Ｐゴシック" charset="0"/>
                <a:cs typeface="ＭＳ Ｐゴシック" charset="0"/>
              </a:rPr>
              <a:t>Every subjects is its own control (less variation)</a:t>
            </a:r>
          </a:p>
          <a:p>
            <a:r>
              <a:rPr lang="nl-NL">
                <a:latin typeface="Arial" charset="0"/>
                <a:ea typeface="ＭＳ Ｐゴシック" charset="0"/>
                <a:cs typeface="ＭＳ Ｐゴシック" charset="0"/>
              </a:rPr>
              <a:t>Intervention allows taking intestinal biopsies next to fecal samples  </a:t>
            </a:r>
          </a:p>
        </p:txBody>
      </p:sp>
      <p:sp>
        <p:nvSpPr>
          <p:cNvPr id="40964" name="Tijdelijke aanduiding voor tekst 2"/>
          <p:cNvSpPr>
            <a:spLocks noGrp="1"/>
          </p:cNvSpPr>
          <p:nvPr>
            <p:ph type="body" sz="quarter" idx="3"/>
          </p:nvPr>
        </p:nvSpPr>
        <p:spPr/>
        <p:txBody>
          <a:bodyPr/>
          <a:lstStyle/>
          <a:p>
            <a:r>
              <a:rPr lang="nl-NL">
                <a:latin typeface="Arial" charset="0"/>
                <a:ea typeface="ＭＳ Ｐゴシック" charset="0"/>
                <a:cs typeface="ＭＳ Ｐゴシック" charset="0"/>
              </a:rPr>
              <a:t>CON</a:t>
            </a:r>
          </a:p>
        </p:txBody>
      </p:sp>
      <p:sp>
        <p:nvSpPr>
          <p:cNvPr id="40965" name="Tijdelijke aanduiding voor inhoud 3"/>
          <p:cNvSpPr>
            <a:spLocks noGrp="1"/>
          </p:cNvSpPr>
          <p:nvPr>
            <p:ph sz="quarter" idx="4"/>
          </p:nvPr>
        </p:nvSpPr>
        <p:spPr/>
        <p:txBody>
          <a:bodyPr>
            <a:normAutofit lnSpcReduction="10000"/>
          </a:bodyPr>
          <a:lstStyle/>
          <a:p>
            <a:r>
              <a:rPr lang="nl-NL">
                <a:latin typeface="Arial" charset="0"/>
                <a:ea typeface="ＭＳ Ｐゴシック" charset="0"/>
                <a:cs typeface="ＭＳ Ｐゴシック" charset="0"/>
              </a:rPr>
              <a:t>No consensus for donor screening and fecal material treatment</a:t>
            </a:r>
          </a:p>
          <a:p>
            <a:r>
              <a:rPr lang="nl-NL">
                <a:latin typeface="Arial" charset="0"/>
                <a:ea typeface="ＭＳ Ｐゴシック" charset="0"/>
                <a:cs typeface="ＭＳ Ｐゴシック" charset="0"/>
              </a:rPr>
              <a:t>Only one or two FMTs allowed </a:t>
            </a:r>
          </a:p>
          <a:p>
            <a:r>
              <a:rPr lang="nl-NL">
                <a:latin typeface="Arial" charset="0"/>
                <a:ea typeface="ＭＳ Ｐゴシック" charset="0"/>
                <a:cs typeface="ＭＳ Ｐゴシック" charset="0"/>
              </a:rPr>
              <a:t>Variation of donor feces composition</a:t>
            </a:r>
          </a:p>
          <a:p>
            <a:r>
              <a:rPr lang="nl-NL">
                <a:latin typeface="Arial" charset="0"/>
                <a:ea typeface="ＭＳ Ｐゴシック" charset="0"/>
                <a:cs typeface="ＭＳ Ｐゴシック" charset="0"/>
              </a:rPr>
              <a:t>Potential risk of transferring (multiresistant)bacteria/viruses/phages</a:t>
            </a:r>
          </a:p>
          <a:p>
            <a:endParaRPr lang="nl-NL">
              <a:latin typeface="Arial" charset="0"/>
              <a:ea typeface="ＭＳ Ｐゴシック" charset="0"/>
              <a:cs typeface="ＭＳ Ｐゴシック" charset="0"/>
            </a:endParaRPr>
          </a:p>
          <a:p>
            <a:endParaRPr lang="nl-N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2010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Bildobjekt 3"/>
          <p:cNvPicPr>
            <a:picLocks noChangeAspect="1"/>
          </p:cNvPicPr>
          <p:nvPr/>
        </p:nvPicPr>
        <p:blipFill>
          <a:blip r:embed="rId3">
            <a:extLst>
              <a:ext uri="{28A0092B-C50C-407E-A947-70E740481C1C}">
                <a14:useLocalDpi xmlns:a14="http://schemas.microsoft.com/office/drawing/2010/main" val="0"/>
              </a:ext>
            </a:extLst>
          </a:blip>
          <a:srcRect t="12714"/>
          <a:stretch>
            <a:fillRect/>
          </a:stretch>
        </p:blipFill>
        <p:spPr bwMode="auto">
          <a:xfrm>
            <a:off x="107504" y="1391324"/>
            <a:ext cx="8856984" cy="50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kstvak 1"/>
          <p:cNvSpPr txBox="1">
            <a:spLocks noChangeArrowheads="1"/>
          </p:cNvSpPr>
          <p:nvPr/>
        </p:nvSpPr>
        <p:spPr bwMode="auto">
          <a:xfrm>
            <a:off x="971550" y="5732463"/>
            <a:ext cx="77835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pitchFamily="34" charset="0"/>
                <a:ea typeface="ＭＳ Ｐゴシック" pitchFamily="34" charset="-128"/>
              </a:defRPr>
            </a:lvl1pPr>
            <a:lvl2pPr marL="742950" indent="-285750" algn="l"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algn="l"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algn="l"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algn="l"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buFontTx/>
              <a:buNone/>
            </a:pPr>
            <a:r>
              <a:rPr lang="nl-NL" altLang="nl-NL" sz="2000">
                <a:solidFill>
                  <a:srgbClr val="000000"/>
                </a:solidFill>
              </a:rPr>
              <a:t> In 2050 15-20% adults worldwide will develop DM2 during their life</a:t>
            </a:r>
          </a:p>
        </p:txBody>
      </p:sp>
      <p:sp>
        <p:nvSpPr>
          <p:cNvPr id="6" name="Titel 1"/>
          <p:cNvSpPr txBox="1">
            <a:spLocks/>
          </p:cNvSpPr>
          <p:nvPr/>
        </p:nvSpPr>
        <p:spPr>
          <a:xfrm>
            <a:off x="457200" y="116632"/>
            <a:ext cx="8229600" cy="1143000"/>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nl-NL" sz="3200" b="1" kern="0" dirty="0" err="1">
                <a:solidFill>
                  <a:srgbClr val="000000"/>
                </a:solidFill>
              </a:rPr>
              <a:t>Estimated</a:t>
            </a:r>
            <a:r>
              <a:rPr lang="nl-NL" sz="3200" b="1" kern="0" dirty="0">
                <a:solidFill>
                  <a:srgbClr val="000000"/>
                </a:solidFill>
              </a:rPr>
              <a:t> Diabetes </a:t>
            </a:r>
            <a:r>
              <a:rPr lang="nl-NL" sz="3200" b="1" kern="0" dirty="0" err="1">
                <a:solidFill>
                  <a:srgbClr val="000000"/>
                </a:solidFill>
              </a:rPr>
              <a:t>prevalence</a:t>
            </a:r>
            <a:r>
              <a:rPr lang="nl-NL" sz="3200" b="1" kern="0" dirty="0">
                <a:solidFill>
                  <a:srgbClr val="000000"/>
                </a:solidFill>
              </a:rPr>
              <a:t> in 2025</a:t>
            </a:r>
          </a:p>
        </p:txBody>
      </p:sp>
    </p:spTree>
    <p:extLst>
      <p:ext uri="{BB962C8B-B14F-4D97-AF65-F5344CB8AC3E}">
        <p14:creationId xmlns:p14="http://schemas.microsoft.com/office/powerpoint/2010/main" val="2572289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98"/>
          <p:cNvSpPr txBox="1">
            <a:spLocks noChangeArrowheads="1"/>
          </p:cNvSpPr>
          <p:nvPr/>
        </p:nvSpPr>
        <p:spPr bwMode="auto">
          <a:xfrm>
            <a:off x="494203" y="5727729"/>
            <a:ext cx="82978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spcBef>
                <a:spcPct val="50000"/>
              </a:spcBef>
            </a:pPr>
            <a:r>
              <a:rPr lang="nl-NL" sz="1400" dirty="0">
                <a:latin typeface="Tahoma" charset="0"/>
              </a:rPr>
              <a:t>Van </a:t>
            </a:r>
            <a:r>
              <a:rPr lang="nl-NL" sz="1400" dirty="0" smtClean="0">
                <a:latin typeface="Tahoma" charset="0"/>
              </a:rPr>
              <a:t>Nood et al NEJM </a:t>
            </a:r>
            <a:r>
              <a:rPr lang="nl-NL" sz="1400" dirty="0">
                <a:latin typeface="Tahoma" charset="0"/>
              </a:rPr>
              <a:t>2013</a:t>
            </a:r>
          </a:p>
        </p:txBody>
      </p:sp>
      <p:pic>
        <p:nvPicPr>
          <p:cNvPr id="41986" name="Afbeelding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248" y="1646238"/>
            <a:ext cx="463232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1" name="Titel 2"/>
          <p:cNvSpPr>
            <a:spLocks noGrp="1"/>
          </p:cNvSpPr>
          <p:nvPr>
            <p:ph type="title"/>
          </p:nvPr>
        </p:nvSpPr>
        <p:spPr>
          <a:xfrm>
            <a:off x="0" y="228600"/>
            <a:ext cx="9144000" cy="1143000"/>
          </a:xfrm>
        </p:spPr>
        <p:txBody>
          <a:bodyPr>
            <a:normAutofit fontScale="90000"/>
          </a:bodyPr>
          <a:lstStyle/>
          <a:p>
            <a:pPr>
              <a:defRPr/>
            </a:pPr>
            <a:r>
              <a:rPr lang="nl-NL" sz="4000" b="1" dirty="0" err="1">
                <a:solidFill>
                  <a:schemeClr val="tx1"/>
                </a:solidFill>
                <a:latin typeface="Arial" charset="0"/>
              </a:rPr>
              <a:t>Effects</a:t>
            </a:r>
            <a:r>
              <a:rPr lang="nl-NL" sz="4000" b="1" dirty="0">
                <a:solidFill>
                  <a:schemeClr val="tx1"/>
                </a:solidFill>
                <a:latin typeface="Arial" charset="0"/>
              </a:rPr>
              <a:t> of donor FMT in </a:t>
            </a:r>
            <a:r>
              <a:rPr lang="nl-NL" sz="4000" b="1" dirty="0" err="1">
                <a:solidFill>
                  <a:schemeClr val="tx1"/>
                </a:solidFill>
                <a:latin typeface="Arial" charset="0"/>
              </a:rPr>
              <a:t>Clostridium</a:t>
            </a:r>
            <a:r>
              <a:rPr lang="nl-NL" sz="4000" b="1" dirty="0">
                <a:solidFill>
                  <a:schemeClr val="tx1"/>
                </a:solidFill>
                <a:latin typeface="Arial" charset="0"/>
              </a:rPr>
              <a:t> </a:t>
            </a:r>
            <a:r>
              <a:rPr lang="nl-NL" sz="4000" b="1" dirty="0" err="1">
                <a:solidFill>
                  <a:schemeClr val="tx1"/>
                </a:solidFill>
                <a:latin typeface="Arial" charset="0"/>
              </a:rPr>
              <a:t>difficile</a:t>
            </a:r>
            <a:r>
              <a:rPr lang="nl-NL" sz="4000" b="1" dirty="0">
                <a:solidFill>
                  <a:schemeClr val="tx1"/>
                </a:solidFill>
                <a:latin typeface="Arial" charset="0"/>
              </a:rPr>
              <a:t> </a:t>
            </a:r>
            <a:r>
              <a:rPr lang="nl-NL" sz="4000" b="1" dirty="0" err="1">
                <a:solidFill>
                  <a:schemeClr val="tx1"/>
                </a:solidFill>
                <a:latin typeface="Arial" charset="0"/>
              </a:rPr>
              <a:t>associated</a:t>
            </a:r>
            <a:r>
              <a:rPr lang="nl-NL" sz="4000" b="1" dirty="0">
                <a:solidFill>
                  <a:schemeClr val="tx1"/>
                </a:solidFill>
                <a:latin typeface="Arial" charset="0"/>
              </a:rPr>
              <a:t> </a:t>
            </a:r>
            <a:r>
              <a:rPr lang="nl-NL" sz="4000" b="1">
                <a:solidFill>
                  <a:schemeClr val="tx1"/>
                </a:solidFill>
                <a:latin typeface="Arial" charset="0"/>
              </a:rPr>
              <a:t>diarrhoea</a:t>
            </a:r>
            <a:r>
              <a:rPr lang="nl-NL" sz="4000" b="1" dirty="0">
                <a:solidFill>
                  <a:schemeClr val="tx1"/>
                </a:solidFill>
                <a:latin typeface="Arial" charset="0"/>
              </a:rPr>
              <a:t>  </a:t>
            </a:r>
          </a:p>
        </p:txBody>
      </p:sp>
      <p:sp>
        <p:nvSpPr>
          <p:cNvPr id="2" name="Tekstvak 1"/>
          <p:cNvSpPr txBox="1"/>
          <p:nvPr/>
        </p:nvSpPr>
        <p:spPr>
          <a:xfrm>
            <a:off x="4957525" y="2228928"/>
            <a:ext cx="4335546" cy="3970318"/>
          </a:xfrm>
          <a:prstGeom prst="rect">
            <a:avLst/>
          </a:prstGeom>
          <a:noFill/>
        </p:spPr>
        <p:txBody>
          <a:bodyPr wrap="none" rtlCol="0">
            <a:spAutoFit/>
          </a:bodyPr>
          <a:lstStyle/>
          <a:p>
            <a:r>
              <a:rPr lang="nl-NL" dirty="0" err="1"/>
              <a:t>Reproduced</a:t>
            </a:r>
            <a:r>
              <a:rPr lang="nl-NL" dirty="0"/>
              <a:t> </a:t>
            </a:r>
            <a:r>
              <a:rPr lang="nl-NL" dirty="0" err="1"/>
              <a:t>many</a:t>
            </a:r>
            <a:r>
              <a:rPr lang="nl-NL" dirty="0"/>
              <a:t> </a:t>
            </a:r>
            <a:r>
              <a:rPr lang="nl-NL" dirty="0" err="1"/>
              <a:t>times</a:t>
            </a:r>
            <a:r>
              <a:rPr lang="nl-NL" dirty="0"/>
              <a:t> </a:t>
            </a:r>
            <a:r>
              <a:rPr lang="nl-NL" dirty="0" err="1"/>
              <a:t>and</a:t>
            </a:r>
            <a:r>
              <a:rPr lang="nl-NL" dirty="0"/>
              <a:t> FMT </a:t>
            </a:r>
            <a:r>
              <a:rPr lang="nl-NL" dirty="0" err="1"/>
              <a:t>for</a:t>
            </a:r>
            <a:r>
              <a:rPr lang="nl-NL" dirty="0"/>
              <a:t> </a:t>
            </a:r>
            <a:r>
              <a:rPr lang="nl-NL" dirty="0" err="1"/>
              <a:t>rec</a:t>
            </a:r>
            <a:r>
              <a:rPr lang="nl-NL" dirty="0"/>
              <a:t> C</a:t>
            </a:r>
          </a:p>
          <a:p>
            <a:r>
              <a:rPr lang="nl-NL" dirty="0" err="1"/>
              <a:t>Diff</a:t>
            </a:r>
            <a:r>
              <a:rPr lang="nl-NL" dirty="0"/>
              <a:t> </a:t>
            </a:r>
            <a:r>
              <a:rPr lang="nl-NL" dirty="0" err="1"/>
              <a:t>now</a:t>
            </a:r>
            <a:r>
              <a:rPr lang="nl-NL" dirty="0"/>
              <a:t> in (European) </a:t>
            </a:r>
            <a:r>
              <a:rPr lang="nl-NL" dirty="0" err="1"/>
              <a:t>Guidelines</a:t>
            </a:r>
            <a:endParaRPr lang="nl-NL" dirty="0"/>
          </a:p>
          <a:p>
            <a:endParaRPr lang="nl-NL" dirty="0"/>
          </a:p>
          <a:p>
            <a:r>
              <a:rPr lang="nl-NL" dirty="0"/>
              <a:t>Kelly ANN Int </a:t>
            </a:r>
            <a:r>
              <a:rPr lang="nl-NL" dirty="0" err="1"/>
              <a:t>Medicine</a:t>
            </a:r>
            <a:r>
              <a:rPr lang="nl-NL" dirty="0"/>
              <a:t> 2016</a:t>
            </a:r>
          </a:p>
          <a:p>
            <a:r>
              <a:rPr lang="nl-NL" dirty="0"/>
              <a:t>Lee JAMA 2016</a:t>
            </a:r>
          </a:p>
          <a:p>
            <a:r>
              <a:rPr lang="nl-NL" dirty="0"/>
              <a:t>Youngster/</a:t>
            </a:r>
            <a:r>
              <a:rPr lang="nl-NL" dirty="0" err="1"/>
              <a:t>Homann</a:t>
            </a:r>
            <a:r>
              <a:rPr lang="nl-NL" dirty="0"/>
              <a:t>, JAMA 2014</a:t>
            </a:r>
          </a:p>
          <a:p>
            <a:endParaRPr lang="nl-NL" dirty="0"/>
          </a:p>
          <a:p>
            <a:endParaRPr lang="nl-NL" dirty="0"/>
          </a:p>
          <a:p>
            <a:r>
              <a:rPr lang="nl-NL" dirty="0" err="1"/>
              <a:t>Several</a:t>
            </a:r>
            <a:r>
              <a:rPr lang="nl-NL" dirty="0"/>
              <a:t> USA companies </a:t>
            </a:r>
            <a:r>
              <a:rPr lang="nl-NL" dirty="0" err="1"/>
              <a:t>took</a:t>
            </a:r>
            <a:r>
              <a:rPr lang="nl-NL" dirty="0"/>
              <a:t> up </a:t>
            </a:r>
            <a:r>
              <a:rPr lang="nl-NL" dirty="0" err="1"/>
              <a:t>this</a:t>
            </a:r>
            <a:r>
              <a:rPr lang="nl-NL" dirty="0"/>
              <a:t> concept</a:t>
            </a:r>
          </a:p>
          <a:p>
            <a:r>
              <a:rPr lang="nl-NL" dirty="0" err="1"/>
              <a:t>to</a:t>
            </a:r>
            <a:r>
              <a:rPr lang="nl-NL" dirty="0"/>
              <a:t> </a:t>
            </a:r>
            <a:r>
              <a:rPr lang="nl-NL" dirty="0" err="1"/>
              <a:t>bring</a:t>
            </a:r>
            <a:r>
              <a:rPr lang="nl-NL" dirty="0"/>
              <a:t> FMT </a:t>
            </a:r>
            <a:r>
              <a:rPr lang="nl-NL" dirty="0" err="1"/>
              <a:t>from</a:t>
            </a:r>
            <a:r>
              <a:rPr lang="nl-NL" dirty="0"/>
              <a:t> lead </a:t>
            </a:r>
            <a:r>
              <a:rPr lang="nl-NL" dirty="0" err="1"/>
              <a:t>to</a:t>
            </a:r>
            <a:r>
              <a:rPr lang="nl-NL" dirty="0"/>
              <a:t> cure in C </a:t>
            </a:r>
            <a:r>
              <a:rPr lang="nl-NL" dirty="0" err="1"/>
              <a:t>diff</a:t>
            </a:r>
            <a:endParaRPr lang="nl-NL" dirty="0"/>
          </a:p>
          <a:p>
            <a:endParaRPr lang="nl-NL" dirty="0"/>
          </a:p>
          <a:p>
            <a:endParaRPr lang="nl-NL" dirty="0"/>
          </a:p>
          <a:p>
            <a:endParaRPr lang="nl-NL" dirty="0"/>
          </a:p>
          <a:p>
            <a:endParaRPr lang="nl-NL" dirty="0"/>
          </a:p>
        </p:txBody>
      </p:sp>
      <p:sp>
        <p:nvSpPr>
          <p:cNvPr id="6" name="Tekstvak 1"/>
          <p:cNvSpPr txBox="1">
            <a:spLocks noChangeArrowheads="1"/>
          </p:cNvSpPr>
          <p:nvPr/>
        </p:nvSpPr>
        <p:spPr bwMode="auto">
          <a:xfrm>
            <a:off x="252473" y="1277044"/>
            <a:ext cx="8539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dirty="0">
                <a:solidFill>
                  <a:srgbClr val="FF0000"/>
                </a:solidFill>
              </a:rPr>
              <a:t>81% </a:t>
            </a:r>
            <a:r>
              <a:rPr lang="nl-NL" dirty="0" err="1">
                <a:solidFill>
                  <a:srgbClr val="FF0000"/>
                </a:solidFill>
              </a:rPr>
              <a:t>succesrate</a:t>
            </a:r>
            <a:r>
              <a:rPr lang="nl-NL" dirty="0">
                <a:solidFill>
                  <a:srgbClr val="FF0000"/>
                </a:solidFill>
              </a:rPr>
              <a:t> </a:t>
            </a:r>
            <a:r>
              <a:rPr lang="nl-NL" dirty="0" err="1">
                <a:solidFill>
                  <a:srgbClr val="FF0000"/>
                </a:solidFill>
              </a:rPr>
              <a:t>after</a:t>
            </a:r>
            <a:r>
              <a:rPr lang="nl-NL" dirty="0">
                <a:solidFill>
                  <a:srgbClr val="FF0000"/>
                </a:solidFill>
              </a:rPr>
              <a:t> </a:t>
            </a:r>
            <a:r>
              <a:rPr lang="nl-NL" dirty="0" err="1">
                <a:solidFill>
                  <a:srgbClr val="FF0000"/>
                </a:solidFill>
              </a:rPr>
              <a:t>one</a:t>
            </a:r>
            <a:r>
              <a:rPr lang="nl-NL" dirty="0">
                <a:solidFill>
                  <a:srgbClr val="FF0000"/>
                </a:solidFill>
              </a:rPr>
              <a:t> FMT, 91% </a:t>
            </a:r>
            <a:r>
              <a:rPr lang="nl-NL" dirty="0" err="1">
                <a:solidFill>
                  <a:srgbClr val="FF0000"/>
                </a:solidFill>
              </a:rPr>
              <a:t>after</a:t>
            </a:r>
            <a:r>
              <a:rPr lang="nl-NL" dirty="0">
                <a:solidFill>
                  <a:srgbClr val="FF0000"/>
                </a:solidFill>
              </a:rPr>
              <a:t> </a:t>
            </a:r>
            <a:r>
              <a:rPr lang="nl-NL" dirty="0" err="1">
                <a:solidFill>
                  <a:srgbClr val="FF0000"/>
                </a:solidFill>
              </a:rPr>
              <a:t>twice</a:t>
            </a:r>
            <a:r>
              <a:rPr lang="nl-NL" dirty="0">
                <a:solidFill>
                  <a:srgbClr val="FF0000"/>
                </a:solidFill>
              </a:rPr>
              <a:t> FMT</a:t>
            </a:r>
          </a:p>
        </p:txBody>
      </p:sp>
      <p:pic>
        <p:nvPicPr>
          <p:cNvPr id="4" name="Afbeelding 3">
            <a:extLst>
              <a:ext uri="{FF2B5EF4-FFF2-40B4-BE49-F238E27FC236}">
                <a16:creationId xmlns="" xmlns:a16="http://schemas.microsoft.com/office/drawing/2014/main" id="{5289A4CA-5CB4-8B49-81C4-03F5136D46A3}"/>
              </a:ext>
            </a:extLst>
          </p:cNvPr>
          <p:cNvPicPr>
            <a:picLocks noChangeAspect="1"/>
          </p:cNvPicPr>
          <p:nvPr/>
        </p:nvPicPr>
        <p:blipFill>
          <a:blip r:embed="rId4"/>
          <a:stretch>
            <a:fillRect/>
          </a:stretch>
        </p:blipFill>
        <p:spPr>
          <a:xfrm>
            <a:off x="4987573" y="5105117"/>
            <a:ext cx="2078892" cy="929005"/>
          </a:xfrm>
          <a:prstGeom prst="rect">
            <a:avLst/>
          </a:prstGeom>
        </p:spPr>
      </p:pic>
      <p:pic>
        <p:nvPicPr>
          <p:cNvPr id="5" name="Afbeelding 4">
            <a:extLst>
              <a:ext uri="{FF2B5EF4-FFF2-40B4-BE49-F238E27FC236}">
                <a16:creationId xmlns="" xmlns:a16="http://schemas.microsoft.com/office/drawing/2014/main" id="{D1A3FB91-675E-E946-8943-C68D3BECA879}"/>
              </a:ext>
            </a:extLst>
          </p:cNvPr>
          <p:cNvPicPr>
            <a:picLocks noChangeAspect="1"/>
          </p:cNvPicPr>
          <p:nvPr/>
        </p:nvPicPr>
        <p:blipFill>
          <a:blip r:embed="rId5"/>
          <a:stretch>
            <a:fillRect/>
          </a:stretch>
        </p:blipFill>
        <p:spPr>
          <a:xfrm>
            <a:off x="7180622" y="5151921"/>
            <a:ext cx="1733550" cy="855030"/>
          </a:xfrm>
          <a:prstGeom prst="rect">
            <a:avLst/>
          </a:prstGeom>
        </p:spPr>
      </p:pic>
      <p:pic>
        <p:nvPicPr>
          <p:cNvPr id="7" name="Afbeelding 6">
            <a:extLst>
              <a:ext uri="{FF2B5EF4-FFF2-40B4-BE49-F238E27FC236}">
                <a16:creationId xmlns="" xmlns:a16="http://schemas.microsoft.com/office/drawing/2014/main" id="{1A7D6294-F697-AF43-A090-F6557BBB25E0}"/>
              </a:ext>
            </a:extLst>
          </p:cNvPr>
          <p:cNvPicPr>
            <a:picLocks noChangeAspect="1"/>
          </p:cNvPicPr>
          <p:nvPr/>
        </p:nvPicPr>
        <p:blipFill>
          <a:blip r:embed="rId6"/>
          <a:stretch>
            <a:fillRect/>
          </a:stretch>
        </p:blipFill>
        <p:spPr>
          <a:xfrm>
            <a:off x="5827339" y="6042054"/>
            <a:ext cx="2706565" cy="902188"/>
          </a:xfrm>
          <a:prstGeom prst="rect">
            <a:avLst/>
          </a:prstGeom>
        </p:spPr>
      </p:pic>
    </p:spTree>
    <p:extLst>
      <p:ext uri="{BB962C8B-B14F-4D97-AF65-F5344CB8AC3E}">
        <p14:creationId xmlns:p14="http://schemas.microsoft.com/office/powerpoint/2010/main" val="11271846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3" name="AutoShape 3"/>
          <p:cNvSpPr>
            <a:spLocks noChangeArrowheads="1"/>
          </p:cNvSpPr>
          <p:nvPr/>
        </p:nvSpPr>
        <p:spPr bwMode="auto">
          <a:xfrm>
            <a:off x="3995738" y="2997200"/>
            <a:ext cx="1057275" cy="914400"/>
          </a:xfrm>
          <a:prstGeom prst="triangle">
            <a:avLst>
              <a:gd name="adj" fmla="val 50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nl-NL"/>
          </a:p>
        </p:txBody>
      </p:sp>
      <p:sp>
        <p:nvSpPr>
          <p:cNvPr id="906244" name="AutoShape 4"/>
          <p:cNvSpPr>
            <a:spLocks noChangeArrowheads="1"/>
          </p:cNvSpPr>
          <p:nvPr/>
        </p:nvSpPr>
        <p:spPr bwMode="auto">
          <a:xfrm>
            <a:off x="4356100" y="1989138"/>
            <a:ext cx="2232025" cy="3146425"/>
          </a:xfrm>
          <a:prstGeom prst="triangle">
            <a:avLst>
              <a:gd name="adj" fmla="val 50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spAutoFit/>
          </a:bodyPr>
          <a:lstStyle/>
          <a:p>
            <a:pPr>
              <a:defRPr/>
            </a:pPr>
            <a:endParaRPr lang="nl-NL"/>
          </a:p>
        </p:txBody>
      </p:sp>
      <p:sp>
        <p:nvSpPr>
          <p:cNvPr id="906245" name="AutoShape 5"/>
          <p:cNvSpPr>
            <a:spLocks noChangeAspect="1" noChangeArrowheads="1"/>
          </p:cNvSpPr>
          <p:nvPr/>
        </p:nvSpPr>
        <p:spPr bwMode="auto">
          <a:xfrm>
            <a:off x="539750" y="1412875"/>
            <a:ext cx="7802563" cy="4298950"/>
          </a:xfrm>
          <a:prstGeom prst="triangle">
            <a:avLst>
              <a:gd name="adj" fmla="val 50000"/>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defRPr/>
            </a:pPr>
            <a:endParaRPr lang="nl-NL"/>
          </a:p>
        </p:txBody>
      </p:sp>
      <p:sp>
        <p:nvSpPr>
          <p:cNvPr id="906246" name="Line 6"/>
          <p:cNvSpPr>
            <a:spLocks noChangeShapeType="1"/>
          </p:cNvSpPr>
          <p:nvPr/>
        </p:nvSpPr>
        <p:spPr bwMode="auto">
          <a:xfrm>
            <a:off x="1403350" y="3644900"/>
            <a:ext cx="590391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endParaRPr lang="nl-NL"/>
          </a:p>
        </p:txBody>
      </p:sp>
      <p:sp>
        <p:nvSpPr>
          <p:cNvPr id="906247" name="Line 7"/>
          <p:cNvSpPr>
            <a:spLocks noChangeShapeType="1"/>
          </p:cNvSpPr>
          <p:nvPr/>
        </p:nvSpPr>
        <p:spPr bwMode="auto">
          <a:xfrm>
            <a:off x="2484438" y="2708275"/>
            <a:ext cx="396081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endParaRPr lang="nl-NL"/>
          </a:p>
        </p:txBody>
      </p:sp>
      <p:sp>
        <p:nvSpPr>
          <p:cNvPr id="906248" name="Text Box 8"/>
          <p:cNvSpPr txBox="1">
            <a:spLocks noChangeArrowheads="1"/>
          </p:cNvSpPr>
          <p:nvPr/>
        </p:nvSpPr>
        <p:spPr bwMode="auto">
          <a:xfrm>
            <a:off x="1790700" y="4840288"/>
            <a:ext cx="53070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en-US" sz="2400" dirty="0">
                <a:solidFill>
                  <a:schemeClr val="bg1"/>
                </a:solidFill>
              </a:rPr>
              <a:t> Autoimmune diseases </a:t>
            </a:r>
            <a:r>
              <a:rPr lang="en-US" sz="2400" dirty="0" smtClean="0">
                <a:solidFill>
                  <a:schemeClr val="bg1"/>
                </a:solidFill>
              </a:rPr>
              <a:t>(TDM1</a:t>
            </a:r>
            <a:r>
              <a:rPr lang="en-US" sz="2400" dirty="0">
                <a:solidFill>
                  <a:schemeClr val="bg1"/>
                </a:solidFill>
              </a:rPr>
              <a:t>/ </a:t>
            </a:r>
            <a:r>
              <a:rPr lang="en-US" sz="2400" dirty="0" err="1">
                <a:solidFill>
                  <a:schemeClr val="bg1"/>
                </a:solidFill>
              </a:rPr>
              <a:t>coeliakie</a:t>
            </a:r>
            <a:r>
              <a:rPr lang="en-US" sz="2400" dirty="0">
                <a:solidFill>
                  <a:schemeClr val="bg1"/>
                </a:solidFill>
              </a:rPr>
              <a:t>)</a:t>
            </a:r>
            <a:endParaRPr lang="nl-NL" sz="2400" dirty="0">
              <a:solidFill>
                <a:schemeClr val="bg1"/>
              </a:solidFill>
            </a:endParaRPr>
          </a:p>
        </p:txBody>
      </p:sp>
      <p:sp>
        <p:nvSpPr>
          <p:cNvPr id="906249" name="Text Box 9"/>
          <p:cNvSpPr txBox="1">
            <a:spLocks noChangeArrowheads="1"/>
          </p:cNvSpPr>
          <p:nvPr/>
        </p:nvSpPr>
        <p:spPr bwMode="auto">
          <a:xfrm>
            <a:off x="3214688" y="3700876"/>
            <a:ext cx="4308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sz="2400" dirty="0">
                <a:solidFill>
                  <a:schemeClr val="bg1"/>
                </a:solidFill>
              </a:rPr>
              <a:t>IBD and IBS</a:t>
            </a:r>
            <a:endParaRPr lang="nl-NL" sz="2400" dirty="0">
              <a:solidFill>
                <a:schemeClr val="bg1"/>
              </a:solidFill>
            </a:endParaRPr>
          </a:p>
        </p:txBody>
      </p:sp>
      <p:sp>
        <p:nvSpPr>
          <p:cNvPr id="906250" name="Text Box 10"/>
          <p:cNvSpPr txBox="1">
            <a:spLocks noChangeArrowheads="1"/>
          </p:cNvSpPr>
          <p:nvPr/>
        </p:nvSpPr>
        <p:spPr bwMode="auto">
          <a:xfrm>
            <a:off x="3685382" y="2276475"/>
            <a:ext cx="27352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sz="2400" dirty="0">
                <a:solidFill>
                  <a:schemeClr val="bg1"/>
                </a:solidFill>
              </a:rPr>
              <a:t>C </a:t>
            </a:r>
            <a:r>
              <a:rPr lang="en-US" sz="2400" dirty="0" err="1">
                <a:solidFill>
                  <a:schemeClr val="bg1"/>
                </a:solidFill>
              </a:rPr>
              <a:t>difficile</a:t>
            </a:r>
            <a:endParaRPr lang="nl-NL" sz="2400" dirty="0">
              <a:solidFill>
                <a:schemeClr val="bg1"/>
              </a:solidFill>
            </a:endParaRPr>
          </a:p>
        </p:txBody>
      </p:sp>
      <p:sp>
        <p:nvSpPr>
          <p:cNvPr id="37897" name="Titel 2"/>
          <p:cNvSpPr txBox="1">
            <a:spLocks/>
          </p:cNvSpPr>
          <p:nvPr/>
        </p:nvSpPr>
        <p:spPr bwMode="auto">
          <a:xfrm>
            <a:off x="107950" y="33338"/>
            <a:ext cx="878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r>
              <a:rPr lang="nl-NL" sz="4400" b="1">
                <a:solidFill>
                  <a:schemeClr val="tx2"/>
                </a:solidFill>
              </a:rPr>
              <a:t>Relation microbiota and disease</a:t>
            </a:r>
            <a:br>
              <a:rPr lang="nl-NL" sz="4400" b="1">
                <a:solidFill>
                  <a:schemeClr val="tx2"/>
                </a:solidFill>
              </a:rPr>
            </a:br>
            <a:r>
              <a:rPr lang="nl-NL" sz="4400" b="1">
                <a:solidFill>
                  <a:schemeClr val="tx2"/>
                </a:solidFill>
              </a:rPr>
              <a:t>most likely not always causal</a:t>
            </a:r>
          </a:p>
        </p:txBody>
      </p:sp>
      <p:sp>
        <p:nvSpPr>
          <p:cNvPr id="14" name="Line 6"/>
          <p:cNvSpPr>
            <a:spLocks noChangeShapeType="1"/>
          </p:cNvSpPr>
          <p:nvPr/>
        </p:nvSpPr>
        <p:spPr bwMode="auto">
          <a:xfrm>
            <a:off x="1619250" y="4149725"/>
            <a:ext cx="590391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endParaRPr lang="nl-NL"/>
          </a:p>
        </p:txBody>
      </p:sp>
      <p:sp>
        <p:nvSpPr>
          <p:cNvPr id="15" name="Line 6"/>
          <p:cNvSpPr>
            <a:spLocks noChangeShapeType="1"/>
          </p:cNvSpPr>
          <p:nvPr/>
        </p:nvSpPr>
        <p:spPr bwMode="auto">
          <a:xfrm>
            <a:off x="1547813" y="4797425"/>
            <a:ext cx="590391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endParaRPr lang="nl-NL"/>
          </a:p>
        </p:txBody>
      </p:sp>
      <p:sp>
        <p:nvSpPr>
          <p:cNvPr id="16" name="Line 6"/>
          <p:cNvSpPr>
            <a:spLocks noChangeShapeType="1"/>
          </p:cNvSpPr>
          <p:nvPr/>
        </p:nvSpPr>
        <p:spPr bwMode="auto">
          <a:xfrm>
            <a:off x="971550" y="5300663"/>
            <a:ext cx="691356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endParaRPr lang="nl-NL"/>
          </a:p>
        </p:txBody>
      </p:sp>
      <p:sp>
        <p:nvSpPr>
          <p:cNvPr id="17" name="Text Box 10"/>
          <p:cNvSpPr txBox="1">
            <a:spLocks noChangeArrowheads="1"/>
          </p:cNvSpPr>
          <p:nvPr/>
        </p:nvSpPr>
        <p:spPr bwMode="auto">
          <a:xfrm>
            <a:off x="3203575" y="2781300"/>
            <a:ext cx="27352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sz="2400" dirty="0" smtClean="0">
                <a:solidFill>
                  <a:schemeClr val="bg1"/>
                </a:solidFill>
              </a:rPr>
              <a:t>post </a:t>
            </a:r>
            <a:r>
              <a:rPr lang="en-US" sz="2400" dirty="0">
                <a:solidFill>
                  <a:schemeClr val="bg1"/>
                </a:solidFill>
              </a:rPr>
              <a:t>AB </a:t>
            </a:r>
            <a:r>
              <a:rPr lang="en-US" sz="2400" dirty="0" err="1">
                <a:solidFill>
                  <a:schemeClr val="bg1"/>
                </a:solidFill>
              </a:rPr>
              <a:t>dysbiosis</a:t>
            </a:r>
            <a:endParaRPr lang="nl-NL" sz="2400" dirty="0">
              <a:solidFill>
                <a:schemeClr val="bg1"/>
              </a:solidFill>
            </a:endParaRPr>
          </a:p>
        </p:txBody>
      </p:sp>
      <p:sp>
        <p:nvSpPr>
          <p:cNvPr id="18" name="Text Box 9"/>
          <p:cNvSpPr txBox="1">
            <a:spLocks noChangeArrowheads="1"/>
          </p:cNvSpPr>
          <p:nvPr/>
        </p:nvSpPr>
        <p:spPr bwMode="auto">
          <a:xfrm>
            <a:off x="2484438" y="4292600"/>
            <a:ext cx="4308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sz="2400" dirty="0">
                <a:solidFill>
                  <a:schemeClr val="bg1"/>
                </a:solidFill>
              </a:rPr>
              <a:t>Insulin </a:t>
            </a:r>
            <a:r>
              <a:rPr lang="en-US" sz="2400" dirty="0" smtClean="0">
                <a:solidFill>
                  <a:schemeClr val="bg1"/>
                </a:solidFill>
              </a:rPr>
              <a:t>resistance/TDM2</a:t>
            </a:r>
            <a:endParaRPr lang="nl-NL" sz="2400" dirty="0">
              <a:solidFill>
                <a:schemeClr val="bg1"/>
              </a:solidFill>
            </a:endParaRPr>
          </a:p>
        </p:txBody>
      </p:sp>
      <p:sp>
        <p:nvSpPr>
          <p:cNvPr id="19" name="Text Box 8"/>
          <p:cNvSpPr txBox="1">
            <a:spLocks noChangeArrowheads="1"/>
          </p:cNvSpPr>
          <p:nvPr/>
        </p:nvSpPr>
        <p:spPr bwMode="auto">
          <a:xfrm>
            <a:off x="2403475" y="5300663"/>
            <a:ext cx="45974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en-US" sz="2400" dirty="0">
                <a:solidFill>
                  <a:schemeClr val="bg1"/>
                </a:solidFill>
              </a:rPr>
              <a:t>Gut-brain axis diseases (autism)</a:t>
            </a:r>
            <a:endParaRPr lang="nl-NL" sz="2400" dirty="0">
              <a:solidFill>
                <a:schemeClr val="bg1"/>
              </a:solidFill>
            </a:endParaRPr>
          </a:p>
        </p:txBody>
      </p:sp>
      <p:sp>
        <p:nvSpPr>
          <p:cNvPr id="37904" name="Line 7"/>
          <p:cNvSpPr>
            <a:spLocks noChangeShapeType="1"/>
          </p:cNvSpPr>
          <p:nvPr/>
        </p:nvSpPr>
        <p:spPr bwMode="auto">
          <a:xfrm flipH="1" flipV="1">
            <a:off x="8459788" y="1557338"/>
            <a:ext cx="0" cy="3095625"/>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nl-NL"/>
          </a:p>
        </p:txBody>
      </p:sp>
      <p:sp>
        <p:nvSpPr>
          <p:cNvPr id="37905" name="Tekstvak 2"/>
          <p:cNvSpPr txBox="1">
            <a:spLocks noChangeArrowheads="1"/>
          </p:cNvSpPr>
          <p:nvPr/>
        </p:nvSpPr>
        <p:spPr bwMode="auto">
          <a:xfrm>
            <a:off x="5988304" y="1704975"/>
            <a:ext cx="2351087"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800" b="1" dirty="0"/>
              <a:t>Level of </a:t>
            </a:r>
            <a:r>
              <a:rPr lang="nl-NL" sz="1800" b="1" dirty="0" err="1"/>
              <a:t>complexity</a:t>
            </a:r>
            <a:endParaRPr lang="nl-NL" sz="1800" b="1" dirty="0"/>
          </a:p>
          <a:p>
            <a:pPr eaLnBrk="1" hangingPunct="1"/>
            <a:r>
              <a:rPr lang="nl-NL" sz="1200" b="1" dirty="0"/>
              <a:t>Course of </a:t>
            </a:r>
            <a:r>
              <a:rPr lang="nl-NL" sz="1200" b="1" dirty="0" err="1"/>
              <a:t>disease</a:t>
            </a:r>
            <a:endParaRPr lang="nl-NL" sz="1200" b="1" dirty="0"/>
          </a:p>
          <a:p>
            <a:pPr eaLnBrk="1" hangingPunct="1"/>
            <a:r>
              <a:rPr lang="nl-NL" sz="1200" b="1" dirty="0" err="1"/>
              <a:t>Responders</a:t>
            </a:r>
            <a:r>
              <a:rPr lang="nl-NL" sz="1200" b="1" dirty="0"/>
              <a:t>-non </a:t>
            </a:r>
            <a:r>
              <a:rPr lang="nl-NL" sz="1200" b="1" dirty="0" err="1"/>
              <a:t>responders</a:t>
            </a:r>
            <a:endParaRPr lang="nl-NL" sz="1200" b="1" dirty="0"/>
          </a:p>
          <a:p>
            <a:pPr eaLnBrk="1" hangingPunct="1"/>
            <a:r>
              <a:rPr lang="nl-NL" sz="1200" b="1" dirty="0" err="1"/>
              <a:t>Influence</a:t>
            </a:r>
            <a:r>
              <a:rPr lang="nl-NL" sz="1200" b="1" dirty="0"/>
              <a:t> of </a:t>
            </a:r>
            <a:r>
              <a:rPr lang="nl-NL" sz="1200" b="1" dirty="0" err="1"/>
              <a:t>genetics</a:t>
            </a:r>
            <a:r>
              <a:rPr lang="nl-NL" sz="1200" b="1" dirty="0"/>
              <a:t> </a:t>
            </a:r>
            <a:r>
              <a:rPr lang="nl-NL" sz="1200" b="1" dirty="0" err="1"/>
              <a:t>and</a:t>
            </a:r>
            <a:r>
              <a:rPr lang="nl-NL" sz="1200" b="1" dirty="0"/>
              <a:t> </a:t>
            </a:r>
            <a:r>
              <a:rPr lang="nl-NL" sz="1200" b="1" dirty="0" err="1"/>
              <a:t>diet</a:t>
            </a:r>
            <a:endParaRPr lang="nl-NL" sz="1200" b="1" dirty="0"/>
          </a:p>
          <a:p>
            <a:pPr eaLnBrk="1" hangingPunct="1"/>
            <a:r>
              <a:rPr lang="nl-NL" sz="1200" b="1" dirty="0"/>
              <a:t>Multiple FMT or real </a:t>
            </a:r>
            <a:r>
              <a:rPr lang="nl-NL" sz="1200" b="1" dirty="0" err="1"/>
              <a:t>failures</a:t>
            </a:r>
            <a:endParaRPr lang="nl-NL" sz="1200" b="1" dirty="0"/>
          </a:p>
          <a:p>
            <a:pPr eaLnBrk="1" hangingPunct="1"/>
            <a:r>
              <a:rPr lang="nl-NL" sz="1200" b="1" dirty="0"/>
              <a:t>Concomitant </a:t>
            </a:r>
            <a:r>
              <a:rPr lang="nl-NL" sz="1200" b="1" dirty="0" err="1"/>
              <a:t>medication</a:t>
            </a:r>
            <a:endParaRPr lang="nl-NL" sz="1200" b="1" dirty="0"/>
          </a:p>
        </p:txBody>
      </p:sp>
      <p:sp>
        <p:nvSpPr>
          <p:cNvPr id="37906" name="Tekstvak 1"/>
          <p:cNvSpPr txBox="1">
            <a:spLocks noChangeArrowheads="1"/>
          </p:cNvSpPr>
          <p:nvPr/>
        </p:nvSpPr>
        <p:spPr bwMode="auto">
          <a:xfrm>
            <a:off x="7164388" y="3068638"/>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endParaRPr lang="en-US"/>
          </a:p>
        </p:txBody>
      </p:sp>
      <p:sp>
        <p:nvSpPr>
          <p:cNvPr id="37907" name="Tekstvak 2"/>
          <p:cNvSpPr txBox="1">
            <a:spLocks noChangeArrowheads="1"/>
          </p:cNvSpPr>
          <p:nvPr/>
        </p:nvSpPr>
        <p:spPr bwMode="auto">
          <a:xfrm>
            <a:off x="468313" y="1484313"/>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800" b="1" dirty="0"/>
              <a:t>             </a:t>
            </a:r>
            <a:r>
              <a:rPr lang="nl-NL" sz="1800" b="1" dirty="0" err="1"/>
              <a:t>Causal</a:t>
            </a:r>
            <a:endParaRPr lang="nl-NL" sz="1800" b="1" dirty="0"/>
          </a:p>
          <a:p>
            <a:pPr eaLnBrk="1" hangingPunct="1"/>
            <a:endParaRPr lang="nl-NL" sz="1800" b="1" dirty="0"/>
          </a:p>
          <a:p>
            <a:pPr eaLnBrk="1" hangingPunct="1"/>
            <a:endParaRPr lang="nl-NL" sz="1800" b="1" dirty="0"/>
          </a:p>
          <a:p>
            <a:pPr eaLnBrk="1" hangingPunct="1"/>
            <a:r>
              <a:rPr lang="nl-NL" sz="1800" b="1" dirty="0" err="1">
                <a:solidFill>
                  <a:srgbClr val="FF0000"/>
                </a:solidFill>
              </a:rPr>
              <a:t>microbiota</a:t>
            </a:r>
            <a:endParaRPr lang="nl-NL" sz="1800" b="1" dirty="0">
              <a:solidFill>
                <a:srgbClr val="FF0000"/>
              </a:solidFill>
            </a:endParaRPr>
          </a:p>
          <a:p>
            <a:pPr eaLnBrk="1" hangingPunct="1"/>
            <a:endParaRPr lang="nl-NL" sz="1800" b="1" dirty="0"/>
          </a:p>
          <a:p>
            <a:pPr eaLnBrk="1" hangingPunct="1"/>
            <a:endParaRPr lang="nl-NL" sz="1800" b="1" dirty="0"/>
          </a:p>
          <a:p>
            <a:pPr eaLnBrk="1" hangingPunct="1"/>
            <a:r>
              <a:rPr lang="nl-NL" sz="1800" b="1" dirty="0" err="1"/>
              <a:t>Disease</a:t>
            </a:r>
            <a:r>
              <a:rPr lang="nl-NL" sz="1800" b="1" dirty="0"/>
              <a:t> </a:t>
            </a:r>
            <a:r>
              <a:rPr lang="nl-NL" sz="1800" b="1" dirty="0" err="1"/>
              <a:t>modifier</a:t>
            </a:r>
            <a:endParaRPr lang="nl-NL" sz="1200" b="1" dirty="0"/>
          </a:p>
        </p:txBody>
      </p:sp>
      <p:sp>
        <p:nvSpPr>
          <p:cNvPr id="37908" name="Line 7"/>
          <p:cNvSpPr>
            <a:spLocks noChangeShapeType="1"/>
          </p:cNvSpPr>
          <p:nvPr/>
        </p:nvSpPr>
        <p:spPr bwMode="auto">
          <a:xfrm flipH="1" flipV="1">
            <a:off x="1921545" y="1916113"/>
            <a:ext cx="0" cy="1152525"/>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nl-NL"/>
          </a:p>
        </p:txBody>
      </p:sp>
      <p:sp>
        <p:nvSpPr>
          <p:cNvPr id="37909" name="Tekstvak 3"/>
          <p:cNvSpPr txBox="1">
            <a:spLocks noChangeArrowheads="1"/>
          </p:cNvSpPr>
          <p:nvPr/>
        </p:nvSpPr>
        <p:spPr bwMode="auto">
          <a:xfrm>
            <a:off x="5287962" y="6413353"/>
            <a:ext cx="3856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400" dirty="0" err="1"/>
              <a:t>Scheihauer</a:t>
            </a:r>
            <a:r>
              <a:rPr lang="nl-NL" sz="1400" dirty="0"/>
              <a:t>/Nieuwdorp,  Mol </a:t>
            </a:r>
            <a:r>
              <a:rPr lang="nl-NL" sz="1400" dirty="0" err="1"/>
              <a:t>Metabolism</a:t>
            </a:r>
            <a:r>
              <a:rPr lang="nl-NL" sz="1400" dirty="0"/>
              <a:t> 2016</a:t>
            </a:r>
          </a:p>
        </p:txBody>
      </p:sp>
    </p:spTree>
    <p:extLst>
      <p:ext uri="{BB962C8B-B14F-4D97-AF65-F5344CB8AC3E}">
        <p14:creationId xmlns:p14="http://schemas.microsoft.com/office/powerpoint/2010/main" val="1120305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p:cNvSpPr>
            <a:spLocks noGrp="1"/>
          </p:cNvSpPr>
          <p:nvPr>
            <p:ph type="title"/>
          </p:nvPr>
        </p:nvSpPr>
        <p:spPr>
          <a:xfrm>
            <a:off x="-142875" y="0"/>
            <a:ext cx="9467850" cy="1143000"/>
          </a:xfrm>
        </p:spPr>
        <p:txBody>
          <a:bodyPr/>
          <a:lstStyle/>
          <a:p>
            <a:r>
              <a:rPr lang="nl-NL" altLang="nl-NL" sz="2800" b="1" dirty="0" err="1" smtClean="0">
                <a:ea typeface="ＭＳ Ｐゴシック" pitchFamily="34" charset="-128"/>
              </a:rPr>
              <a:t>RCTof</a:t>
            </a:r>
            <a:r>
              <a:rPr lang="nl-NL" altLang="nl-NL" sz="2800" b="1" dirty="0" smtClean="0">
                <a:ea typeface="ＭＳ Ｐゴシック" pitchFamily="34" charset="-128"/>
              </a:rPr>
              <a:t> </a:t>
            </a:r>
            <a:r>
              <a:rPr lang="nl-NL" altLang="nl-NL" sz="2800" b="1" dirty="0" err="1" smtClean="0">
                <a:ea typeface="ＭＳ Ｐゴシック" pitchFamily="34" charset="-128"/>
              </a:rPr>
              <a:t>fecal</a:t>
            </a:r>
            <a:r>
              <a:rPr lang="nl-NL" altLang="nl-NL" sz="2800" b="1" dirty="0" smtClean="0">
                <a:ea typeface="ＭＳ Ｐゴシック" pitchFamily="34" charset="-128"/>
              </a:rPr>
              <a:t> </a:t>
            </a:r>
            <a:r>
              <a:rPr lang="nl-NL" altLang="nl-NL" sz="2800" b="1" dirty="0" err="1" smtClean="0">
                <a:ea typeface="ＭＳ Ｐゴシック" pitchFamily="34" charset="-128"/>
              </a:rPr>
              <a:t>microbial</a:t>
            </a:r>
            <a:r>
              <a:rPr lang="nl-NL" altLang="nl-NL" sz="2800" b="1" dirty="0" smtClean="0">
                <a:ea typeface="ＭＳ Ｐゴシック" pitchFamily="34" charset="-128"/>
              </a:rPr>
              <a:t> </a:t>
            </a:r>
            <a:r>
              <a:rPr lang="nl-NL" altLang="nl-NL" sz="2800" b="1" dirty="0" err="1" smtClean="0">
                <a:ea typeface="ＭＳ Ｐゴシック" pitchFamily="34" charset="-128"/>
              </a:rPr>
              <a:t>transplantation</a:t>
            </a:r>
            <a:r>
              <a:rPr lang="nl-NL" altLang="nl-NL" sz="2800" b="1" dirty="0" smtClean="0">
                <a:ea typeface="ＭＳ Ｐゴシック" pitchFamily="34" charset="-128"/>
              </a:rPr>
              <a:t> (FMT) in </a:t>
            </a:r>
            <a:r>
              <a:rPr lang="nl-NL" altLang="nl-NL" sz="2800" b="1" dirty="0" err="1" smtClean="0">
                <a:ea typeface="ＭＳ Ｐゴシック" pitchFamily="34" charset="-128"/>
              </a:rPr>
              <a:t>humans</a:t>
            </a:r>
            <a:r>
              <a:rPr lang="nl-NL" altLang="nl-NL" sz="2800" b="1" dirty="0" smtClean="0">
                <a:ea typeface="ＭＳ Ｐゴシック" pitchFamily="34" charset="-128"/>
              </a:rPr>
              <a:t> </a:t>
            </a:r>
            <a:r>
              <a:rPr lang="nl-NL" altLang="nl-NL" sz="2800" b="1" dirty="0" err="1" smtClean="0">
                <a:ea typeface="ＭＳ Ｐゴシック" pitchFamily="34" charset="-128"/>
              </a:rPr>
              <a:t>to</a:t>
            </a:r>
            <a:r>
              <a:rPr lang="nl-NL" altLang="nl-NL" sz="2800" b="1" dirty="0" smtClean="0">
                <a:ea typeface="ＭＳ Ｐゴシック" pitchFamily="34" charset="-128"/>
              </a:rPr>
              <a:t> </a:t>
            </a:r>
            <a:r>
              <a:rPr lang="nl-NL" altLang="nl-NL" sz="2800" b="1" dirty="0" err="1" smtClean="0">
                <a:ea typeface="ＭＳ Ｐゴシック" pitchFamily="34" charset="-128"/>
              </a:rPr>
              <a:t>improve</a:t>
            </a:r>
            <a:r>
              <a:rPr lang="nl-NL" altLang="nl-NL" sz="2800" b="1" dirty="0" smtClean="0">
                <a:ea typeface="ＭＳ Ｐゴシック" pitchFamily="34" charset="-128"/>
              </a:rPr>
              <a:t> </a:t>
            </a:r>
            <a:r>
              <a:rPr lang="nl-NL" altLang="nl-NL" sz="2800" b="1" dirty="0" err="1" smtClean="0">
                <a:ea typeface="ＭＳ Ｐゴシック" pitchFamily="34" charset="-128"/>
              </a:rPr>
              <a:t>cardiometabolic</a:t>
            </a:r>
            <a:r>
              <a:rPr lang="nl-NL" altLang="nl-NL" sz="2800" b="1" dirty="0" smtClean="0">
                <a:ea typeface="ＭＳ Ｐゴシック" pitchFamily="34" charset="-128"/>
              </a:rPr>
              <a:t> </a:t>
            </a:r>
            <a:r>
              <a:rPr lang="nl-NL" altLang="nl-NL" sz="2800" b="1" dirty="0" err="1" smtClean="0">
                <a:ea typeface="ＭＳ Ｐゴシック" pitchFamily="34" charset="-128"/>
              </a:rPr>
              <a:t>phenotype</a:t>
            </a:r>
            <a:endParaRPr lang="nl-NL" altLang="nl-NL" sz="2800" b="1" dirty="0" smtClean="0">
              <a:solidFill>
                <a:schemeClr val="tx1"/>
              </a:solidFill>
              <a:ea typeface="ＭＳ Ｐゴシック" pitchFamily="34" charset="-128"/>
            </a:endParaRPr>
          </a:p>
        </p:txBody>
      </p:sp>
      <p:sp>
        <p:nvSpPr>
          <p:cNvPr id="34819" name="Tijdelijke aanduiding voor inhoud 3"/>
          <p:cNvSpPr>
            <a:spLocks noGrp="1"/>
          </p:cNvSpPr>
          <p:nvPr>
            <p:ph sz="half" idx="2"/>
          </p:nvPr>
        </p:nvSpPr>
        <p:spPr>
          <a:xfrm>
            <a:off x="4572000" y="1143000"/>
            <a:ext cx="4572000" cy="4230688"/>
          </a:xfrm>
        </p:spPr>
        <p:txBody>
          <a:bodyPr>
            <a:normAutofit/>
          </a:bodyPr>
          <a:lstStyle/>
          <a:p>
            <a:pPr eaLnBrk="1" hangingPunct="1"/>
            <a:r>
              <a:rPr lang="en-GB" altLang="nl-NL" sz="1800" dirty="0" smtClean="0"/>
              <a:t>at AMC &gt;500 FMT’s since 2006, predominantly in RCT.</a:t>
            </a:r>
          </a:p>
          <a:p>
            <a:pPr eaLnBrk="1" hangingPunct="1"/>
            <a:r>
              <a:rPr lang="en-GB" altLang="nl-NL" sz="1800" dirty="0" smtClean="0"/>
              <a:t>Long term side effects  not observed</a:t>
            </a:r>
          </a:p>
          <a:p>
            <a:pPr eaLnBrk="1" hangingPunct="1"/>
            <a:r>
              <a:rPr lang="en-GB" altLang="nl-NL" sz="1800" dirty="0" smtClean="0"/>
              <a:t>Adequate control difficult</a:t>
            </a:r>
          </a:p>
          <a:p>
            <a:pPr eaLnBrk="1" hangingPunct="1"/>
            <a:r>
              <a:rPr lang="en-GB" altLang="nl-NL" sz="1800" dirty="0" smtClean="0"/>
              <a:t>At AMC ongoing/finished RCT’s with single/ multiple FMT using </a:t>
            </a:r>
            <a:r>
              <a:rPr lang="en-GB" altLang="nl-NL" sz="1800" u="sng" dirty="0" smtClean="0"/>
              <a:t>hard clinical endpoints  </a:t>
            </a:r>
            <a:r>
              <a:rPr lang="en-GB" altLang="nl-NL" sz="1800" dirty="0" smtClean="0"/>
              <a:t>for:</a:t>
            </a:r>
          </a:p>
          <a:p>
            <a:pPr eaLnBrk="1" hangingPunct="1">
              <a:buFontTx/>
              <a:buNone/>
            </a:pPr>
            <a:r>
              <a:rPr lang="en-GB" altLang="nl-NL" sz="1800" dirty="0" smtClean="0"/>
              <a:t>	</a:t>
            </a:r>
          </a:p>
          <a:p>
            <a:pPr eaLnBrk="1" hangingPunct="1">
              <a:buFontTx/>
              <a:buNone/>
            </a:pPr>
            <a:r>
              <a:rPr lang="en-GB" altLang="nl-NL" sz="1800" dirty="0" smtClean="0"/>
              <a:t> 	 -atherosclerosis (TMAO)</a:t>
            </a:r>
          </a:p>
          <a:p>
            <a:pPr eaLnBrk="1" hangingPunct="1">
              <a:buFontTx/>
              <a:buNone/>
            </a:pPr>
            <a:r>
              <a:rPr lang="en-GB" altLang="nl-NL" sz="1800" dirty="0" smtClean="0"/>
              <a:t>	- </a:t>
            </a:r>
            <a:r>
              <a:rPr lang="en-GB" altLang="nl-NL" sz="1800" dirty="0" err="1" smtClean="0"/>
              <a:t>metsyn</a:t>
            </a:r>
            <a:r>
              <a:rPr lang="en-GB" altLang="nl-NL" sz="1800" dirty="0" smtClean="0"/>
              <a:t>/type 2 diabetes</a:t>
            </a:r>
          </a:p>
          <a:p>
            <a:pPr eaLnBrk="1" hangingPunct="1">
              <a:buFontTx/>
              <a:buNone/>
            </a:pPr>
            <a:r>
              <a:rPr lang="en-GB" altLang="nl-NL" sz="1800" dirty="0" smtClean="0"/>
              <a:t>	- NAFLD/NASH 	</a:t>
            </a:r>
          </a:p>
          <a:p>
            <a:pPr eaLnBrk="1" hangingPunct="1">
              <a:buFontTx/>
              <a:buNone/>
            </a:pPr>
            <a:r>
              <a:rPr lang="en-GB" altLang="nl-NL" sz="1800" dirty="0" smtClean="0"/>
              <a:t>      - type 1 diabetes (T </a:t>
            </a:r>
            <a:r>
              <a:rPr lang="en-GB" altLang="nl-NL" sz="1800" dirty="0" err="1" smtClean="0"/>
              <a:t>cel</a:t>
            </a:r>
            <a:r>
              <a:rPr lang="en-GB" altLang="nl-NL" sz="1800" dirty="0" smtClean="0"/>
              <a:t> autoimmunity)</a:t>
            </a:r>
          </a:p>
          <a:p>
            <a:pPr eaLnBrk="1" hangingPunct="1">
              <a:buFontTx/>
              <a:buNone/>
            </a:pPr>
            <a:r>
              <a:rPr lang="en-GB" altLang="nl-NL" sz="1800" dirty="0" smtClean="0"/>
              <a:t>	</a:t>
            </a:r>
            <a:endParaRPr lang="nl-NL" altLang="nl-NL" b="1" dirty="0" smtClean="0"/>
          </a:p>
        </p:txBody>
      </p:sp>
      <p:sp>
        <p:nvSpPr>
          <p:cNvPr id="34820" name="Text Box 10"/>
          <p:cNvSpPr txBox="1">
            <a:spLocks noChangeArrowheads="1"/>
          </p:cNvSpPr>
          <p:nvPr/>
        </p:nvSpPr>
        <p:spPr bwMode="auto">
          <a:xfrm>
            <a:off x="395288" y="5732463"/>
            <a:ext cx="87487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marL="228600" indent="-228600"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r>
              <a:rPr lang="nl-NL" altLang="nl-NL" sz="900">
                <a:ea typeface="ＭＳ Ｐゴシック" pitchFamily="34" charset="-128"/>
              </a:rPr>
              <a:t>Smits/Nieuwdorp, Gastroenterology 2013 [; van Nood/Nieuwdorp, NEJM 2013 Rossen, Gastro 2015;Singh/Nieuwdorp,  Clin Microbiol Infect. 2014 ; Rossen, Gastro 2015</a:t>
            </a:r>
          </a:p>
        </p:txBody>
      </p:sp>
      <p:pic>
        <p:nvPicPr>
          <p:cNvPr id="34821" name="Afbeelding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268413"/>
            <a:ext cx="4224337"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448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el 4">
            <a:extLst>
              <a:ext uri="{FF2B5EF4-FFF2-40B4-BE49-F238E27FC236}">
                <a16:creationId xmlns="" xmlns:a16="http://schemas.microsoft.com/office/drawing/2014/main" id="{28476A52-61CE-9B4B-9007-DBF08B55697A}"/>
              </a:ext>
            </a:extLst>
          </p:cNvPr>
          <p:cNvSpPr>
            <a:spLocks noGrp="1"/>
          </p:cNvSpPr>
          <p:nvPr>
            <p:ph type="title"/>
          </p:nvPr>
        </p:nvSpPr>
        <p:spPr>
          <a:xfrm>
            <a:off x="-142875" y="101600"/>
            <a:ext cx="9467850" cy="1239838"/>
          </a:xfrm>
        </p:spPr>
        <p:txBody>
          <a:bodyPr>
            <a:normAutofit fontScale="90000"/>
          </a:bodyPr>
          <a:lstStyle/>
          <a:p>
            <a:r>
              <a:rPr lang="nl-NL" altLang="nl-NL" sz="3200" b="1" dirty="0" err="1">
                <a:ea typeface="ＭＳ Ｐゴシック" panose="020B0600070205080204" pitchFamily="34" charset="-128"/>
              </a:rPr>
              <a:t>Randomized</a:t>
            </a:r>
            <a:r>
              <a:rPr lang="nl-NL" altLang="nl-NL" sz="3200" b="1" dirty="0">
                <a:ea typeface="ＭＳ Ｐゴシック" panose="020B0600070205080204" pitchFamily="34" charset="-128"/>
              </a:rPr>
              <a:t> </a:t>
            </a:r>
            <a:r>
              <a:rPr lang="nl-NL" altLang="nl-NL" sz="3200" b="1" dirty="0" err="1">
                <a:ea typeface="ＭＳ Ｐゴシック" panose="020B0600070205080204" pitchFamily="34" charset="-128"/>
              </a:rPr>
              <a:t>controlled</a:t>
            </a:r>
            <a:r>
              <a:rPr lang="nl-NL" altLang="nl-NL" sz="3200" b="1" dirty="0">
                <a:ea typeface="ＭＳ Ｐゴシック" panose="020B0600070205080204" pitchFamily="34" charset="-128"/>
              </a:rPr>
              <a:t> trial </a:t>
            </a:r>
            <a:r>
              <a:rPr lang="nl-NL" altLang="nl-NL" sz="3200" b="1" dirty="0" err="1">
                <a:ea typeface="ＭＳ Ｐゴシック" panose="020B0600070205080204" pitchFamily="34" charset="-128"/>
              </a:rPr>
              <a:t>to</a:t>
            </a:r>
            <a:r>
              <a:rPr lang="nl-NL" altLang="nl-NL" sz="3200" b="1" dirty="0">
                <a:ea typeface="ＭＳ Ｐゴシック" panose="020B0600070205080204" pitchFamily="34" charset="-128"/>
              </a:rPr>
              <a:t> </a:t>
            </a:r>
            <a:r>
              <a:rPr lang="nl-NL" altLang="nl-NL" sz="3200" b="1" dirty="0" err="1">
                <a:ea typeface="ＭＳ Ｐゴシック" panose="020B0600070205080204" pitchFamily="34" charset="-128"/>
              </a:rPr>
              <a:t>study</a:t>
            </a:r>
            <a:r>
              <a:rPr lang="nl-NL" altLang="nl-NL" sz="3200" b="1" dirty="0">
                <a:ea typeface="ＭＳ Ｐゴシック" panose="020B0600070205080204" pitchFamily="34" charset="-128"/>
              </a:rPr>
              <a:t> effect of </a:t>
            </a:r>
            <a:r>
              <a:rPr lang="nl-NL" altLang="nl-NL" sz="3200" b="1" dirty="0" err="1">
                <a:ea typeface="ＭＳ Ｐゴシック" panose="020B0600070205080204" pitchFamily="34" charset="-128"/>
              </a:rPr>
              <a:t>allogenic</a:t>
            </a:r>
            <a:r>
              <a:rPr lang="nl-NL" altLang="nl-NL" sz="3200" b="1" dirty="0">
                <a:ea typeface="ＭＳ Ｐゴシック" panose="020B0600070205080204" pitchFamily="34" charset="-128"/>
              </a:rPr>
              <a:t> </a:t>
            </a:r>
            <a:r>
              <a:rPr lang="nl-NL" altLang="nl-NL" sz="3200" b="1" dirty="0" err="1">
                <a:ea typeface="ＭＳ Ｐゴシック" panose="020B0600070205080204" pitchFamily="34" charset="-128"/>
              </a:rPr>
              <a:t>lean</a:t>
            </a:r>
            <a:r>
              <a:rPr lang="nl-NL" altLang="nl-NL" sz="3200" b="1" dirty="0">
                <a:ea typeface="ＭＳ Ｐゴシック" panose="020B0600070205080204" pitchFamily="34" charset="-128"/>
              </a:rPr>
              <a:t> donor versus </a:t>
            </a:r>
            <a:r>
              <a:rPr lang="nl-NL" altLang="nl-NL" sz="3200" b="1" dirty="0" err="1">
                <a:ea typeface="ＭＳ Ｐゴシック" panose="020B0600070205080204" pitchFamily="34" charset="-128"/>
              </a:rPr>
              <a:t>own</a:t>
            </a:r>
            <a:r>
              <a:rPr lang="nl-NL" altLang="nl-NL" sz="3200" b="1" dirty="0">
                <a:ea typeface="ＭＳ Ｐゴシック" panose="020B0600070205080204" pitchFamily="34" charset="-128"/>
              </a:rPr>
              <a:t> (</a:t>
            </a:r>
            <a:r>
              <a:rPr lang="nl-NL" altLang="nl-NL" sz="3200" b="1" dirty="0" err="1">
                <a:ea typeface="ＭＳ Ｐゴシック" panose="020B0600070205080204" pitchFamily="34" charset="-128"/>
              </a:rPr>
              <a:t>autologous</a:t>
            </a:r>
            <a:r>
              <a:rPr lang="nl-NL" altLang="nl-NL" sz="3200" b="1" dirty="0">
                <a:ea typeface="ＭＳ Ｐゴシック" panose="020B0600070205080204" pitchFamily="34" charset="-128"/>
              </a:rPr>
              <a:t>) FMT on </a:t>
            </a:r>
            <a:r>
              <a:rPr lang="nl-NL" altLang="nl-NL" sz="3200" b="1" dirty="0" err="1">
                <a:ea typeface="ＭＳ Ｐゴシック" panose="020B0600070205080204" pitchFamily="34" charset="-128"/>
              </a:rPr>
              <a:t>insulin</a:t>
            </a:r>
            <a:r>
              <a:rPr lang="nl-NL" altLang="nl-NL" sz="3200" b="1" dirty="0">
                <a:ea typeface="ＭＳ Ｐゴシック" panose="020B0600070205080204" pitchFamily="34" charset="-128"/>
              </a:rPr>
              <a:t> </a:t>
            </a:r>
            <a:r>
              <a:rPr lang="nl-NL" altLang="nl-NL" sz="3200" b="1" dirty="0" err="1">
                <a:ea typeface="ＭＳ Ｐゴシック" panose="020B0600070205080204" pitchFamily="34" charset="-128"/>
              </a:rPr>
              <a:t>sensitivity</a:t>
            </a:r>
            <a:endParaRPr lang="nl-NL" altLang="nl-NL" sz="3200" b="1" dirty="0">
              <a:ea typeface="ＭＳ Ｐゴシック" panose="020B0600070205080204" pitchFamily="34" charset="-128"/>
            </a:endParaRPr>
          </a:p>
        </p:txBody>
      </p:sp>
      <p:pic>
        <p:nvPicPr>
          <p:cNvPr id="54275" name="Picture 8" descr="Ponderal_L">
            <a:extLst>
              <a:ext uri="{FF2B5EF4-FFF2-40B4-BE49-F238E27FC236}">
                <a16:creationId xmlns="" xmlns:a16="http://schemas.microsoft.com/office/drawing/2014/main" id="{274CB605-3738-2747-ADFB-1DD0AF808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060575"/>
            <a:ext cx="1263650"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Line 7">
            <a:extLst>
              <a:ext uri="{FF2B5EF4-FFF2-40B4-BE49-F238E27FC236}">
                <a16:creationId xmlns="" xmlns:a16="http://schemas.microsoft.com/office/drawing/2014/main" id="{3F9DAE1D-09FE-2647-ABEE-5E1F4E4A6590}"/>
              </a:ext>
            </a:extLst>
          </p:cNvPr>
          <p:cNvSpPr>
            <a:spLocks noChangeShapeType="1"/>
          </p:cNvSpPr>
          <p:nvPr/>
        </p:nvSpPr>
        <p:spPr bwMode="auto">
          <a:xfrm flipH="1">
            <a:off x="6732588" y="3284538"/>
            <a:ext cx="1008062" cy="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nl-NL"/>
          </a:p>
        </p:txBody>
      </p:sp>
      <p:pic>
        <p:nvPicPr>
          <p:cNvPr id="54277" name="Picture 8" descr="Ponderal_L">
            <a:extLst>
              <a:ext uri="{FF2B5EF4-FFF2-40B4-BE49-F238E27FC236}">
                <a16:creationId xmlns="" xmlns:a16="http://schemas.microsoft.com/office/drawing/2014/main" id="{D21C8897-5259-9B42-8FAB-5D78C70F5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088" y="2060575"/>
            <a:ext cx="1317625"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kstvak 1">
            <a:extLst>
              <a:ext uri="{FF2B5EF4-FFF2-40B4-BE49-F238E27FC236}">
                <a16:creationId xmlns="" xmlns:a16="http://schemas.microsoft.com/office/drawing/2014/main" id="{00B32713-53C8-7C4E-9CF8-700EA691C94B}"/>
              </a:ext>
            </a:extLst>
          </p:cNvPr>
          <p:cNvSpPr txBox="1">
            <a:spLocks noChangeArrowheads="1"/>
          </p:cNvSpPr>
          <p:nvPr/>
        </p:nvSpPr>
        <p:spPr bwMode="auto">
          <a:xfrm>
            <a:off x="5951294" y="1773237"/>
            <a:ext cx="20008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nl-NL" altLang="nl-NL" sz="1200" b="1" dirty="0" err="1">
                <a:solidFill>
                  <a:srgbClr val="002060"/>
                </a:solidFill>
              </a:rPr>
              <a:t>Own</a:t>
            </a:r>
            <a:r>
              <a:rPr lang="nl-NL" altLang="nl-NL" sz="1200" b="1" dirty="0">
                <a:solidFill>
                  <a:srgbClr val="002060"/>
                </a:solidFill>
              </a:rPr>
              <a:t> feces </a:t>
            </a:r>
            <a:r>
              <a:rPr lang="nl-NL" altLang="nl-NL" sz="1200" b="1" dirty="0">
                <a:solidFill>
                  <a:srgbClr val="FF0000"/>
                </a:solidFill>
              </a:rPr>
              <a:t>(</a:t>
            </a:r>
            <a:r>
              <a:rPr lang="nl-NL" altLang="nl-NL" sz="1200" b="1" dirty="0" err="1">
                <a:solidFill>
                  <a:srgbClr val="FF0000"/>
                </a:solidFill>
              </a:rPr>
              <a:t>Autologous</a:t>
            </a:r>
            <a:r>
              <a:rPr lang="nl-NL" altLang="nl-NL" sz="1200" b="1" dirty="0">
                <a:solidFill>
                  <a:srgbClr val="FF0000"/>
                </a:solidFill>
              </a:rPr>
              <a:t>) </a:t>
            </a:r>
          </a:p>
        </p:txBody>
      </p:sp>
      <p:pic>
        <p:nvPicPr>
          <p:cNvPr id="54279" name="Picture 8" descr="Ponderal_L">
            <a:extLst>
              <a:ext uri="{FF2B5EF4-FFF2-40B4-BE49-F238E27FC236}">
                <a16:creationId xmlns="" xmlns:a16="http://schemas.microsoft.com/office/drawing/2014/main" id="{65BC05D0-A8C9-624E-824B-A84F33941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205038"/>
            <a:ext cx="647700"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kstvak 2">
            <a:extLst>
              <a:ext uri="{FF2B5EF4-FFF2-40B4-BE49-F238E27FC236}">
                <a16:creationId xmlns="" xmlns:a16="http://schemas.microsoft.com/office/drawing/2014/main" id="{4E5EE64E-CF0F-6F41-AF12-6D88538563C9}"/>
              </a:ext>
            </a:extLst>
          </p:cNvPr>
          <p:cNvSpPr txBox="1">
            <a:spLocks noChangeArrowheads="1"/>
          </p:cNvSpPr>
          <p:nvPr/>
        </p:nvSpPr>
        <p:spPr bwMode="auto">
          <a:xfrm>
            <a:off x="3851275" y="3213100"/>
            <a:ext cx="1282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nl-NL" altLang="nl-NL"/>
              <a:t>Versus</a:t>
            </a:r>
          </a:p>
        </p:txBody>
      </p:sp>
      <p:sp>
        <p:nvSpPr>
          <p:cNvPr id="54281" name="Line 7">
            <a:extLst>
              <a:ext uri="{FF2B5EF4-FFF2-40B4-BE49-F238E27FC236}">
                <a16:creationId xmlns="" xmlns:a16="http://schemas.microsoft.com/office/drawing/2014/main" id="{E8FDBF14-32D3-0241-9570-978858E735E4}"/>
              </a:ext>
            </a:extLst>
          </p:cNvPr>
          <p:cNvSpPr>
            <a:spLocks noChangeShapeType="1"/>
          </p:cNvSpPr>
          <p:nvPr/>
        </p:nvSpPr>
        <p:spPr bwMode="auto">
          <a:xfrm flipH="1">
            <a:off x="1403350" y="3500438"/>
            <a:ext cx="1008063" cy="73025"/>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nl-NL"/>
          </a:p>
        </p:txBody>
      </p:sp>
      <p:pic>
        <p:nvPicPr>
          <p:cNvPr id="54282" name="Picture 8" descr="Ponderal_L">
            <a:extLst>
              <a:ext uri="{FF2B5EF4-FFF2-40B4-BE49-F238E27FC236}">
                <a16:creationId xmlns="" xmlns:a16="http://schemas.microsoft.com/office/drawing/2014/main" id="{1CD91484-6176-2D41-852F-54FB24C49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205038"/>
            <a:ext cx="1265237"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3" name="Tekstvak 12">
            <a:extLst>
              <a:ext uri="{FF2B5EF4-FFF2-40B4-BE49-F238E27FC236}">
                <a16:creationId xmlns="" xmlns:a16="http://schemas.microsoft.com/office/drawing/2014/main" id="{A4F202BC-43E9-A144-9757-F31386A4367B}"/>
              </a:ext>
            </a:extLst>
          </p:cNvPr>
          <p:cNvSpPr txBox="1">
            <a:spLocks noChangeArrowheads="1"/>
          </p:cNvSpPr>
          <p:nvPr/>
        </p:nvSpPr>
        <p:spPr bwMode="auto">
          <a:xfrm>
            <a:off x="611188" y="1773238"/>
            <a:ext cx="21964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nl-NL" altLang="nl-NL" sz="1200" b="1" dirty="0" err="1">
                <a:solidFill>
                  <a:srgbClr val="002060"/>
                </a:solidFill>
              </a:rPr>
              <a:t>Lean</a:t>
            </a:r>
            <a:r>
              <a:rPr lang="nl-NL" altLang="nl-NL" sz="1200" b="1" dirty="0">
                <a:solidFill>
                  <a:srgbClr val="002060"/>
                </a:solidFill>
              </a:rPr>
              <a:t> </a:t>
            </a:r>
            <a:r>
              <a:rPr lang="nl-NL" altLang="nl-NL" sz="1200" b="1" dirty="0" err="1">
                <a:solidFill>
                  <a:srgbClr val="002060"/>
                </a:solidFill>
              </a:rPr>
              <a:t>to</a:t>
            </a:r>
            <a:r>
              <a:rPr lang="nl-NL" altLang="nl-NL" sz="1200" b="1" dirty="0">
                <a:solidFill>
                  <a:srgbClr val="002060"/>
                </a:solidFill>
              </a:rPr>
              <a:t> </a:t>
            </a:r>
            <a:r>
              <a:rPr lang="nl-NL" altLang="nl-NL" sz="1200" b="1" dirty="0" err="1">
                <a:solidFill>
                  <a:srgbClr val="002060"/>
                </a:solidFill>
              </a:rPr>
              <a:t>metsyn</a:t>
            </a:r>
            <a:r>
              <a:rPr lang="nl-NL" altLang="nl-NL" sz="1200" b="1" dirty="0">
                <a:solidFill>
                  <a:srgbClr val="002060"/>
                </a:solidFill>
              </a:rPr>
              <a:t> </a:t>
            </a:r>
            <a:r>
              <a:rPr lang="nl-NL" altLang="nl-NL" sz="1200" b="1" dirty="0">
                <a:solidFill>
                  <a:srgbClr val="FF0000"/>
                </a:solidFill>
              </a:rPr>
              <a:t>(</a:t>
            </a:r>
            <a:r>
              <a:rPr lang="nl-NL" altLang="nl-NL" sz="1200" b="1" dirty="0" err="1">
                <a:solidFill>
                  <a:srgbClr val="FF0000"/>
                </a:solidFill>
              </a:rPr>
              <a:t>Allogenic</a:t>
            </a:r>
            <a:r>
              <a:rPr lang="nl-NL" altLang="nl-NL" sz="1200" b="1" dirty="0">
                <a:solidFill>
                  <a:srgbClr val="FF0000"/>
                </a:solidFill>
              </a:rPr>
              <a:t>) </a:t>
            </a:r>
          </a:p>
        </p:txBody>
      </p:sp>
      <p:sp>
        <p:nvSpPr>
          <p:cNvPr id="15" name="Tekstvak 14">
            <a:extLst>
              <a:ext uri="{FF2B5EF4-FFF2-40B4-BE49-F238E27FC236}">
                <a16:creationId xmlns="" xmlns:a16="http://schemas.microsoft.com/office/drawing/2014/main" id="{D4290FE6-FE95-2B43-BFEA-7CA9EBFA4294}"/>
              </a:ext>
            </a:extLst>
          </p:cNvPr>
          <p:cNvSpPr txBox="1"/>
          <p:nvPr/>
        </p:nvSpPr>
        <p:spPr>
          <a:xfrm>
            <a:off x="6275586" y="6511571"/>
            <a:ext cx="2868414" cy="276999"/>
          </a:xfrm>
          <a:prstGeom prst="rect">
            <a:avLst/>
          </a:prstGeom>
          <a:noFill/>
        </p:spPr>
        <p:txBody>
          <a:bodyPr wrap="none" rtlCol="0">
            <a:spAutoFit/>
          </a:bodyPr>
          <a:lstStyle/>
          <a:p>
            <a:r>
              <a:rPr lang="nl-NL" sz="1200" dirty="0"/>
              <a:t>De Groot/</a:t>
            </a:r>
            <a:r>
              <a:rPr lang="nl-NL" sz="1200" dirty="0" err="1"/>
              <a:t>Backhed</a:t>
            </a:r>
            <a:r>
              <a:rPr lang="nl-NL" sz="1200" dirty="0"/>
              <a:t>//Nieuwdorp, </a:t>
            </a:r>
            <a:r>
              <a:rPr lang="nl-NL" sz="1200" dirty="0" err="1"/>
              <a:t>submitted</a:t>
            </a:r>
            <a:endParaRPr lang="nl-NL" sz="1200" dirty="0"/>
          </a:p>
        </p:txBody>
      </p:sp>
    </p:spTree>
    <p:extLst>
      <p:ext uri="{BB962C8B-B14F-4D97-AF65-F5344CB8AC3E}">
        <p14:creationId xmlns:p14="http://schemas.microsoft.com/office/powerpoint/2010/main" val="872846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el 1"/>
          <p:cNvSpPr>
            <a:spLocks noGrp="1"/>
          </p:cNvSpPr>
          <p:nvPr>
            <p:ph type="title"/>
          </p:nvPr>
        </p:nvSpPr>
        <p:spPr/>
        <p:txBody>
          <a:bodyPr/>
          <a:lstStyle/>
          <a:p>
            <a:endParaRPr lang="fr-FR" altLang="nl-NL" smtClean="0">
              <a:ea typeface="ＭＳ Ｐゴシック" pitchFamily="34" charset="-128"/>
            </a:endParaRPr>
          </a:p>
        </p:txBody>
      </p:sp>
      <p:sp>
        <p:nvSpPr>
          <p:cNvPr id="36867" name="Tijdelijke aanduiding voor inhoud 4"/>
          <p:cNvSpPr>
            <a:spLocks noGrp="1"/>
          </p:cNvSpPr>
          <p:nvPr>
            <p:ph idx="1"/>
          </p:nvPr>
        </p:nvSpPr>
        <p:spPr>
          <a:xfrm>
            <a:off x="0" y="2348880"/>
            <a:ext cx="9036050" cy="4114800"/>
          </a:xfrm>
        </p:spPr>
        <p:txBody>
          <a:bodyPr>
            <a:normAutofit fontScale="85000" lnSpcReduction="20000"/>
          </a:bodyPr>
          <a:lstStyle/>
          <a:p>
            <a:pPr>
              <a:buFontTx/>
              <a:buNone/>
            </a:pPr>
            <a:r>
              <a:rPr lang="nl-NL" altLang="nl-NL" b="1" dirty="0" smtClean="0"/>
              <a:t>Fatloose1</a:t>
            </a:r>
          </a:p>
          <a:p>
            <a:r>
              <a:rPr lang="nl-NL" altLang="nl-NL" dirty="0" smtClean="0"/>
              <a:t>RCT </a:t>
            </a:r>
            <a:r>
              <a:rPr lang="nl-NL" altLang="nl-NL" dirty="0" err="1" smtClean="0"/>
              <a:t>with</a:t>
            </a:r>
            <a:r>
              <a:rPr lang="nl-NL" altLang="nl-NL" dirty="0" smtClean="0"/>
              <a:t> 18 treatment </a:t>
            </a:r>
            <a:r>
              <a:rPr lang="nl-NL" altLang="nl-NL" dirty="0" err="1" smtClean="0"/>
              <a:t>naive</a:t>
            </a:r>
            <a:r>
              <a:rPr lang="nl-NL" altLang="nl-NL" dirty="0" smtClean="0"/>
              <a:t> male subjects </a:t>
            </a:r>
            <a:r>
              <a:rPr lang="nl-NL" altLang="nl-NL" dirty="0" err="1" smtClean="0"/>
              <a:t>with</a:t>
            </a:r>
            <a:r>
              <a:rPr lang="nl-NL" altLang="nl-NL" dirty="0" smtClean="0"/>
              <a:t> </a:t>
            </a:r>
            <a:r>
              <a:rPr lang="nl-NL" altLang="nl-NL" dirty="0" err="1" smtClean="0"/>
              <a:t>insulin</a:t>
            </a:r>
            <a:r>
              <a:rPr lang="nl-NL" altLang="nl-NL" dirty="0" smtClean="0"/>
              <a:t> </a:t>
            </a:r>
            <a:r>
              <a:rPr lang="nl-NL" altLang="nl-NL" dirty="0" err="1" smtClean="0"/>
              <a:t>resistance</a:t>
            </a:r>
            <a:r>
              <a:rPr lang="nl-NL" altLang="nl-NL" dirty="0" smtClean="0"/>
              <a:t> (</a:t>
            </a:r>
            <a:r>
              <a:rPr lang="nl-NL" altLang="nl-NL" dirty="0" err="1" smtClean="0"/>
              <a:t>metabolic</a:t>
            </a:r>
            <a:r>
              <a:rPr lang="nl-NL" altLang="nl-NL" dirty="0" smtClean="0"/>
              <a:t> </a:t>
            </a:r>
            <a:r>
              <a:rPr lang="nl-NL" altLang="nl-NL" dirty="0" err="1" smtClean="0"/>
              <a:t>syndrome</a:t>
            </a:r>
            <a:r>
              <a:rPr lang="nl-NL" altLang="nl-NL" dirty="0" smtClean="0"/>
              <a:t>).</a:t>
            </a:r>
          </a:p>
          <a:p>
            <a:endParaRPr lang="nl-NL" altLang="nl-NL" dirty="0" smtClean="0"/>
          </a:p>
          <a:p>
            <a:r>
              <a:rPr lang="nl-NL" altLang="nl-NL" dirty="0" smtClean="0"/>
              <a:t>1x </a:t>
            </a:r>
            <a:r>
              <a:rPr lang="nl-NL" altLang="nl-NL" dirty="0" err="1" smtClean="0"/>
              <a:t>Fecal</a:t>
            </a:r>
            <a:r>
              <a:rPr lang="nl-NL" altLang="nl-NL" dirty="0" smtClean="0"/>
              <a:t> transplant, No adverse </a:t>
            </a:r>
            <a:r>
              <a:rPr lang="nl-NL" altLang="nl-NL" dirty="0" err="1" smtClean="0"/>
              <a:t>effects</a:t>
            </a:r>
            <a:r>
              <a:rPr lang="nl-NL" altLang="nl-NL" dirty="0" smtClean="0"/>
              <a:t>!</a:t>
            </a:r>
          </a:p>
          <a:p>
            <a:endParaRPr lang="nl-NL" altLang="nl-NL" dirty="0" smtClean="0"/>
          </a:p>
          <a:p>
            <a:r>
              <a:rPr lang="nl-NL" altLang="nl-NL" dirty="0" smtClean="0"/>
              <a:t>23% </a:t>
            </a:r>
            <a:r>
              <a:rPr lang="nl-NL" altLang="nl-NL" dirty="0" err="1" smtClean="0"/>
              <a:t>improval</a:t>
            </a:r>
            <a:r>
              <a:rPr lang="nl-NL" altLang="nl-NL" dirty="0" smtClean="0"/>
              <a:t> of </a:t>
            </a:r>
            <a:r>
              <a:rPr lang="nl-NL" altLang="nl-NL" dirty="0" err="1" smtClean="0"/>
              <a:t>insulin</a:t>
            </a:r>
            <a:r>
              <a:rPr lang="nl-NL" altLang="nl-NL" dirty="0" smtClean="0"/>
              <a:t> </a:t>
            </a:r>
            <a:r>
              <a:rPr lang="nl-NL" altLang="nl-NL" dirty="0" err="1" smtClean="0"/>
              <a:t>sensitivity</a:t>
            </a:r>
            <a:endParaRPr lang="nl-NL" altLang="nl-NL" dirty="0" smtClean="0"/>
          </a:p>
          <a:p>
            <a:pPr>
              <a:buFontTx/>
              <a:buNone/>
            </a:pPr>
            <a:endParaRPr lang="nl-NL" altLang="nl-NL" dirty="0" smtClean="0"/>
          </a:p>
          <a:p>
            <a:r>
              <a:rPr lang="nl-NL" altLang="nl-NL" dirty="0" smtClean="0"/>
              <a:t>No effect on </a:t>
            </a:r>
            <a:r>
              <a:rPr lang="nl-NL" altLang="nl-NL" dirty="0" err="1" smtClean="0"/>
              <a:t>weight</a:t>
            </a:r>
            <a:r>
              <a:rPr lang="nl-NL" altLang="nl-NL" dirty="0" smtClean="0"/>
              <a:t>, </a:t>
            </a:r>
            <a:r>
              <a:rPr lang="nl-NL" altLang="nl-NL" u="sng" dirty="0" err="1" smtClean="0"/>
              <a:t>dietary</a:t>
            </a:r>
            <a:r>
              <a:rPr lang="nl-NL" altLang="nl-NL" u="sng" dirty="0" smtClean="0"/>
              <a:t> intake </a:t>
            </a:r>
            <a:r>
              <a:rPr lang="nl-NL" altLang="nl-NL" dirty="0" err="1" smtClean="0"/>
              <a:t>and</a:t>
            </a:r>
            <a:r>
              <a:rPr lang="nl-NL" altLang="nl-NL" dirty="0" smtClean="0"/>
              <a:t> energy </a:t>
            </a:r>
            <a:r>
              <a:rPr lang="nl-NL" altLang="nl-NL" dirty="0" err="1" smtClean="0"/>
              <a:t>expenditure</a:t>
            </a:r>
            <a:r>
              <a:rPr lang="nl-NL" altLang="nl-NL" dirty="0" smtClean="0"/>
              <a:t> 6 weeks </a:t>
            </a:r>
            <a:r>
              <a:rPr lang="nl-NL" altLang="nl-NL" dirty="0" err="1" smtClean="0"/>
              <a:t>after</a:t>
            </a:r>
            <a:r>
              <a:rPr lang="nl-NL" altLang="nl-NL" dirty="0" smtClean="0"/>
              <a:t> </a:t>
            </a:r>
            <a:r>
              <a:rPr lang="nl-NL" altLang="nl-NL" dirty="0" err="1" smtClean="0"/>
              <a:t>lean</a:t>
            </a:r>
            <a:r>
              <a:rPr lang="nl-NL" altLang="nl-NL" dirty="0" smtClean="0"/>
              <a:t> donor FMT</a:t>
            </a:r>
          </a:p>
        </p:txBody>
      </p:sp>
      <p:pic>
        <p:nvPicPr>
          <p:cNvPr id="36868" name="Afbeelding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0"/>
            <a:ext cx="6578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98"/>
          <p:cNvSpPr txBox="1">
            <a:spLocks noChangeArrowheads="1"/>
          </p:cNvSpPr>
          <p:nvPr/>
        </p:nvSpPr>
        <p:spPr bwMode="auto">
          <a:xfrm>
            <a:off x="5276850" y="6381328"/>
            <a:ext cx="3816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eaLnBrk="1" hangingPunct="1">
              <a:spcBef>
                <a:spcPct val="50000"/>
              </a:spcBef>
              <a:buFontTx/>
              <a:buNone/>
            </a:pPr>
            <a:r>
              <a:rPr lang="nl-NL" altLang="nl-NL" sz="1400" dirty="0" err="1">
                <a:latin typeface="Tahoma" pitchFamily="34" charset="0"/>
                <a:ea typeface="ＭＳ Ｐゴシック" pitchFamily="34" charset="-128"/>
              </a:rPr>
              <a:t>A.Vrieze</a:t>
            </a:r>
            <a:r>
              <a:rPr lang="nl-NL" altLang="nl-NL" sz="1400" dirty="0">
                <a:latin typeface="Tahoma" pitchFamily="34" charset="0"/>
                <a:ea typeface="ＭＳ Ｐゴシック" pitchFamily="34" charset="-128"/>
              </a:rPr>
              <a:t>, </a:t>
            </a:r>
            <a:r>
              <a:rPr lang="nl-NL" altLang="nl-NL" sz="1400" dirty="0" err="1">
                <a:latin typeface="Tahoma" pitchFamily="34" charset="0"/>
                <a:ea typeface="ＭＳ Ｐゴシック" pitchFamily="34" charset="-128"/>
              </a:rPr>
              <a:t>Gastroenterology</a:t>
            </a:r>
            <a:r>
              <a:rPr lang="nl-NL" altLang="nl-NL" sz="1400" dirty="0">
                <a:latin typeface="Tahoma" pitchFamily="34" charset="0"/>
                <a:ea typeface="ＭＳ Ｐゴシック" pitchFamily="34" charset="-128"/>
              </a:rPr>
              <a:t> 2012</a:t>
            </a:r>
          </a:p>
        </p:txBody>
      </p:sp>
    </p:spTree>
    <p:extLst>
      <p:ext uri="{BB962C8B-B14F-4D97-AF65-F5344CB8AC3E}">
        <p14:creationId xmlns:p14="http://schemas.microsoft.com/office/powerpoint/2010/main" val="29941886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
          <p:cNvSpPr>
            <a:spLocks noGrp="1"/>
          </p:cNvSpPr>
          <p:nvPr>
            <p:ph type="title"/>
          </p:nvPr>
        </p:nvSpPr>
        <p:spPr>
          <a:xfrm>
            <a:off x="684213" y="28575"/>
            <a:ext cx="7772400" cy="1143000"/>
          </a:xfrm>
        </p:spPr>
        <p:txBody>
          <a:bodyPr/>
          <a:lstStyle/>
          <a:p>
            <a:r>
              <a:rPr lang="nl-NL" altLang="nl-NL" sz="3200" b="1" smtClean="0">
                <a:ea typeface="ＭＳ Ｐゴシック" pitchFamily="34" charset="-128"/>
              </a:rPr>
              <a:t>Effect of oral diabetes medication on peripheral insulin sensitivity  (Rd)</a:t>
            </a:r>
          </a:p>
        </p:txBody>
      </p:sp>
      <p:sp>
        <p:nvSpPr>
          <p:cNvPr id="40963" name="Rechthoek 4"/>
          <p:cNvSpPr>
            <a:spLocks noChangeArrowheads="1"/>
          </p:cNvSpPr>
          <p:nvPr/>
        </p:nvSpPr>
        <p:spPr bwMode="auto">
          <a:xfrm>
            <a:off x="5508625" y="5732463"/>
            <a:ext cx="45720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r>
              <a:rPr lang="nl-NL" altLang="nl-NL" sz="1000">
                <a:ea typeface="ＭＳ Ｐゴシック" pitchFamily="34" charset="-128"/>
              </a:rPr>
              <a:t>Merovci A, J Clin Invest. 2014;124(2):509-14</a:t>
            </a:r>
          </a:p>
        </p:txBody>
      </p:sp>
      <p:sp>
        <p:nvSpPr>
          <p:cNvPr id="40964" name="Tekstvak 8"/>
          <p:cNvSpPr txBox="1">
            <a:spLocks noChangeArrowheads="1"/>
          </p:cNvSpPr>
          <p:nvPr/>
        </p:nvSpPr>
        <p:spPr bwMode="auto">
          <a:xfrm>
            <a:off x="6699250" y="1557338"/>
            <a:ext cx="24161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r>
              <a:rPr lang="nl-NL" altLang="nl-NL" sz="1800" b="1">
                <a:solidFill>
                  <a:srgbClr val="FF0000"/>
                </a:solidFill>
                <a:ea typeface="ＭＳ Ｐゴシック" pitchFamily="34" charset="-128"/>
              </a:rPr>
              <a:t>SGLT2 inhibition: </a:t>
            </a:r>
          </a:p>
          <a:p>
            <a:pPr algn="ctr" eaLnBrk="1" hangingPunct="1">
              <a:spcBef>
                <a:spcPct val="0"/>
              </a:spcBef>
              <a:buFontTx/>
              <a:buNone/>
            </a:pPr>
            <a:r>
              <a:rPr lang="nl-NL" altLang="nl-NL" sz="1800">
                <a:solidFill>
                  <a:srgbClr val="FF0000"/>
                </a:solidFill>
                <a:ea typeface="ＭＳ Ｐゴシック" pitchFamily="34" charset="-128"/>
              </a:rPr>
              <a:t>insulin sensitivity (Rd)</a:t>
            </a:r>
          </a:p>
          <a:p>
            <a:pPr algn="ctr" eaLnBrk="1" hangingPunct="1">
              <a:spcBef>
                <a:spcPct val="0"/>
              </a:spcBef>
              <a:buFontTx/>
              <a:buNone/>
            </a:pPr>
            <a:r>
              <a:rPr lang="nl-NL" altLang="nl-NL" sz="1800">
                <a:solidFill>
                  <a:srgbClr val="FF0000"/>
                </a:solidFill>
                <a:ea typeface="ＭＳ Ｐゴシック" pitchFamily="34" charset="-128"/>
              </a:rPr>
              <a:t> increase 22%</a:t>
            </a:r>
          </a:p>
        </p:txBody>
      </p:sp>
      <p:pic>
        <p:nvPicPr>
          <p:cNvPr id="40965" name="Afbeelding 9" descr="Schermafbeelding 2016-04-19 om 06.03.4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3175" y="2781300"/>
            <a:ext cx="311467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Rechthoek 10"/>
          <p:cNvSpPr>
            <a:spLocks noChangeArrowheads="1"/>
          </p:cNvSpPr>
          <p:nvPr/>
        </p:nvSpPr>
        <p:spPr bwMode="auto">
          <a:xfrm>
            <a:off x="2808288" y="5732463"/>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r>
              <a:rPr lang="nl-NL" altLang="nl-NL" sz="1000">
                <a:ea typeface="ＭＳ Ｐゴシック" pitchFamily="34" charset="-128"/>
              </a:rPr>
              <a:t>Karlsson, </a:t>
            </a:r>
            <a:r>
              <a:rPr lang="hu-HU" altLang="nl-NL" sz="1000">
                <a:ea typeface="ＭＳ Ｐゴシック" pitchFamily="34" charset="-128"/>
              </a:rPr>
              <a:t>Diabetes. 2005;54(5):1459-67</a:t>
            </a:r>
            <a:r>
              <a:rPr lang="hu-HU" altLang="nl-NL" sz="1200" u="sng">
                <a:ea typeface="ＭＳ Ｐゴシック" pitchFamily="34" charset="-128"/>
              </a:rPr>
              <a:t>.</a:t>
            </a:r>
            <a:endParaRPr lang="nl-NL" altLang="nl-NL" sz="1200">
              <a:ea typeface="ＭＳ Ｐゴシック" pitchFamily="34" charset="-128"/>
            </a:endParaRPr>
          </a:p>
        </p:txBody>
      </p:sp>
      <p:sp>
        <p:nvSpPr>
          <p:cNvPr id="40967" name="Tekstvak 12"/>
          <p:cNvSpPr txBox="1">
            <a:spLocks noChangeArrowheads="1"/>
          </p:cNvSpPr>
          <p:nvPr/>
        </p:nvSpPr>
        <p:spPr bwMode="auto">
          <a:xfrm>
            <a:off x="3779838" y="1557338"/>
            <a:ext cx="25654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r>
              <a:rPr lang="nl-NL" altLang="nl-NL" sz="1800" b="1">
                <a:solidFill>
                  <a:srgbClr val="FF0000"/>
                </a:solidFill>
                <a:ea typeface="ＭＳ Ｐゴシック" pitchFamily="34" charset="-128"/>
              </a:rPr>
              <a:t>PPARgamma agonist</a:t>
            </a:r>
            <a:r>
              <a:rPr lang="nl-NL" altLang="nl-NL" sz="1800">
                <a:solidFill>
                  <a:srgbClr val="FF0000"/>
                </a:solidFill>
                <a:ea typeface="ＭＳ Ｐゴシック" pitchFamily="34" charset="-128"/>
              </a:rPr>
              <a:t>:</a:t>
            </a:r>
          </a:p>
          <a:p>
            <a:pPr algn="ctr" eaLnBrk="1" hangingPunct="1">
              <a:spcBef>
                <a:spcPct val="0"/>
              </a:spcBef>
              <a:buFontTx/>
              <a:buNone/>
            </a:pPr>
            <a:r>
              <a:rPr lang="nl-NL" altLang="nl-NL" sz="1800">
                <a:solidFill>
                  <a:srgbClr val="FF0000"/>
                </a:solidFill>
                <a:ea typeface="ＭＳ Ｐゴシック" pitchFamily="34" charset="-128"/>
              </a:rPr>
              <a:t> insulin sensitivity (Rd)</a:t>
            </a:r>
          </a:p>
          <a:p>
            <a:pPr algn="ctr" eaLnBrk="1" hangingPunct="1">
              <a:spcBef>
                <a:spcPct val="0"/>
              </a:spcBef>
              <a:buFontTx/>
              <a:buNone/>
            </a:pPr>
            <a:r>
              <a:rPr lang="nl-NL" altLang="nl-NL" sz="1800">
                <a:solidFill>
                  <a:srgbClr val="FF0000"/>
                </a:solidFill>
                <a:ea typeface="ＭＳ Ｐゴシック" pitchFamily="34" charset="-128"/>
              </a:rPr>
              <a:t> increase 18%</a:t>
            </a:r>
          </a:p>
        </p:txBody>
      </p:sp>
      <p:pic>
        <p:nvPicPr>
          <p:cNvPr id="40968" name="Afbeelding 16" descr="Schermafbeelding 2016-04-19 om 06.09.3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2708275"/>
            <a:ext cx="34258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Rectangle 11"/>
          <p:cNvSpPr>
            <a:spLocks noChangeArrowheads="1"/>
          </p:cNvSpPr>
          <p:nvPr/>
        </p:nvSpPr>
        <p:spPr bwMode="auto">
          <a:xfrm rot="5400000">
            <a:off x="3491707" y="3285331"/>
            <a:ext cx="2520950" cy="9350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endParaRPr lang="fr-FR" altLang="nl-NL" sz="2800">
              <a:ea typeface="ＭＳ Ｐゴシック" pitchFamily="34" charset="-128"/>
            </a:endParaRPr>
          </a:p>
        </p:txBody>
      </p:sp>
      <p:sp>
        <p:nvSpPr>
          <p:cNvPr id="40970" name="Tekstvak 12"/>
          <p:cNvSpPr txBox="1">
            <a:spLocks noChangeArrowheads="1"/>
          </p:cNvSpPr>
          <p:nvPr/>
        </p:nvSpPr>
        <p:spPr bwMode="auto">
          <a:xfrm>
            <a:off x="468313" y="1557338"/>
            <a:ext cx="2565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r>
              <a:rPr lang="nl-NL" altLang="nl-NL" sz="1800" b="1">
                <a:solidFill>
                  <a:srgbClr val="FF0000"/>
                </a:solidFill>
                <a:ea typeface="ＭＳ Ｐゴシック" pitchFamily="34" charset="-128"/>
              </a:rPr>
              <a:t>Lean donor FMT</a:t>
            </a:r>
            <a:r>
              <a:rPr lang="nl-NL" altLang="nl-NL" sz="1800">
                <a:solidFill>
                  <a:srgbClr val="FF0000"/>
                </a:solidFill>
                <a:ea typeface="ＭＳ Ｐゴシック" pitchFamily="34" charset="-128"/>
              </a:rPr>
              <a:t>:</a:t>
            </a:r>
          </a:p>
          <a:p>
            <a:pPr algn="ctr" eaLnBrk="1" hangingPunct="1">
              <a:spcBef>
                <a:spcPct val="0"/>
              </a:spcBef>
              <a:buFontTx/>
              <a:buNone/>
            </a:pPr>
            <a:r>
              <a:rPr lang="nl-NL" altLang="nl-NL" sz="1800">
                <a:solidFill>
                  <a:srgbClr val="FF0000"/>
                </a:solidFill>
                <a:ea typeface="ＭＳ Ｐゴシック" pitchFamily="34" charset="-128"/>
              </a:rPr>
              <a:t> insulin sensitivity (Rd)</a:t>
            </a:r>
          </a:p>
          <a:p>
            <a:pPr algn="ctr" eaLnBrk="1" hangingPunct="1">
              <a:spcBef>
                <a:spcPct val="0"/>
              </a:spcBef>
              <a:buFontTx/>
              <a:buNone/>
            </a:pPr>
            <a:r>
              <a:rPr lang="nl-NL" altLang="nl-NL" sz="1800">
                <a:solidFill>
                  <a:srgbClr val="FF0000"/>
                </a:solidFill>
                <a:ea typeface="ＭＳ Ｐゴシック" pitchFamily="34" charset="-128"/>
              </a:rPr>
              <a:t> increase 23%</a:t>
            </a:r>
          </a:p>
        </p:txBody>
      </p:sp>
      <p:pic>
        <p:nvPicPr>
          <p:cNvPr id="40971" name="Afbeelding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5150" y="2636838"/>
            <a:ext cx="22066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2" name="Rechthoek 10"/>
          <p:cNvSpPr>
            <a:spLocks noChangeArrowheads="1"/>
          </p:cNvSpPr>
          <p:nvPr/>
        </p:nvSpPr>
        <p:spPr bwMode="auto">
          <a:xfrm>
            <a:off x="0" y="5732463"/>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r>
              <a:rPr lang="nl-NL" altLang="nl-NL" sz="1000">
                <a:ea typeface="ＭＳ Ｐゴシック" pitchFamily="34" charset="-128"/>
              </a:rPr>
              <a:t>Vrieze, Gastroenterology 2012</a:t>
            </a:r>
            <a:r>
              <a:rPr lang="hu-HU" altLang="nl-NL" sz="1200" u="sng">
                <a:ea typeface="ＭＳ Ｐゴシック" pitchFamily="34" charset="-128"/>
              </a:rPr>
              <a:t>.</a:t>
            </a:r>
            <a:endParaRPr lang="nl-NL" altLang="nl-NL" sz="1200">
              <a:ea typeface="ＭＳ Ｐゴシック" pitchFamily="34" charset="-128"/>
            </a:endParaRPr>
          </a:p>
        </p:txBody>
      </p:sp>
    </p:spTree>
    <p:extLst>
      <p:ext uri="{BB962C8B-B14F-4D97-AF65-F5344CB8AC3E}">
        <p14:creationId xmlns:p14="http://schemas.microsoft.com/office/powerpoint/2010/main" val="22161482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el 4">
            <a:extLst>
              <a:ext uri="{FF2B5EF4-FFF2-40B4-BE49-F238E27FC236}">
                <a16:creationId xmlns="" xmlns:a16="http://schemas.microsoft.com/office/drawing/2014/main" id="{28476A52-61CE-9B4B-9007-DBF08B55697A}"/>
              </a:ext>
            </a:extLst>
          </p:cNvPr>
          <p:cNvSpPr>
            <a:spLocks noGrp="1"/>
          </p:cNvSpPr>
          <p:nvPr>
            <p:ph type="title"/>
          </p:nvPr>
        </p:nvSpPr>
        <p:spPr>
          <a:xfrm>
            <a:off x="-142875" y="101600"/>
            <a:ext cx="9467850" cy="1239838"/>
          </a:xfrm>
        </p:spPr>
        <p:txBody>
          <a:bodyPr>
            <a:normAutofit fontScale="90000"/>
          </a:bodyPr>
          <a:lstStyle/>
          <a:p>
            <a:r>
              <a:rPr lang="nl-NL" altLang="nl-NL" sz="3200" b="1" dirty="0" err="1">
                <a:ea typeface="ＭＳ Ｐゴシック" panose="020B0600070205080204" pitchFamily="34" charset="-128"/>
              </a:rPr>
              <a:t>Randomized</a:t>
            </a:r>
            <a:r>
              <a:rPr lang="nl-NL" altLang="nl-NL" sz="3200" b="1" dirty="0">
                <a:ea typeface="ＭＳ Ｐゴシック" panose="020B0600070205080204" pitchFamily="34" charset="-128"/>
              </a:rPr>
              <a:t> </a:t>
            </a:r>
            <a:r>
              <a:rPr lang="nl-NL" altLang="nl-NL" sz="3200" b="1" dirty="0" err="1">
                <a:ea typeface="ＭＳ Ｐゴシック" panose="020B0600070205080204" pitchFamily="34" charset="-128"/>
              </a:rPr>
              <a:t>controlled</a:t>
            </a:r>
            <a:r>
              <a:rPr lang="nl-NL" altLang="nl-NL" sz="3200" b="1" dirty="0">
                <a:ea typeface="ＭＳ Ｐゴシック" panose="020B0600070205080204" pitchFamily="34" charset="-128"/>
              </a:rPr>
              <a:t> trial </a:t>
            </a:r>
            <a:r>
              <a:rPr lang="nl-NL" altLang="nl-NL" sz="3200" b="1" dirty="0" err="1">
                <a:ea typeface="ＭＳ Ｐゴシック" panose="020B0600070205080204" pitchFamily="34" charset="-128"/>
              </a:rPr>
              <a:t>to</a:t>
            </a:r>
            <a:r>
              <a:rPr lang="nl-NL" altLang="nl-NL" sz="3200" b="1" dirty="0">
                <a:ea typeface="ＭＳ Ｐゴシック" panose="020B0600070205080204" pitchFamily="34" charset="-128"/>
              </a:rPr>
              <a:t> </a:t>
            </a:r>
            <a:r>
              <a:rPr lang="nl-NL" altLang="nl-NL" sz="3200" b="1" dirty="0" err="1">
                <a:ea typeface="ＭＳ Ｐゴシック" panose="020B0600070205080204" pitchFamily="34" charset="-128"/>
              </a:rPr>
              <a:t>study</a:t>
            </a:r>
            <a:r>
              <a:rPr lang="nl-NL" altLang="nl-NL" sz="3200" b="1" dirty="0">
                <a:ea typeface="ＭＳ Ｐゴシック" panose="020B0600070205080204" pitchFamily="34" charset="-128"/>
              </a:rPr>
              <a:t> effect of </a:t>
            </a:r>
            <a:r>
              <a:rPr lang="nl-NL" altLang="nl-NL" sz="3200" b="1" dirty="0" err="1">
                <a:ea typeface="ＭＳ Ｐゴシック" panose="020B0600070205080204" pitchFamily="34" charset="-128"/>
              </a:rPr>
              <a:t>allogenic</a:t>
            </a:r>
            <a:r>
              <a:rPr lang="nl-NL" altLang="nl-NL" sz="3200" b="1" dirty="0">
                <a:ea typeface="ＭＳ Ｐゴシック" panose="020B0600070205080204" pitchFamily="34" charset="-128"/>
              </a:rPr>
              <a:t> </a:t>
            </a:r>
            <a:r>
              <a:rPr lang="nl-NL" altLang="nl-NL" sz="3200" b="1" dirty="0" err="1">
                <a:ea typeface="ＭＳ Ｐゴシック" panose="020B0600070205080204" pitchFamily="34" charset="-128"/>
              </a:rPr>
              <a:t>lean</a:t>
            </a:r>
            <a:r>
              <a:rPr lang="nl-NL" altLang="nl-NL" sz="3200" b="1" dirty="0">
                <a:ea typeface="ＭＳ Ｐゴシック" panose="020B0600070205080204" pitchFamily="34" charset="-128"/>
              </a:rPr>
              <a:t> donor versus </a:t>
            </a:r>
            <a:r>
              <a:rPr lang="nl-NL" altLang="nl-NL" sz="3200" b="1" dirty="0" err="1">
                <a:ea typeface="ＭＳ Ｐゴシック" panose="020B0600070205080204" pitchFamily="34" charset="-128"/>
              </a:rPr>
              <a:t>own</a:t>
            </a:r>
            <a:r>
              <a:rPr lang="nl-NL" altLang="nl-NL" sz="3200" b="1" dirty="0">
                <a:ea typeface="ＭＳ Ｐゴシック" panose="020B0600070205080204" pitchFamily="34" charset="-128"/>
              </a:rPr>
              <a:t> (</a:t>
            </a:r>
            <a:r>
              <a:rPr lang="nl-NL" altLang="nl-NL" sz="3200" b="1" dirty="0" err="1">
                <a:ea typeface="ＭＳ Ｐゴシック" panose="020B0600070205080204" pitchFamily="34" charset="-128"/>
              </a:rPr>
              <a:t>autologous</a:t>
            </a:r>
            <a:r>
              <a:rPr lang="nl-NL" altLang="nl-NL" sz="3200" b="1" dirty="0">
                <a:ea typeface="ＭＳ Ｐゴシック" panose="020B0600070205080204" pitchFamily="34" charset="-128"/>
              </a:rPr>
              <a:t>) FMT on </a:t>
            </a:r>
            <a:r>
              <a:rPr lang="nl-NL" altLang="nl-NL" sz="3200" b="1" dirty="0" err="1">
                <a:ea typeface="ＭＳ Ｐゴシック" panose="020B0600070205080204" pitchFamily="34" charset="-128"/>
              </a:rPr>
              <a:t>insulin</a:t>
            </a:r>
            <a:r>
              <a:rPr lang="nl-NL" altLang="nl-NL" sz="3200" b="1" dirty="0">
                <a:ea typeface="ＭＳ Ｐゴシック" panose="020B0600070205080204" pitchFamily="34" charset="-128"/>
              </a:rPr>
              <a:t> </a:t>
            </a:r>
            <a:r>
              <a:rPr lang="nl-NL" altLang="nl-NL" sz="3200" b="1" dirty="0" err="1">
                <a:ea typeface="ＭＳ Ｐゴシック" panose="020B0600070205080204" pitchFamily="34" charset="-128"/>
              </a:rPr>
              <a:t>sensitivity</a:t>
            </a:r>
            <a:endParaRPr lang="nl-NL" altLang="nl-NL" sz="3200" b="1" dirty="0">
              <a:ea typeface="ＭＳ Ｐゴシック" panose="020B0600070205080204" pitchFamily="34" charset="-128"/>
            </a:endParaRPr>
          </a:p>
        </p:txBody>
      </p:sp>
      <p:pic>
        <p:nvPicPr>
          <p:cNvPr id="54275" name="Picture 8" descr="Ponderal_L">
            <a:extLst>
              <a:ext uri="{FF2B5EF4-FFF2-40B4-BE49-F238E27FC236}">
                <a16:creationId xmlns="" xmlns:a16="http://schemas.microsoft.com/office/drawing/2014/main" id="{274CB605-3738-2747-ADFB-1DD0AF80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2060575"/>
            <a:ext cx="1263650"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Line 7">
            <a:extLst>
              <a:ext uri="{FF2B5EF4-FFF2-40B4-BE49-F238E27FC236}">
                <a16:creationId xmlns="" xmlns:a16="http://schemas.microsoft.com/office/drawing/2014/main" id="{3F9DAE1D-09FE-2647-ABEE-5E1F4E4A6590}"/>
              </a:ext>
            </a:extLst>
          </p:cNvPr>
          <p:cNvSpPr>
            <a:spLocks noChangeShapeType="1"/>
          </p:cNvSpPr>
          <p:nvPr/>
        </p:nvSpPr>
        <p:spPr bwMode="auto">
          <a:xfrm flipH="1">
            <a:off x="6732588" y="3284538"/>
            <a:ext cx="1008062" cy="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nl-NL"/>
          </a:p>
        </p:txBody>
      </p:sp>
      <p:pic>
        <p:nvPicPr>
          <p:cNvPr id="54277" name="Picture 8" descr="Ponderal_L">
            <a:extLst>
              <a:ext uri="{FF2B5EF4-FFF2-40B4-BE49-F238E27FC236}">
                <a16:creationId xmlns="" xmlns:a16="http://schemas.microsoft.com/office/drawing/2014/main" id="{D21C8897-5259-9B42-8FAB-5D78C70F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088" y="2060575"/>
            <a:ext cx="1317625"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kstvak 1">
            <a:extLst>
              <a:ext uri="{FF2B5EF4-FFF2-40B4-BE49-F238E27FC236}">
                <a16:creationId xmlns="" xmlns:a16="http://schemas.microsoft.com/office/drawing/2014/main" id="{00B32713-53C8-7C4E-9CF8-700EA691C94B}"/>
              </a:ext>
            </a:extLst>
          </p:cNvPr>
          <p:cNvSpPr txBox="1">
            <a:spLocks noChangeArrowheads="1"/>
          </p:cNvSpPr>
          <p:nvPr/>
        </p:nvSpPr>
        <p:spPr bwMode="auto">
          <a:xfrm>
            <a:off x="5951294" y="1773237"/>
            <a:ext cx="20008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nl-NL" altLang="nl-NL" sz="1200" b="1" dirty="0" err="1">
                <a:solidFill>
                  <a:srgbClr val="002060"/>
                </a:solidFill>
              </a:rPr>
              <a:t>Own</a:t>
            </a:r>
            <a:r>
              <a:rPr lang="nl-NL" altLang="nl-NL" sz="1200" b="1" dirty="0">
                <a:solidFill>
                  <a:srgbClr val="002060"/>
                </a:solidFill>
              </a:rPr>
              <a:t> feces </a:t>
            </a:r>
            <a:r>
              <a:rPr lang="nl-NL" altLang="nl-NL" sz="1200" b="1" dirty="0">
                <a:solidFill>
                  <a:srgbClr val="FF0000"/>
                </a:solidFill>
              </a:rPr>
              <a:t>(</a:t>
            </a:r>
            <a:r>
              <a:rPr lang="nl-NL" altLang="nl-NL" sz="1200" b="1" dirty="0" err="1">
                <a:solidFill>
                  <a:srgbClr val="FF0000"/>
                </a:solidFill>
              </a:rPr>
              <a:t>Autologous</a:t>
            </a:r>
            <a:r>
              <a:rPr lang="nl-NL" altLang="nl-NL" sz="1200" b="1" dirty="0">
                <a:solidFill>
                  <a:srgbClr val="FF0000"/>
                </a:solidFill>
              </a:rPr>
              <a:t>) </a:t>
            </a:r>
          </a:p>
        </p:txBody>
      </p:sp>
      <p:pic>
        <p:nvPicPr>
          <p:cNvPr id="54279" name="Picture 8" descr="Ponderal_L">
            <a:extLst>
              <a:ext uri="{FF2B5EF4-FFF2-40B4-BE49-F238E27FC236}">
                <a16:creationId xmlns="" xmlns:a16="http://schemas.microsoft.com/office/drawing/2014/main" id="{65BC05D0-A8C9-624E-824B-A84F33941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205038"/>
            <a:ext cx="647700"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kstvak 2">
            <a:extLst>
              <a:ext uri="{FF2B5EF4-FFF2-40B4-BE49-F238E27FC236}">
                <a16:creationId xmlns="" xmlns:a16="http://schemas.microsoft.com/office/drawing/2014/main" id="{4E5EE64E-CF0F-6F41-AF12-6D88538563C9}"/>
              </a:ext>
            </a:extLst>
          </p:cNvPr>
          <p:cNvSpPr txBox="1">
            <a:spLocks noChangeArrowheads="1"/>
          </p:cNvSpPr>
          <p:nvPr/>
        </p:nvSpPr>
        <p:spPr bwMode="auto">
          <a:xfrm>
            <a:off x="3851275" y="3213100"/>
            <a:ext cx="1282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nl-NL" altLang="nl-NL"/>
              <a:t>Versus</a:t>
            </a:r>
          </a:p>
        </p:txBody>
      </p:sp>
      <p:sp>
        <p:nvSpPr>
          <p:cNvPr id="54281" name="Line 7">
            <a:extLst>
              <a:ext uri="{FF2B5EF4-FFF2-40B4-BE49-F238E27FC236}">
                <a16:creationId xmlns="" xmlns:a16="http://schemas.microsoft.com/office/drawing/2014/main" id="{E8FDBF14-32D3-0241-9570-978858E735E4}"/>
              </a:ext>
            </a:extLst>
          </p:cNvPr>
          <p:cNvSpPr>
            <a:spLocks noChangeShapeType="1"/>
          </p:cNvSpPr>
          <p:nvPr/>
        </p:nvSpPr>
        <p:spPr bwMode="auto">
          <a:xfrm flipH="1">
            <a:off x="1403350" y="3500438"/>
            <a:ext cx="1008063" cy="73025"/>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nl-NL"/>
          </a:p>
        </p:txBody>
      </p:sp>
      <p:pic>
        <p:nvPicPr>
          <p:cNvPr id="54282" name="Picture 8" descr="Ponderal_L">
            <a:extLst>
              <a:ext uri="{FF2B5EF4-FFF2-40B4-BE49-F238E27FC236}">
                <a16:creationId xmlns="" xmlns:a16="http://schemas.microsoft.com/office/drawing/2014/main" id="{1CD91484-6176-2D41-852F-54FB24C49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2205038"/>
            <a:ext cx="1265237"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3" name="Tekstvak 12">
            <a:extLst>
              <a:ext uri="{FF2B5EF4-FFF2-40B4-BE49-F238E27FC236}">
                <a16:creationId xmlns="" xmlns:a16="http://schemas.microsoft.com/office/drawing/2014/main" id="{A4F202BC-43E9-A144-9757-F31386A4367B}"/>
              </a:ext>
            </a:extLst>
          </p:cNvPr>
          <p:cNvSpPr txBox="1">
            <a:spLocks noChangeArrowheads="1"/>
          </p:cNvSpPr>
          <p:nvPr/>
        </p:nvSpPr>
        <p:spPr bwMode="auto">
          <a:xfrm>
            <a:off x="611188" y="1773238"/>
            <a:ext cx="21964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nl-NL" altLang="nl-NL" sz="1200" b="1" dirty="0" err="1">
                <a:solidFill>
                  <a:srgbClr val="002060"/>
                </a:solidFill>
              </a:rPr>
              <a:t>Lean</a:t>
            </a:r>
            <a:r>
              <a:rPr lang="nl-NL" altLang="nl-NL" sz="1200" b="1" dirty="0">
                <a:solidFill>
                  <a:srgbClr val="002060"/>
                </a:solidFill>
              </a:rPr>
              <a:t> </a:t>
            </a:r>
            <a:r>
              <a:rPr lang="nl-NL" altLang="nl-NL" sz="1200" b="1" dirty="0" err="1">
                <a:solidFill>
                  <a:srgbClr val="002060"/>
                </a:solidFill>
              </a:rPr>
              <a:t>to</a:t>
            </a:r>
            <a:r>
              <a:rPr lang="nl-NL" altLang="nl-NL" sz="1200" b="1" dirty="0">
                <a:solidFill>
                  <a:srgbClr val="002060"/>
                </a:solidFill>
              </a:rPr>
              <a:t> </a:t>
            </a:r>
            <a:r>
              <a:rPr lang="nl-NL" altLang="nl-NL" sz="1200" b="1" dirty="0" err="1">
                <a:solidFill>
                  <a:srgbClr val="002060"/>
                </a:solidFill>
              </a:rPr>
              <a:t>metsyn</a:t>
            </a:r>
            <a:r>
              <a:rPr lang="nl-NL" altLang="nl-NL" sz="1200" b="1" dirty="0">
                <a:solidFill>
                  <a:srgbClr val="002060"/>
                </a:solidFill>
              </a:rPr>
              <a:t> </a:t>
            </a:r>
            <a:r>
              <a:rPr lang="nl-NL" altLang="nl-NL" sz="1200" b="1" dirty="0">
                <a:solidFill>
                  <a:srgbClr val="FF0000"/>
                </a:solidFill>
              </a:rPr>
              <a:t>(</a:t>
            </a:r>
            <a:r>
              <a:rPr lang="nl-NL" altLang="nl-NL" sz="1200" b="1" dirty="0" err="1">
                <a:solidFill>
                  <a:srgbClr val="FF0000"/>
                </a:solidFill>
              </a:rPr>
              <a:t>Allogenic</a:t>
            </a:r>
            <a:r>
              <a:rPr lang="nl-NL" altLang="nl-NL" sz="1200" b="1" dirty="0">
                <a:solidFill>
                  <a:srgbClr val="FF0000"/>
                </a:solidFill>
              </a:rPr>
              <a:t>) </a:t>
            </a:r>
          </a:p>
        </p:txBody>
      </p:sp>
      <p:sp>
        <p:nvSpPr>
          <p:cNvPr id="15" name="Tekstvak 14">
            <a:extLst>
              <a:ext uri="{FF2B5EF4-FFF2-40B4-BE49-F238E27FC236}">
                <a16:creationId xmlns="" xmlns:a16="http://schemas.microsoft.com/office/drawing/2014/main" id="{D4290FE6-FE95-2B43-BFEA-7CA9EBFA4294}"/>
              </a:ext>
            </a:extLst>
          </p:cNvPr>
          <p:cNvSpPr txBox="1"/>
          <p:nvPr/>
        </p:nvSpPr>
        <p:spPr>
          <a:xfrm>
            <a:off x="6275586" y="6511571"/>
            <a:ext cx="2868414" cy="276999"/>
          </a:xfrm>
          <a:prstGeom prst="rect">
            <a:avLst/>
          </a:prstGeom>
          <a:noFill/>
        </p:spPr>
        <p:txBody>
          <a:bodyPr wrap="none" rtlCol="0">
            <a:spAutoFit/>
          </a:bodyPr>
          <a:lstStyle/>
          <a:p>
            <a:r>
              <a:rPr lang="nl-NL" sz="1200" dirty="0"/>
              <a:t>De Groot/</a:t>
            </a:r>
            <a:r>
              <a:rPr lang="nl-NL" sz="1200" dirty="0" err="1"/>
              <a:t>Backhed</a:t>
            </a:r>
            <a:r>
              <a:rPr lang="nl-NL" sz="1200" dirty="0"/>
              <a:t>//Nieuwdorp, </a:t>
            </a:r>
            <a:r>
              <a:rPr lang="nl-NL" sz="1200" dirty="0" err="1"/>
              <a:t>submitted</a:t>
            </a:r>
            <a:endParaRPr lang="nl-NL" sz="1200" dirty="0"/>
          </a:p>
        </p:txBody>
      </p:sp>
    </p:spTree>
    <p:extLst>
      <p:ext uri="{BB962C8B-B14F-4D97-AF65-F5344CB8AC3E}">
        <p14:creationId xmlns:p14="http://schemas.microsoft.com/office/powerpoint/2010/main" val="17596126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el 1"/>
          <p:cNvSpPr>
            <a:spLocks noGrp="1"/>
          </p:cNvSpPr>
          <p:nvPr>
            <p:ph type="title"/>
          </p:nvPr>
        </p:nvSpPr>
        <p:spPr>
          <a:xfrm>
            <a:off x="611188" y="0"/>
            <a:ext cx="7772400" cy="1143000"/>
          </a:xfrm>
        </p:spPr>
        <p:txBody>
          <a:bodyPr/>
          <a:lstStyle/>
          <a:p>
            <a:r>
              <a:rPr lang="nl-NL" altLang="nl-NL" sz="3200" b="1" smtClean="0">
                <a:ea typeface="ＭＳ Ｐゴシック" pitchFamily="34" charset="-128"/>
              </a:rPr>
              <a:t>Study population</a:t>
            </a:r>
          </a:p>
        </p:txBody>
      </p:sp>
      <p:sp>
        <p:nvSpPr>
          <p:cNvPr id="37891" name="Tijdelijke aanduiding voor inhoud 2"/>
          <p:cNvSpPr>
            <a:spLocks noGrp="1"/>
          </p:cNvSpPr>
          <p:nvPr>
            <p:ph sz="half" idx="1"/>
          </p:nvPr>
        </p:nvSpPr>
        <p:spPr>
          <a:xfrm>
            <a:off x="684213" y="981075"/>
            <a:ext cx="3810000" cy="4114800"/>
          </a:xfrm>
        </p:spPr>
        <p:txBody>
          <a:bodyPr>
            <a:normAutofit lnSpcReduction="10000"/>
          </a:bodyPr>
          <a:lstStyle/>
          <a:p>
            <a:r>
              <a:rPr lang="nl-NL" altLang="nl-NL" dirty="0" err="1" smtClean="0"/>
              <a:t>Caucasian</a:t>
            </a:r>
            <a:r>
              <a:rPr lang="nl-NL" altLang="nl-NL" dirty="0" smtClean="0"/>
              <a:t> </a:t>
            </a:r>
            <a:r>
              <a:rPr lang="nl-NL" altLang="nl-NL" dirty="0" err="1" smtClean="0"/>
              <a:t>males</a:t>
            </a:r>
            <a:r>
              <a:rPr lang="nl-NL" altLang="nl-NL" dirty="0" smtClean="0"/>
              <a:t>, </a:t>
            </a:r>
            <a:r>
              <a:rPr lang="nl-NL" altLang="nl-NL" dirty="0" err="1" smtClean="0"/>
              <a:t>aged</a:t>
            </a:r>
            <a:r>
              <a:rPr lang="nl-NL" altLang="nl-NL" smtClean="0"/>
              <a:t> 49-60 </a:t>
            </a:r>
            <a:r>
              <a:rPr lang="nl-NL" altLang="nl-NL" dirty="0" err="1" smtClean="0"/>
              <a:t>with</a:t>
            </a:r>
            <a:r>
              <a:rPr lang="nl-NL" altLang="nl-NL" dirty="0" smtClean="0"/>
              <a:t> </a:t>
            </a:r>
            <a:r>
              <a:rPr lang="nl-NL" altLang="nl-NL" dirty="0" err="1" smtClean="0"/>
              <a:t>metabolic</a:t>
            </a:r>
            <a:r>
              <a:rPr lang="nl-NL" altLang="nl-NL" dirty="0" smtClean="0"/>
              <a:t> </a:t>
            </a:r>
            <a:r>
              <a:rPr lang="nl-NL" altLang="nl-NL" dirty="0" err="1" smtClean="0"/>
              <a:t>syndrome</a:t>
            </a:r>
            <a:r>
              <a:rPr lang="nl-NL" altLang="nl-NL" dirty="0" smtClean="0"/>
              <a:t>:</a:t>
            </a:r>
          </a:p>
          <a:p>
            <a:pPr lvl="1"/>
            <a:r>
              <a:rPr lang="nl-NL" altLang="nl-NL" dirty="0" smtClean="0">
                <a:ea typeface="ＭＳ Ｐゴシック" pitchFamily="34" charset="-128"/>
              </a:rPr>
              <a:t>BMI 33-43 kg/m2,</a:t>
            </a:r>
          </a:p>
          <a:p>
            <a:pPr lvl="1"/>
            <a:r>
              <a:rPr lang="nl-NL" altLang="nl-NL" dirty="0" err="1" smtClean="0">
                <a:ea typeface="ＭＳ Ｐゴシック" pitchFamily="34" charset="-128"/>
              </a:rPr>
              <a:t>fasting</a:t>
            </a:r>
            <a:r>
              <a:rPr lang="nl-NL" altLang="nl-NL" dirty="0" smtClean="0">
                <a:ea typeface="ＭＳ Ｐゴシック" pitchFamily="34" charset="-128"/>
              </a:rPr>
              <a:t> glucose &gt;5.4 </a:t>
            </a:r>
            <a:r>
              <a:rPr lang="nl-NL" altLang="nl-NL" dirty="0" err="1" smtClean="0">
                <a:ea typeface="ＭＳ Ｐゴシック" pitchFamily="34" charset="-128"/>
              </a:rPr>
              <a:t>mmol</a:t>
            </a:r>
            <a:r>
              <a:rPr lang="nl-NL" altLang="nl-NL" dirty="0" smtClean="0">
                <a:ea typeface="ＭＳ Ｐゴシック" pitchFamily="34" charset="-128"/>
              </a:rPr>
              <a:t>/L</a:t>
            </a:r>
          </a:p>
          <a:p>
            <a:pPr lvl="1"/>
            <a:r>
              <a:rPr lang="nl-NL" altLang="nl-NL" dirty="0" err="1" smtClean="0">
                <a:ea typeface="ＭＳ Ｐゴシック" pitchFamily="34" charset="-128"/>
              </a:rPr>
              <a:t>Waist</a:t>
            </a:r>
            <a:r>
              <a:rPr lang="nl-NL" altLang="nl-NL" dirty="0" smtClean="0">
                <a:ea typeface="ＭＳ Ｐゴシック" pitchFamily="34" charset="-128"/>
              </a:rPr>
              <a:t> </a:t>
            </a:r>
            <a:r>
              <a:rPr lang="nl-NL" altLang="nl-NL" dirty="0" err="1" smtClean="0">
                <a:ea typeface="ＭＳ Ｐゴシック" pitchFamily="34" charset="-128"/>
              </a:rPr>
              <a:t>circumference</a:t>
            </a:r>
            <a:r>
              <a:rPr lang="nl-NL" altLang="nl-NL" dirty="0" smtClean="0">
                <a:ea typeface="ＭＳ Ｐゴシック" pitchFamily="34" charset="-128"/>
              </a:rPr>
              <a:t> &gt;102 cm</a:t>
            </a:r>
          </a:p>
          <a:p>
            <a:pPr lvl="1"/>
            <a:r>
              <a:rPr lang="nl-NL" altLang="nl-NL" dirty="0" err="1" smtClean="0">
                <a:ea typeface="ＭＳ Ｐゴシック" pitchFamily="34" charset="-128"/>
              </a:rPr>
              <a:t>Diet</a:t>
            </a:r>
            <a:r>
              <a:rPr lang="nl-NL" altLang="nl-NL" dirty="0" smtClean="0">
                <a:ea typeface="ＭＳ Ｐゴシック" pitchFamily="34" charset="-128"/>
              </a:rPr>
              <a:t> monitoring</a:t>
            </a:r>
          </a:p>
          <a:p>
            <a:pPr lvl="1"/>
            <a:r>
              <a:rPr lang="nl-NL" altLang="nl-NL" b="1" dirty="0" smtClean="0">
                <a:ea typeface="ＭＳ Ｐゴシック" pitchFamily="34" charset="-128"/>
              </a:rPr>
              <a:t>No </a:t>
            </a:r>
            <a:r>
              <a:rPr lang="nl-NL" altLang="nl-NL" b="1" dirty="0" err="1" smtClean="0">
                <a:ea typeface="ＭＳ Ｐゴシック" pitchFamily="34" charset="-128"/>
              </a:rPr>
              <a:t>medication</a:t>
            </a:r>
            <a:r>
              <a:rPr lang="nl-NL" altLang="nl-NL" b="1" dirty="0" smtClean="0">
                <a:ea typeface="ＭＳ Ｐゴシック" pitchFamily="34" charset="-128"/>
              </a:rPr>
              <a:t>!</a:t>
            </a:r>
          </a:p>
          <a:p>
            <a:endParaRPr lang="nl-NL" altLang="nl-NL" dirty="0" smtClean="0"/>
          </a:p>
          <a:p>
            <a:endParaRPr lang="nl-NL" altLang="nl-NL" dirty="0" smtClean="0"/>
          </a:p>
        </p:txBody>
      </p:sp>
      <p:pic>
        <p:nvPicPr>
          <p:cNvPr id="37892" name="Afbeelding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3138" y="2133600"/>
            <a:ext cx="3905250"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fbeelding 10"/>
          <p:cNvPicPr>
            <a:picLocks noChangeAspect="1"/>
          </p:cNvPicPr>
          <p:nvPr/>
        </p:nvPicPr>
        <p:blipFill>
          <a:blip r:embed="rId4"/>
          <a:stretch>
            <a:fillRect/>
          </a:stretch>
        </p:blipFill>
        <p:spPr>
          <a:xfrm>
            <a:off x="7735958" y="347526"/>
            <a:ext cx="927100" cy="1333500"/>
          </a:xfrm>
          <a:prstGeom prst="rect">
            <a:avLst/>
          </a:prstGeom>
        </p:spPr>
      </p:pic>
      <p:sp>
        <p:nvSpPr>
          <p:cNvPr id="3" name="Rectangle 2"/>
          <p:cNvSpPr/>
          <p:nvPr/>
        </p:nvSpPr>
        <p:spPr>
          <a:xfrm>
            <a:off x="251520" y="188640"/>
            <a:ext cx="1864613" cy="523220"/>
          </a:xfrm>
          <a:prstGeom prst="rect">
            <a:avLst/>
          </a:prstGeom>
        </p:spPr>
        <p:txBody>
          <a:bodyPr wrap="none">
            <a:spAutoFit/>
          </a:bodyPr>
          <a:lstStyle/>
          <a:p>
            <a:pPr marL="342900" lvl="0" indent="-342900" eaLnBrk="0" hangingPunct="0">
              <a:spcBef>
                <a:spcPct val="20000"/>
              </a:spcBef>
            </a:pPr>
            <a:r>
              <a:rPr lang="nl-NL" altLang="nl-NL" sz="2800" b="1" kern="0" dirty="0" smtClean="0">
                <a:solidFill>
                  <a:srgbClr val="000000"/>
                </a:solidFill>
                <a:latin typeface="Arial"/>
                <a:cs typeface="+mn-cs"/>
              </a:rPr>
              <a:t>Fatloose2</a:t>
            </a:r>
            <a:endParaRPr lang="nl-NL" altLang="nl-NL" sz="2800" b="1" kern="0" dirty="0">
              <a:solidFill>
                <a:srgbClr val="000000"/>
              </a:solidFill>
              <a:latin typeface="Arial"/>
              <a:cs typeface="+mn-cs"/>
            </a:endParaRPr>
          </a:p>
        </p:txBody>
      </p:sp>
      <p:sp>
        <p:nvSpPr>
          <p:cNvPr id="2" name="TextBox 1"/>
          <p:cNvSpPr txBox="1"/>
          <p:nvPr/>
        </p:nvSpPr>
        <p:spPr>
          <a:xfrm>
            <a:off x="7510576" y="1764268"/>
            <a:ext cx="1377863" cy="369332"/>
          </a:xfrm>
          <a:prstGeom prst="rect">
            <a:avLst/>
          </a:prstGeom>
          <a:noFill/>
        </p:spPr>
        <p:txBody>
          <a:bodyPr wrap="square" rtlCol="0">
            <a:spAutoFit/>
          </a:bodyPr>
          <a:lstStyle/>
          <a:p>
            <a:r>
              <a:rPr lang="nl-NL" dirty="0" smtClean="0"/>
              <a:t>Ruud Kootte</a:t>
            </a:r>
            <a:endParaRPr lang="en-US" dirty="0"/>
          </a:p>
        </p:txBody>
      </p:sp>
      <p:sp>
        <p:nvSpPr>
          <p:cNvPr id="8" name="Tekstvak 7"/>
          <p:cNvSpPr txBox="1"/>
          <p:nvPr/>
        </p:nvSpPr>
        <p:spPr>
          <a:xfrm>
            <a:off x="5359275" y="6381012"/>
            <a:ext cx="3522952" cy="369332"/>
          </a:xfrm>
          <a:prstGeom prst="rect">
            <a:avLst/>
          </a:prstGeom>
          <a:noFill/>
        </p:spPr>
        <p:txBody>
          <a:bodyPr wrap="none" rtlCol="0">
            <a:spAutoFit/>
          </a:bodyPr>
          <a:lstStyle/>
          <a:p>
            <a:pPr defTabSz="457200" fontAlgn="auto">
              <a:spcBef>
                <a:spcPts val="0"/>
              </a:spcBef>
              <a:spcAft>
                <a:spcPts val="0"/>
              </a:spcAft>
            </a:pPr>
            <a:r>
              <a:rPr lang="nl-NL" sz="1800" dirty="0" smtClean="0">
                <a:solidFill>
                  <a:prstClr val="black"/>
                </a:solidFill>
                <a:latin typeface="Calibri"/>
                <a:cs typeface="+mn-cs"/>
              </a:rPr>
              <a:t>Kootte et al. </a:t>
            </a:r>
            <a:r>
              <a:rPr lang="nl-NL" sz="1800" dirty="0" err="1" smtClean="0">
                <a:solidFill>
                  <a:prstClr val="black"/>
                </a:solidFill>
                <a:latin typeface="Calibri"/>
                <a:cs typeface="+mn-cs"/>
              </a:rPr>
              <a:t>Cell</a:t>
            </a:r>
            <a:r>
              <a:rPr lang="nl-NL" sz="1800" dirty="0" smtClean="0">
                <a:solidFill>
                  <a:prstClr val="black"/>
                </a:solidFill>
                <a:latin typeface="Calibri"/>
                <a:cs typeface="+mn-cs"/>
              </a:rPr>
              <a:t> </a:t>
            </a:r>
            <a:r>
              <a:rPr lang="nl-NL" sz="1800" dirty="0" err="1" smtClean="0">
                <a:solidFill>
                  <a:prstClr val="black"/>
                </a:solidFill>
                <a:latin typeface="Calibri"/>
                <a:cs typeface="+mn-cs"/>
              </a:rPr>
              <a:t>Metabolism</a:t>
            </a:r>
            <a:r>
              <a:rPr lang="nl-NL" sz="1800" dirty="0" smtClean="0">
                <a:solidFill>
                  <a:prstClr val="black"/>
                </a:solidFill>
                <a:latin typeface="Calibri"/>
                <a:cs typeface="+mn-cs"/>
              </a:rPr>
              <a:t> 2017  </a:t>
            </a:r>
            <a:endParaRPr lang="nl-NL" sz="1800" dirty="0">
              <a:solidFill>
                <a:prstClr val="black"/>
              </a:solidFill>
              <a:latin typeface="Calibri"/>
              <a:cs typeface="+mn-cs"/>
            </a:endParaRPr>
          </a:p>
        </p:txBody>
      </p:sp>
    </p:spTree>
    <p:extLst>
      <p:ext uri="{BB962C8B-B14F-4D97-AF65-F5344CB8AC3E}">
        <p14:creationId xmlns:p14="http://schemas.microsoft.com/office/powerpoint/2010/main" val="15909067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954" y="1143000"/>
            <a:ext cx="5328591" cy="5249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txBox="1">
            <a:spLocks noChangeArrowheads="1"/>
          </p:cNvSpPr>
          <p:nvPr/>
        </p:nvSpPr>
        <p:spPr bwMode="auto">
          <a:xfrm>
            <a:off x="250825" y="0"/>
            <a:ext cx="8528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a:spcBef>
                <a:spcPct val="0"/>
              </a:spcBef>
              <a:buFontTx/>
              <a:buNone/>
            </a:pPr>
            <a:r>
              <a:rPr lang="nl-NL" altLang="nl-NL" b="1" dirty="0">
                <a:ea typeface="ＭＳ Ｐゴシック" pitchFamily="34" charset="-128"/>
              </a:rPr>
              <a:t>Effect donor FMT on </a:t>
            </a:r>
            <a:r>
              <a:rPr lang="nl-NL" altLang="nl-NL" b="1" dirty="0" err="1">
                <a:ea typeface="ＭＳ Ｐゴシック" pitchFamily="34" charset="-128"/>
              </a:rPr>
              <a:t>peripheral</a:t>
            </a:r>
            <a:r>
              <a:rPr lang="nl-NL" altLang="nl-NL" b="1" dirty="0">
                <a:ea typeface="ＭＳ Ｐゴシック" pitchFamily="34" charset="-128"/>
              </a:rPr>
              <a:t> </a:t>
            </a:r>
            <a:r>
              <a:rPr lang="nl-NL" altLang="nl-NL" b="1" dirty="0" err="1" smtClean="0">
                <a:ea typeface="ＭＳ Ｐゴシック" pitchFamily="34" charset="-128"/>
              </a:rPr>
              <a:t>insulin</a:t>
            </a:r>
            <a:r>
              <a:rPr lang="nl-NL" altLang="nl-NL" b="1" dirty="0" smtClean="0">
                <a:ea typeface="ＭＳ Ｐゴシック" pitchFamily="34" charset="-128"/>
              </a:rPr>
              <a:t> </a:t>
            </a:r>
            <a:r>
              <a:rPr lang="nl-NL" altLang="nl-NL" b="1" dirty="0" err="1">
                <a:ea typeface="ＭＳ Ｐゴシック" pitchFamily="34" charset="-128"/>
              </a:rPr>
              <a:t>sensitivity</a:t>
            </a:r>
            <a:endParaRPr lang="nl-NL" altLang="nl-NL" b="1" dirty="0">
              <a:ea typeface="ＭＳ Ｐゴシック" pitchFamily="34" charset="-128"/>
            </a:endParaRPr>
          </a:p>
        </p:txBody>
      </p:sp>
      <p:sp>
        <p:nvSpPr>
          <p:cNvPr id="5" name="Tekstvak 7"/>
          <p:cNvSpPr txBox="1"/>
          <p:nvPr/>
        </p:nvSpPr>
        <p:spPr>
          <a:xfrm>
            <a:off x="5371285" y="6482548"/>
            <a:ext cx="3522952" cy="369332"/>
          </a:xfrm>
          <a:prstGeom prst="rect">
            <a:avLst/>
          </a:prstGeom>
          <a:noFill/>
        </p:spPr>
        <p:txBody>
          <a:bodyPr wrap="none" rtlCol="0">
            <a:spAutoFit/>
          </a:bodyPr>
          <a:lstStyle/>
          <a:p>
            <a:pPr defTabSz="457200" fontAlgn="auto">
              <a:spcBef>
                <a:spcPts val="0"/>
              </a:spcBef>
              <a:spcAft>
                <a:spcPts val="0"/>
              </a:spcAft>
            </a:pPr>
            <a:r>
              <a:rPr lang="nl-NL" sz="1800" dirty="0" smtClean="0">
                <a:solidFill>
                  <a:prstClr val="black"/>
                </a:solidFill>
                <a:latin typeface="Calibri"/>
                <a:cs typeface="+mn-cs"/>
              </a:rPr>
              <a:t>Kootte et al. </a:t>
            </a:r>
            <a:r>
              <a:rPr lang="nl-NL" sz="1800" dirty="0" err="1" smtClean="0">
                <a:solidFill>
                  <a:prstClr val="black"/>
                </a:solidFill>
                <a:latin typeface="Calibri"/>
                <a:cs typeface="+mn-cs"/>
              </a:rPr>
              <a:t>Cell</a:t>
            </a:r>
            <a:r>
              <a:rPr lang="nl-NL" sz="1800" dirty="0" smtClean="0">
                <a:solidFill>
                  <a:prstClr val="black"/>
                </a:solidFill>
                <a:latin typeface="Calibri"/>
                <a:cs typeface="+mn-cs"/>
              </a:rPr>
              <a:t> </a:t>
            </a:r>
            <a:r>
              <a:rPr lang="nl-NL" sz="1800" dirty="0" err="1" smtClean="0">
                <a:solidFill>
                  <a:prstClr val="black"/>
                </a:solidFill>
                <a:latin typeface="Calibri"/>
                <a:cs typeface="+mn-cs"/>
              </a:rPr>
              <a:t>Metabolism</a:t>
            </a:r>
            <a:r>
              <a:rPr lang="nl-NL" sz="1800" dirty="0" smtClean="0">
                <a:solidFill>
                  <a:prstClr val="black"/>
                </a:solidFill>
                <a:latin typeface="Calibri"/>
                <a:cs typeface="+mn-cs"/>
              </a:rPr>
              <a:t> 2017  </a:t>
            </a:r>
            <a:endParaRPr lang="nl-NL" sz="1800" dirty="0">
              <a:solidFill>
                <a:prstClr val="black"/>
              </a:solidFill>
              <a:latin typeface="Calibri"/>
              <a:cs typeface="+mn-cs"/>
            </a:endParaRPr>
          </a:p>
        </p:txBody>
      </p:sp>
    </p:spTree>
    <p:extLst>
      <p:ext uri="{BB962C8B-B14F-4D97-AF65-F5344CB8AC3E}">
        <p14:creationId xmlns:p14="http://schemas.microsoft.com/office/powerpoint/2010/main" val="320775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027" y="1503711"/>
            <a:ext cx="6107317" cy="3797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2"/>
          <p:cNvSpPr txBox="1">
            <a:spLocks noChangeArrowheads="1"/>
          </p:cNvSpPr>
          <p:nvPr/>
        </p:nvSpPr>
        <p:spPr bwMode="auto">
          <a:xfrm>
            <a:off x="250825" y="0"/>
            <a:ext cx="8528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a:spcBef>
                <a:spcPct val="0"/>
              </a:spcBef>
              <a:buFontTx/>
              <a:buNone/>
            </a:pPr>
            <a:r>
              <a:rPr lang="nl-NL" altLang="nl-NL" b="1" dirty="0" err="1" smtClean="0">
                <a:ea typeface="ＭＳ Ｐゴシック" pitchFamily="34" charset="-128"/>
              </a:rPr>
              <a:t>Individual</a:t>
            </a:r>
            <a:r>
              <a:rPr lang="nl-NL" altLang="nl-NL" b="1" dirty="0" smtClean="0">
                <a:ea typeface="ＭＳ Ｐゴシック" pitchFamily="34" charset="-128"/>
              </a:rPr>
              <a:t> data show </a:t>
            </a:r>
            <a:r>
              <a:rPr lang="nl-NL" altLang="nl-NL" b="1" dirty="0" err="1" smtClean="0">
                <a:ea typeface="ＭＳ Ｐゴシック" pitchFamily="34" charset="-128"/>
              </a:rPr>
              <a:t>considerable</a:t>
            </a:r>
            <a:r>
              <a:rPr lang="nl-NL" altLang="nl-NL" b="1" dirty="0" smtClean="0">
                <a:ea typeface="ＭＳ Ｐゴシック" pitchFamily="34" charset="-128"/>
              </a:rPr>
              <a:t> </a:t>
            </a:r>
            <a:r>
              <a:rPr lang="nl-NL" altLang="nl-NL" b="1" dirty="0" err="1" smtClean="0">
                <a:ea typeface="ＭＳ Ｐゴシック" pitchFamily="34" charset="-128"/>
              </a:rPr>
              <a:t>variation</a:t>
            </a:r>
            <a:endParaRPr lang="nl-NL" altLang="nl-NL" b="1" dirty="0">
              <a:ea typeface="ＭＳ Ｐゴシック" pitchFamily="34" charset="-128"/>
            </a:endParaRPr>
          </a:p>
        </p:txBody>
      </p:sp>
      <p:sp>
        <p:nvSpPr>
          <p:cNvPr id="5" name="Tekstvak 7"/>
          <p:cNvSpPr txBox="1"/>
          <p:nvPr/>
        </p:nvSpPr>
        <p:spPr>
          <a:xfrm>
            <a:off x="5004048" y="6296503"/>
            <a:ext cx="3522952" cy="369332"/>
          </a:xfrm>
          <a:prstGeom prst="rect">
            <a:avLst/>
          </a:prstGeom>
          <a:noFill/>
        </p:spPr>
        <p:txBody>
          <a:bodyPr wrap="none" rtlCol="0">
            <a:spAutoFit/>
          </a:bodyPr>
          <a:lstStyle/>
          <a:p>
            <a:pPr defTabSz="457200" fontAlgn="auto">
              <a:spcBef>
                <a:spcPts val="0"/>
              </a:spcBef>
              <a:spcAft>
                <a:spcPts val="0"/>
              </a:spcAft>
            </a:pPr>
            <a:r>
              <a:rPr lang="nl-NL" sz="1800" dirty="0" smtClean="0">
                <a:solidFill>
                  <a:prstClr val="black"/>
                </a:solidFill>
                <a:latin typeface="Calibri"/>
                <a:cs typeface="+mn-cs"/>
              </a:rPr>
              <a:t>Kootte et al. </a:t>
            </a:r>
            <a:r>
              <a:rPr lang="nl-NL" sz="1800" dirty="0" err="1" smtClean="0">
                <a:solidFill>
                  <a:prstClr val="black"/>
                </a:solidFill>
                <a:latin typeface="Calibri"/>
                <a:cs typeface="+mn-cs"/>
              </a:rPr>
              <a:t>Cell</a:t>
            </a:r>
            <a:r>
              <a:rPr lang="nl-NL" sz="1800" dirty="0" smtClean="0">
                <a:solidFill>
                  <a:prstClr val="black"/>
                </a:solidFill>
                <a:latin typeface="Calibri"/>
                <a:cs typeface="+mn-cs"/>
              </a:rPr>
              <a:t> </a:t>
            </a:r>
            <a:r>
              <a:rPr lang="nl-NL" sz="1800" dirty="0" err="1" smtClean="0">
                <a:solidFill>
                  <a:prstClr val="black"/>
                </a:solidFill>
                <a:latin typeface="Calibri"/>
                <a:cs typeface="+mn-cs"/>
              </a:rPr>
              <a:t>Metabolism</a:t>
            </a:r>
            <a:r>
              <a:rPr lang="nl-NL" sz="1800" dirty="0" smtClean="0">
                <a:solidFill>
                  <a:prstClr val="black"/>
                </a:solidFill>
                <a:latin typeface="Calibri"/>
                <a:cs typeface="+mn-cs"/>
              </a:rPr>
              <a:t> 2017  </a:t>
            </a:r>
            <a:endParaRPr lang="nl-NL" sz="1800" dirty="0">
              <a:solidFill>
                <a:prstClr val="black"/>
              </a:solidFill>
              <a:latin typeface="Calibri"/>
              <a:cs typeface="+mn-cs"/>
            </a:endParaRPr>
          </a:p>
        </p:txBody>
      </p:sp>
    </p:spTree>
    <p:extLst>
      <p:ext uri="{BB962C8B-B14F-4D97-AF65-F5344CB8AC3E}">
        <p14:creationId xmlns:p14="http://schemas.microsoft.com/office/powerpoint/2010/main" val="22162339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42" y="989555"/>
            <a:ext cx="8473683" cy="4809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03888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268760"/>
            <a:ext cx="5832647" cy="3938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txBox="1">
            <a:spLocks noChangeArrowheads="1"/>
          </p:cNvSpPr>
          <p:nvPr/>
        </p:nvSpPr>
        <p:spPr bwMode="auto">
          <a:xfrm>
            <a:off x="250825" y="0"/>
            <a:ext cx="8528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a:spcBef>
                <a:spcPct val="0"/>
              </a:spcBef>
              <a:buFontTx/>
              <a:buNone/>
            </a:pPr>
            <a:r>
              <a:rPr lang="nl-NL" altLang="nl-NL" b="1" dirty="0" err="1" smtClean="0">
                <a:ea typeface="ＭＳ Ｐゴシック" pitchFamily="34" charset="-128"/>
              </a:rPr>
              <a:t>Responders</a:t>
            </a:r>
            <a:r>
              <a:rPr lang="nl-NL" altLang="nl-NL" b="1" dirty="0" smtClean="0">
                <a:ea typeface="ＭＳ Ｐゴシック" pitchFamily="34" charset="-128"/>
              </a:rPr>
              <a:t> </a:t>
            </a:r>
            <a:r>
              <a:rPr lang="nl-NL" altLang="nl-NL" b="1" dirty="0" err="1" smtClean="0">
                <a:ea typeface="ＭＳ Ｐゴシック" pitchFamily="34" charset="-128"/>
              </a:rPr>
              <a:t>and</a:t>
            </a:r>
            <a:r>
              <a:rPr lang="nl-NL" altLang="nl-NL" b="1" dirty="0" smtClean="0">
                <a:ea typeface="ＭＳ Ｐゴシック" pitchFamily="34" charset="-128"/>
              </a:rPr>
              <a:t> non-</a:t>
            </a:r>
            <a:r>
              <a:rPr lang="nl-NL" altLang="nl-NL" b="1" dirty="0" err="1" smtClean="0">
                <a:ea typeface="ＭＳ Ｐゴシック" pitchFamily="34" charset="-128"/>
              </a:rPr>
              <a:t>responders</a:t>
            </a:r>
            <a:r>
              <a:rPr lang="nl-NL" altLang="nl-NL" b="1" dirty="0" smtClean="0">
                <a:ea typeface="ＭＳ Ｐゴシック" pitchFamily="34" charset="-128"/>
              </a:rPr>
              <a:t>?</a:t>
            </a:r>
            <a:endParaRPr lang="nl-NL" altLang="nl-NL" b="1" dirty="0">
              <a:ea typeface="ＭＳ Ｐゴシック" pitchFamily="34" charset="-128"/>
            </a:endParaRPr>
          </a:p>
        </p:txBody>
      </p:sp>
      <p:sp>
        <p:nvSpPr>
          <p:cNvPr id="6" name="Tekstvak 7"/>
          <p:cNvSpPr txBox="1"/>
          <p:nvPr/>
        </p:nvSpPr>
        <p:spPr>
          <a:xfrm>
            <a:off x="5255923" y="6297882"/>
            <a:ext cx="3522952" cy="369332"/>
          </a:xfrm>
          <a:prstGeom prst="rect">
            <a:avLst/>
          </a:prstGeom>
          <a:noFill/>
        </p:spPr>
        <p:txBody>
          <a:bodyPr wrap="none" rtlCol="0">
            <a:spAutoFit/>
          </a:bodyPr>
          <a:lstStyle/>
          <a:p>
            <a:pPr defTabSz="457200" fontAlgn="auto">
              <a:spcBef>
                <a:spcPts val="0"/>
              </a:spcBef>
              <a:spcAft>
                <a:spcPts val="0"/>
              </a:spcAft>
            </a:pPr>
            <a:r>
              <a:rPr lang="nl-NL" sz="1800" dirty="0" smtClean="0">
                <a:solidFill>
                  <a:prstClr val="black"/>
                </a:solidFill>
                <a:latin typeface="Calibri"/>
                <a:cs typeface="+mn-cs"/>
              </a:rPr>
              <a:t>Kootte et al. </a:t>
            </a:r>
            <a:r>
              <a:rPr lang="nl-NL" sz="1800" dirty="0" err="1" smtClean="0">
                <a:solidFill>
                  <a:prstClr val="black"/>
                </a:solidFill>
                <a:latin typeface="Calibri"/>
                <a:cs typeface="+mn-cs"/>
              </a:rPr>
              <a:t>Cell</a:t>
            </a:r>
            <a:r>
              <a:rPr lang="nl-NL" sz="1800" dirty="0" smtClean="0">
                <a:solidFill>
                  <a:prstClr val="black"/>
                </a:solidFill>
                <a:latin typeface="Calibri"/>
                <a:cs typeface="+mn-cs"/>
              </a:rPr>
              <a:t> </a:t>
            </a:r>
            <a:r>
              <a:rPr lang="nl-NL" sz="1800" dirty="0" err="1" smtClean="0">
                <a:solidFill>
                  <a:prstClr val="black"/>
                </a:solidFill>
                <a:latin typeface="Calibri"/>
                <a:cs typeface="+mn-cs"/>
              </a:rPr>
              <a:t>Metabolism</a:t>
            </a:r>
            <a:r>
              <a:rPr lang="nl-NL" sz="1800" dirty="0" smtClean="0">
                <a:solidFill>
                  <a:prstClr val="black"/>
                </a:solidFill>
                <a:latin typeface="Calibri"/>
                <a:cs typeface="+mn-cs"/>
              </a:rPr>
              <a:t> 2017  </a:t>
            </a:r>
            <a:endParaRPr lang="nl-NL" sz="1800" dirty="0">
              <a:solidFill>
                <a:prstClr val="black"/>
              </a:solidFill>
              <a:latin typeface="Calibri"/>
              <a:cs typeface="+mn-cs"/>
            </a:endParaRPr>
          </a:p>
        </p:txBody>
      </p:sp>
    </p:spTree>
    <p:extLst>
      <p:ext uri="{BB962C8B-B14F-4D97-AF65-F5344CB8AC3E}">
        <p14:creationId xmlns:p14="http://schemas.microsoft.com/office/powerpoint/2010/main" val="2902430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a:cxnSpLocks noChangeShapeType="1"/>
          </p:cNvCxnSpPr>
          <p:nvPr/>
        </p:nvCxnSpPr>
        <p:spPr bwMode="auto">
          <a:xfrm>
            <a:off x="1468438" y="1916113"/>
            <a:ext cx="7158037" cy="476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7" name="TextBox 6"/>
          <p:cNvSpPr txBox="1">
            <a:spLocks noChangeArrowheads="1"/>
          </p:cNvSpPr>
          <p:nvPr/>
        </p:nvSpPr>
        <p:spPr bwMode="auto">
          <a:xfrm>
            <a:off x="990600" y="1052513"/>
            <a:ext cx="966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eaLnBrk="1" hangingPunct="1">
              <a:spcBef>
                <a:spcPct val="0"/>
              </a:spcBef>
              <a:buFontTx/>
              <a:buNone/>
            </a:pPr>
            <a:r>
              <a:rPr lang="en-US" altLang="nl-NL" sz="1400">
                <a:latin typeface="Tahoma" pitchFamily="34" charset="0"/>
                <a:ea typeface="ＭＳ Ｐゴシック" pitchFamily="34" charset="-128"/>
              </a:rPr>
              <a:t>Overnight </a:t>
            </a:r>
          </a:p>
          <a:p>
            <a:pPr algn="ctr" eaLnBrk="1" hangingPunct="1">
              <a:spcBef>
                <a:spcPct val="0"/>
              </a:spcBef>
              <a:buFontTx/>
              <a:buNone/>
            </a:pPr>
            <a:r>
              <a:rPr lang="en-US" altLang="nl-NL" sz="1400">
                <a:latin typeface="Tahoma" pitchFamily="34" charset="0"/>
                <a:ea typeface="ＭＳ Ｐゴシック" pitchFamily="34" charset="-128"/>
              </a:rPr>
              <a:t>fast</a:t>
            </a:r>
          </a:p>
        </p:txBody>
      </p:sp>
      <p:cxnSp>
        <p:nvCxnSpPr>
          <p:cNvPr id="9" name="Straight Arrow Connector 8"/>
          <p:cNvCxnSpPr>
            <a:cxnSpLocks noChangeShapeType="1"/>
          </p:cNvCxnSpPr>
          <p:nvPr/>
        </p:nvCxnSpPr>
        <p:spPr bwMode="auto">
          <a:xfrm>
            <a:off x="1468438" y="1576388"/>
            <a:ext cx="0" cy="3397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Straight Arrow Connector 9"/>
          <p:cNvCxnSpPr>
            <a:cxnSpLocks noChangeShapeType="1"/>
          </p:cNvCxnSpPr>
          <p:nvPr/>
        </p:nvCxnSpPr>
        <p:spPr bwMode="auto">
          <a:xfrm>
            <a:off x="4779963" y="1576388"/>
            <a:ext cx="0" cy="3397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 name="TextBox 10"/>
          <p:cNvSpPr txBox="1">
            <a:spLocks noChangeArrowheads="1"/>
          </p:cNvSpPr>
          <p:nvPr/>
        </p:nvSpPr>
        <p:spPr bwMode="auto">
          <a:xfrm>
            <a:off x="4225925" y="1052513"/>
            <a:ext cx="1189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eaLnBrk="1" hangingPunct="1">
              <a:spcBef>
                <a:spcPct val="0"/>
              </a:spcBef>
              <a:buFontTx/>
              <a:buNone/>
            </a:pPr>
            <a:r>
              <a:rPr lang="en-US" altLang="nl-NL" sz="1400" b="1">
                <a:latin typeface="Tahoma" pitchFamily="34" charset="0"/>
                <a:ea typeface="ＭＳ Ｐゴシック" pitchFamily="34" charset="-128"/>
              </a:rPr>
              <a:t>Insulin prime</a:t>
            </a:r>
          </a:p>
          <a:p>
            <a:pPr algn="ctr" eaLnBrk="1" hangingPunct="1">
              <a:spcBef>
                <a:spcPct val="0"/>
              </a:spcBef>
              <a:buFontTx/>
              <a:buNone/>
            </a:pPr>
            <a:r>
              <a:rPr lang="en-US" altLang="nl-NL" sz="1400">
                <a:latin typeface="Tahoma" pitchFamily="34" charset="0"/>
                <a:ea typeface="ＭＳ Ｐゴシック" pitchFamily="34" charset="-128"/>
              </a:rPr>
              <a:t>0 min</a:t>
            </a:r>
          </a:p>
        </p:txBody>
      </p:sp>
      <p:sp>
        <p:nvSpPr>
          <p:cNvPr id="12" name="TextBox 11"/>
          <p:cNvSpPr txBox="1">
            <a:spLocks noChangeArrowheads="1"/>
          </p:cNvSpPr>
          <p:nvPr/>
        </p:nvSpPr>
        <p:spPr bwMode="auto">
          <a:xfrm>
            <a:off x="5638800" y="1219200"/>
            <a:ext cx="2400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eaLnBrk="1" hangingPunct="1">
              <a:spcBef>
                <a:spcPct val="0"/>
              </a:spcBef>
              <a:buFontTx/>
              <a:buNone/>
            </a:pPr>
            <a:r>
              <a:rPr lang="en-US" altLang="nl-NL" sz="1400">
                <a:latin typeface="Tahoma" pitchFamily="34" charset="0"/>
                <a:ea typeface="ＭＳ Ｐゴシック" pitchFamily="34" charset="-128"/>
              </a:rPr>
              <a:t>Steady state the last 20 min</a:t>
            </a:r>
          </a:p>
        </p:txBody>
      </p:sp>
      <p:cxnSp>
        <p:nvCxnSpPr>
          <p:cNvPr id="13" name="Straight Arrow Connector 12"/>
          <p:cNvCxnSpPr>
            <a:cxnSpLocks noChangeShapeType="1"/>
          </p:cNvCxnSpPr>
          <p:nvPr/>
        </p:nvCxnSpPr>
        <p:spPr bwMode="auto">
          <a:xfrm>
            <a:off x="7948613" y="1557338"/>
            <a:ext cx="0" cy="3397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 name="TextBox 13"/>
          <p:cNvSpPr txBox="1">
            <a:spLocks noChangeArrowheads="1"/>
          </p:cNvSpPr>
          <p:nvPr/>
        </p:nvSpPr>
        <p:spPr bwMode="auto">
          <a:xfrm>
            <a:off x="2070100" y="1052513"/>
            <a:ext cx="1958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eaLnBrk="1" hangingPunct="1">
              <a:spcBef>
                <a:spcPct val="0"/>
              </a:spcBef>
              <a:buFontTx/>
              <a:buNone/>
            </a:pPr>
            <a:r>
              <a:rPr lang="en-US" altLang="nl-NL" sz="1400">
                <a:latin typeface="Tahoma" pitchFamily="34" charset="0"/>
                <a:ea typeface="ＭＳ Ｐゴシック" pitchFamily="34" charset="-128"/>
              </a:rPr>
              <a:t>[</a:t>
            </a:r>
            <a:r>
              <a:rPr lang="en-GB" altLang="nl-NL" sz="1400">
                <a:latin typeface="Tahoma" pitchFamily="34" charset="0"/>
                <a:ea typeface="ＭＳ Ｐゴシック" pitchFamily="34" charset="-128"/>
              </a:rPr>
              <a:t>6,6-</a:t>
            </a:r>
            <a:r>
              <a:rPr lang="en-GB" altLang="nl-NL" sz="1400" baseline="30000">
                <a:latin typeface="Tahoma" pitchFamily="34" charset="0"/>
                <a:ea typeface="ＭＳ Ｐゴシック" pitchFamily="34" charset="-128"/>
              </a:rPr>
              <a:t>2</a:t>
            </a:r>
            <a:r>
              <a:rPr lang="en-GB" altLang="nl-NL" sz="1400">
                <a:latin typeface="Tahoma" pitchFamily="34" charset="0"/>
                <a:ea typeface="ＭＳ Ｐゴシック" pitchFamily="34" charset="-128"/>
              </a:rPr>
              <a:t>H</a:t>
            </a:r>
            <a:r>
              <a:rPr lang="en-GB" altLang="nl-NL" sz="1400" baseline="-25000">
                <a:latin typeface="Tahoma" pitchFamily="34" charset="0"/>
                <a:ea typeface="ＭＳ Ｐゴシック" pitchFamily="34" charset="-128"/>
              </a:rPr>
              <a:t>2</a:t>
            </a:r>
            <a:r>
              <a:rPr lang="en-GB" altLang="nl-NL" sz="1400">
                <a:latin typeface="Tahoma" pitchFamily="34" charset="0"/>
                <a:ea typeface="ＭＳ Ｐゴシック" pitchFamily="34" charset="-128"/>
              </a:rPr>
              <a:t>]glucose</a:t>
            </a:r>
            <a:r>
              <a:rPr lang="en-US" altLang="nl-NL" sz="1400">
                <a:latin typeface="Tahoma" pitchFamily="34" charset="0"/>
                <a:ea typeface="ＭＳ Ｐゴシック" pitchFamily="34" charset="-128"/>
              </a:rPr>
              <a:t> bolus</a:t>
            </a:r>
            <a:r>
              <a:rPr lang="en-GB" altLang="nl-NL" sz="1400">
                <a:latin typeface="Tahoma" pitchFamily="34" charset="0"/>
                <a:ea typeface="ＭＳ Ｐゴシック" pitchFamily="34" charset="-128"/>
              </a:rPr>
              <a:t> </a:t>
            </a:r>
            <a:r>
              <a:rPr lang="nl-NL" altLang="nl-NL" sz="1400">
                <a:latin typeface="Tahoma" pitchFamily="34" charset="0"/>
                <a:ea typeface="ＭＳ Ｐゴシック" pitchFamily="34" charset="-128"/>
              </a:rPr>
              <a:t> </a:t>
            </a:r>
            <a:endParaRPr lang="en-US" altLang="nl-NL" sz="1400">
              <a:latin typeface="Tahoma" pitchFamily="34" charset="0"/>
              <a:ea typeface="ＭＳ Ｐゴシック" pitchFamily="34" charset="-128"/>
            </a:endParaRPr>
          </a:p>
          <a:p>
            <a:pPr algn="ctr" eaLnBrk="1" hangingPunct="1">
              <a:spcBef>
                <a:spcPct val="0"/>
              </a:spcBef>
              <a:buFontTx/>
              <a:buNone/>
            </a:pPr>
            <a:endParaRPr lang="en-US" altLang="nl-NL" sz="1400">
              <a:latin typeface="Tahoma" pitchFamily="34" charset="0"/>
              <a:ea typeface="ＭＳ Ｐゴシック" pitchFamily="34" charset="-128"/>
            </a:endParaRPr>
          </a:p>
        </p:txBody>
      </p:sp>
      <p:cxnSp>
        <p:nvCxnSpPr>
          <p:cNvPr id="15" name="Straight Arrow Connector 14"/>
          <p:cNvCxnSpPr>
            <a:cxnSpLocks noChangeShapeType="1"/>
          </p:cNvCxnSpPr>
          <p:nvPr/>
        </p:nvCxnSpPr>
        <p:spPr bwMode="auto">
          <a:xfrm>
            <a:off x="3195638" y="1576388"/>
            <a:ext cx="0" cy="3397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 name="Rectangle 15"/>
          <p:cNvSpPr>
            <a:spLocks noChangeArrowheads="1"/>
          </p:cNvSpPr>
          <p:nvPr/>
        </p:nvSpPr>
        <p:spPr bwMode="auto">
          <a:xfrm>
            <a:off x="3162300" y="1916113"/>
            <a:ext cx="1617663" cy="28892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a:spcBef>
                <a:spcPct val="0"/>
              </a:spcBef>
              <a:buFontTx/>
              <a:buNone/>
            </a:pPr>
            <a:r>
              <a:rPr lang="en-US" altLang="nl-NL" sz="1400">
                <a:ea typeface="ＭＳ Ｐゴシック" pitchFamily="34" charset="-128"/>
              </a:rPr>
              <a:t>Basal</a:t>
            </a:r>
          </a:p>
        </p:txBody>
      </p:sp>
      <p:sp>
        <p:nvSpPr>
          <p:cNvPr id="20" name="Rectangle 19"/>
          <p:cNvSpPr>
            <a:spLocks noChangeArrowheads="1"/>
          </p:cNvSpPr>
          <p:nvPr/>
        </p:nvSpPr>
        <p:spPr bwMode="auto">
          <a:xfrm>
            <a:off x="4779963" y="1916113"/>
            <a:ext cx="3775075" cy="28892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a:spcBef>
                <a:spcPct val="0"/>
              </a:spcBef>
              <a:buFontTx/>
              <a:buNone/>
            </a:pPr>
            <a:r>
              <a:rPr lang="en-US" altLang="nl-NL" sz="1400">
                <a:ea typeface="ＭＳ Ｐゴシック" pitchFamily="34" charset="-128"/>
              </a:rPr>
              <a:t>Step 1    Clamp       Step 2</a:t>
            </a:r>
          </a:p>
        </p:txBody>
      </p:sp>
      <p:sp>
        <p:nvSpPr>
          <p:cNvPr id="21" name="Rectangle 20"/>
          <p:cNvSpPr/>
          <p:nvPr/>
        </p:nvSpPr>
        <p:spPr bwMode="auto">
          <a:xfrm>
            <a:off x="3162300" y="2276475"/>
            <a:ext cx="5392738" cy="288925"/>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a:lstStyle>
            <a:lvl1pPr eaLnBrk="0" hangingPunct="0">
              <a:defRPr sz="2800">
                <a:solidFill>
                  <a:schemeClr val="tx1"/>
                </a:solidFill>
                <a:latin typeface="Arial" pitchFamily="34" charset="0"/>
                <a:ea typeface="ＭＳ Ｐゴシック" pitchFamily="34" charset="-128"/>
              </a:defRPr>
            </a:lvl1pPr>
            <a:lvl2pPr marL="742950" indent="-285750" eaLnBrk="0" hangingPunct="0">
              <a:defRPr sz="2800">
                <a:solidFill>
                  <a:schemeClr val="tx1"/>
                </a:solidFill>
                <a:latin typeface="Arial" pitchFamily="34" charset="0"/>
                <a:ea typeface="ＭＳ Ｐゴシック" pitchFamily="34" charset="-128"/>
              </a:defRPr>
            </a:lvl2pPr>
            <a:lvl3pPr marL="1143000" indent="-228600" eaLnBrk="0" hangingPunct="0">
              <a:defRPr sz="2800">
                <a:solidFill>
                  <a:schemeClr val="tx1"/>
                </a:solidFill>
                <a:latin typeface="Arial" pitchFamily="34" charset="0"/>
                <a:ea typeface="ＭＳ Ｐゴシック" pitchFamily="34" charset="-128"/>
              </a:defRPr>
            </a:lvl3pPr>
            <a:lvl4pPr marL="1600200" indent="-228600" eaLnBrk="0" hangingPunct="0">
              <a:defRPr sz="2800">
                <a:solidFill>
                  <a:schemeClr val="tx1"/>
                </a:solidFill>
                <a:latin typeface="Arial" pitchFamily="34" charset="0"/>
                <a:ea typeface="ＭＳ Ｐゴシック" pitchFamily="34" charset="-128"/>
              </a:defRPr>
            </a:lvl4pPr>
            <a:lvl5pPr marL="2057400" indent="-228600" eaLnBrk="0" hangingPunct="0">
              <a:defRPr sz="28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9pPr>
          </a:lstStyle>
          <a:p>
            <a:pPr algn="ctr" eaLnBrk="1" hangingPunct="1">
              <a:defRPr/>
            </a:pPr>
            <a:r>
              <a:rPr lang="en-US" altLang="nl-NL" sz="1400" smtClean="0"/>
              <a:t>Constant [6,6-2H2]glucose infusion (</a:t>
            </a:r>
            <a:r>
              <a:rPr lang="en-GB" altLang="nl-NL" sz="1400" smtClean="0"/>
              <a:t>0.11 </a:t>
            </a:r>
            <a:r>
              <a:rPr lang="en-GB" altLang="nl-NL" sz="1400" i="1" smtClean="0"/>
              <a:t>µ</a:t>
            </a:r>
            <a:r>
              <a:rPr lang="en-GB" altLang="nl-NL" sz="1400" smtClean="0"/>
              <a:t>mol · kg</a:t>
            </a:r>
            <a:r>
              <a:rPr lang="en-GB" altLang="nl-NL" sz="1400" baseline="30000" smtClean="0"/>
              <a:t>–1</a:t>
            </a:r>
            <a:r>
              <a:rPr lang="en-GB" altLang="nl-NL" sz="1400" smtClean="0"/>
              <a:t> · min</a:t>
            </a:r>
            <a:r>
              <a:rPr lang="en-GB" altLang="nl-NL" sz="1400" baseline="30000" smtClean="0"/>
              <a:t>–1</a:t>
            </a:r>
            <a:r>
              <a:rPr lang="nl-NL" altLang="nl-NL" sz="1400" smtClean="0"/>
              <a:t> </a:t>
            </a:r>
            <a:r>
              <a:rPr lang="en-US" altLang="nl-NL" sz="1400" smtClean="0"/>
              <a:t>)</a:t>
            </a:r>
          </a:p>
          <a:p>
            <a:pPr algn="ctr">
              <a:defRPr/>
            </a:pPr>
            <a:endParaRPr lang="en-US" altLang="nl-NL" sz="1400" smtClean="0"/>
          </a:p>
        </p:txBody>
      </p:sp>
      <p:sp>
        <p:nvSpPr>
          <p:cNvPr id="22" name="Rectangle 21"/>
          <p:cNvSpPr/>
          <p:nvPr/>
        </p:nvSpPr>
        <p:spPr bwMode="auto">
          <a:xfrm>
            <a:off x="4779963" y="2565400"/>
            <a:ext cx="1773237" cy="711200"/>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a:lstStyle>
            <a:lvl1pPr eaLnBrk="0" hangingPunct="0">
              <a:defRPr sz="2800">
                <a:solidFill>
                  <a:schemeClr val="tx1"/>
                </a:solidFill>
                <a:latin typeface="Arial" pitchFamily="34" charset="0"/>
                <a:ea typeface="ＭＳ Ｐゴシック" pitchFamily="34" charset="-128"/>
              </a:defRPr>
            </a:lvl1pPr>
            <a:lvl2pPr marL="742950" indent="-285750" eaLnBrk="0" hangingPunct="0">
              <a:defRPr sz="2800">
                <a:solidFill>
                  <a:schemeClr val="tx1"/>
                </a:solidFill>
                <a:latin typeface="Arial" pitchFamily="34" charset="0"/>
                <a:ea typeface="ＭＳ Ｐゴシック" pitchFamily="34" charset="-128"/>
              </a:defRPr>
            </a:lvl2pPr>
            <a:lvl3pPr marL="1143000" indent="-228600" eaLnBrk="0" hangingPunct="0">
              <a:defRPr sz="2800">
                <a:solidFill>
                  <a:schemeClr val="tx1"/>
                </a:solidFill>
                <a:latin typeface="Arial" pitchFamily="34" charset="0"/>
                <a:ea typeface="ＭＳ Ｐゴシック" pitchFamily="34" charset="-128"/>
              </a:defRPr>
            </a:lvl3pPr>
            <a:lvl4pPr marL="1600200" indent="-228600" eaLnBrk="0" hangingPunct="0">
              <a:defRPr sz="2800">
                <a:solidFill>
                  <a:schemeClr val="tx1"/>
                </a:solidFill>
                <a:latin typeface="Arial" pitchFamily="34" charset="0"/>
                <a:ea typeface="ＭＳ Ｐゴシック" pitchFamily="34" charset="-128"/>
              </a:defRPr>
            </a:lvl4pPr>
            <a:lvl5pPr marL="2057400" indent="-228600" eaLnBrk="0" hangingPunct="0">
              <a:defRPr sz="28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9pPr>
          </a:lstStyle>
          <a:p>
            <a:pPr algn="ctr" eaLnBrk="1" hangingPunct="1">
              <a:defRPr/>
            </a:pPr>
            <a:r>
              <a:rPr lang="en-US" altLang="nl-NL" sz="1400" smtClean="0"/>
              <a:t>2h Constant insulin infusion (</a:t>
            </a:r>
            <a:r>
              <a:rPr lang="en-GB" altLang="nl-NL" sz="1400" smtClean="0"/>
              <a:t>20 mU · m</a:t>
            </a:r>
            <a:r>
              <a:rPr lang="en-GB" altLang="nl-NL" sz="1400" baseline="30000" smtClean="0"/>
              <a:t>–2</a:t>
            </a:r>
            <a:r>
              <a:rPr lang="en-GB" altLang="nl-NL" sz="1400" smtClean="0"/>
              <a:t> · min</a:t>
            </a:r>
            <a:r>
              <a:rPr lang="en-GB" altLang="nl-NL" sz="1400" baseline="30000" smtClean="0"/>
              <a:t>–1</a:t>
            </a:r>
            <a:r>
              <a:rPr lang="nl-NL" altLang="nl-NL" sz="1400" baseline="30000" smtClean="0"/>
              <a:t>) </a:t>
            </a:r>
            <a:endParaRPr lang="en-US" altLang="nl-NL" sz="1400" smtClean="0"/>
          </a:p>
        </p:txBody>
      </p:sp>
      <p:sp>
        <p:nvSpPr>
          <p:cNvPr id="23" name="Rectangle 22"/>
          <p:cNvSpPr/>
          <p:nvPr/>
        </p:nvSpPr>
        <p:spPr bwMode="auto">
          <a:xfrm>
            <a:off x="4724400" y="3276600"/>
            <a:ext cx="3886200" cy="685800"/>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1400" b="1" dirty="0">
                <a:latin typeface="Arial" charset="0"/>
                <a:ea typeface="ＭＳ Ｐゴシック" charset="0"/>
                <a:cs typeface="ＭＳ Ｐゴシック" charset="0"/>
              </a:rPr>
              <a:t>Variable 10% glucose infusion for plasma glucose 5 </a:t>
            </a:r>
            <a:r>
              <a:rPr lang="en-US" sz="1400" b="1" dirty="0" err="1">
                <a:latin typeface="Arial" charset="0"/>
                <a:ea typeface="ＭＳ Ｐゴシック" charset="0"/>
                <a:cs typeface="ＭＳ Ｐゴシック" charset="0"/>
              </a:rPr>
              <a:t>mmol</a:t>
            </a:r>
            <a:r>
              <a:rPr lang="en-US" sz="1400" b="1" dirty="0">
                <a:latin typeface="Arial" charset="0"/>
                <a:ea typeface="ＭＳ Ｐゴシック" charset="0"/>
                <a:cs typeface="ＭＳ Ｐゴシック" charset="0"/>
              </a:rPr>
              <a:t>/l</a:t>
            </a:r>
          </a:p>
          <a:p>
            <a:pPr algn="ctr" eaLnBrk="0" hangingPunct="0">
              <a:defRPr/>
            </a:pPr>
            <a:endParaRPr lang="en-US" sz="1400" dirty="0">
              <a:latin typeface="Arial" charset="0"/>
              <a:ea typeface="ＭＳ Ｐゴシック" charset="0"/>
              <a:cs typeface="ＭＳ Ｐゴシック" charset="0"/>
            </a:endParaRPr>
          </a:p>
        </p:txBody>
      </p:sp>
      <p:grpSp>
        <p:nvGrpSpPr>
          <p:cNvPr id="2" name="Group 76"/>
          <p:cNvGrpSpPr>
            <a:grpSpLocks/>
          </p:cNvGrpSpPr>
          <p:nvPr/>
        </p:nvGrpSpPr>
        <p:grpSpPr bwMode="auto">
          <a:xfrm>
            <a:off x="3041650" y="1778000"/>
            <a:ext cx="4872038" cy="142875"/>
            <a:chOff x="2186211" y="1921594"/>
            <a:chExt cx="4870478" cy="144016"/>
          </a:xfrm>
        </p:grpSpPr>
        <p:pic>
          <p:nvPicPr>
            <p:cNvPr id="38942" name="Picture 4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6211"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3" name="Picture 5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63847"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4" name="Picture 5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5" name="Picture 5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8296"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7" name="Picture 5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8336"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8" name="Picture 5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5272"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9" name="Picture 5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672"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0" name="Picture 6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7591"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1" name="Picture 6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9991"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2" name="Picture 6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3" name="Picture 6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440"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4" name="Picture 6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41376"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5" name="Picture 6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3776"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6" name="Picture 6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3695"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7" name="Picture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6095"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8" name="Picture 6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9" name="Picture 6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0544"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0" name="Picture 7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7480"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1" name="Picture 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9880"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2" name="Picture 7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9799"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3" name="Picture 7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2199"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4" name="Picture 7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5"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6648" y="1921594"/>
              <a:ext cx="100041"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40" name="Title 1"/>
          <p:cNvSpPr txBox="1">
            <a:spLocks/>
          </p:cNvSpPr>
          <p:nvPr/>
        </p:nvSpPr>
        <p:spPr bwMode="auto">
          <a:xfrm>
            <a:off x="73025" y="0"/>
            <a:ext cx="9144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algn="ctr">
              <a:defRPr/>
            </a:pPr>
            <a:r>
              <a:rPr lang="en-US" sz="3200" b="1" dirty="0" err="1" smtClean="0">
                <a:latin typeface="+mj-lt"/>
              </a:rPr>
              <a:t>Hyperinsulinemic</a:t>
            </a:r>
            <a:r>
              <a:rPr lang="en-US" sz="3200" b="1" dirty="0" smtClean="0">
                <a:latin typeface="+mj-lt"/>
              </a:rPr>
              <a:t> </a:t>
            </a:r>
            <a:r>
              <a:rPr lang="en-US" sz="3200" b="1" dirty="0" err="1" smtClean="0">
                <a:latin typeface="+mj-lt"/>
              </a:rPr>
              <a:t>euglycemic</a:t>
            </a:r>
            <a:r>
              <a:rPr lang="en-US" sz="3200" b="1" dirty="0" smtClean="0">
                <a:latin typeface="+mj-lt"/>
              </a:rPr>
              <a:t> clamp</a:t>
            </a:r>
          </a:p>
          <a:p>
            <a:pPr algn="ctr">
              <a:defRPr/>
            </a:pPr>
            <a:r>
              <a:rPr lang="en-US" sz="2000" dirty="0" smtClean="0">
                <a:latin typeface="Tahoma" charset="0"/>
              </a:rPr>
              <a:t>Endogenous (hepatic) glucose production and (peripheral) glucose utilization</a:t>
            </a:r>
          </a:p>
          <a:p>
            <a:pPr algn="ctr">
              <a:defRPr/>
            </a:pPr>
            <a:r>
              <a:rPr lang="en-US" sz="2000" dirty="0" smtClean="0">
                <a:solidFill>
                  <a:schemeClr val="tx2"/>
                </a:solidFill>
                <a:latin typeface="Tahoma" charset="0"/>
              </a:rPr>
              <a:t> </a:t>
            </a:r>
          </a:p>
        </p:txBody>
      </p:sp>
      <p:pic>
        <p:nvPicPr>
          <p:cNvPr id="78" name="Picture 7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23225" y="1773238"/>
            <a:ext cx="100013"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75625" y="1773238"/>
            <a:ext cx="100013"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9138" y="1773238"/>
            <a:ext cx="1000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a:off x="4176713" y="1685925"/>
            <a:ext cx="642937" cy="3603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solidFill>
                <a:srgbClr val="FFFFFF"/>
              </a:solidFill>
              <a:latin typeface="Tahoma" charset="0"/>
              <a:ea typeface="ＭＳ Ｐゴシック" charset="0"/>
              <a:cs typeface="ＭＳ Ｐゴシック" charset="0"/>
            </a:endParaRPr>
          </a:p>
        </p:txBody>
      </p:sp>
      <p:sp>
        <p:nvSpPr>
          <p:cNvPr id="112" name="Oval 111"/>
          <p:cNvSpPr/>
          <p:nvPr/>
        </p:nvSpPr>
        <p:spPr>
          <a:xfrm>
            <a:off x="7885113" y="1700213"/>
            <a:ext cx="642937" cy="3603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a:solidFill>
                <a:srgbClr val="FFFFFF"/>
              </a:solidFill>
              <a:latin typeface="Tahoma" charset="0"/>
              <a:ea typeface="ＭＳ Ｐゴシック" charset="0"/>
              <a:cs typeface="ＭＳ Ｐゴシック" charset="0"/>
            </a:endParaRPr>
          </a:p>
        </p:txBody>
      </p:sp>
      <p:sp>
        <p:nvSpPr>
          <p:cNvPr id="8" name="TextBox 7"/>
          <p:cNvSpPr txBox="1">
            <a:spLocks noChangeArrowheads="1"/>
          </p:cNvSpPr>
          <p:nvPr/>
        </p:nvSpPr>
        <p:spPr bwMode="auto">
          <a:xfrm>
            <a:off x="1908175" y="1681163"/>
            <a:ext cx="825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eaLnBrk="1" hangingPunct="1">
              <a:spcBef>
                <a:spcPct val="0"/>
              </a:spcBef>
              <a:buFontTx/>
              <a:buNone/>
            </a:pPr>
            <a:r>
              <a:rPr lang="sv-SE" altLang="nl-NL" sz="1400">
                <a:latin typeface="Tahoma" pitchFamily="34" charset="0"/>
                <a:ea typeface="ＭＳ Ｐゴシック" pitchFamily="34" charset="-128"/>
              </a:rPr>
              <a:t>12h fast</a:t>
            </a:r>
          </a:p>
        </p:txBody>
      </p:sp>
      <p:sp>
        <p:nvSpPr>
          <p:cNvPr id="82" name="Rectangle 21"/>
          <p:cNvSpPr/>
          <p:nvPr/>
        </p:nvSpPr>
        <p:spPr bwMode="auto">
          <a:xfrm>
            <a:off x="6858000" y="2590800"/>
            <a:ext cx="1773238" cy="711200"/>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a:lstStyle>
            <a:lvl1pPr eaLnBrk="0" hangingPunct="0">
              <a:defRPr sz="2800">
                <a:solidFill>
                  <a:schemeClr val="tx1"/>
                </a:solidFill>
                <a:latin typeface="Arial" pitchFamily="34" charset="0"/>
                <a:ea typeface="ＭＳ Ｐゴシック" pitchFamily="34" charset="-128"/>
              </a:defRPr>
            </a:lvl1pPr>
            <a:lvl2pPr marL="742950" indent="-285750" eaLnBrk="0" hangingPunct="0">
              <a:defRPr sz="2800">
                <a:solidFill>
                  <a:schemeClr val="tx1"/>
                </a:solidFill>
                <a:latin typeface="Arial" pitchFamily="34" charset="0"/>
                <a:ea typeface="ＭＳ Ｐゴシック" pitchFamily="34" charset="-128"/>
              </a:defRPr>
            </a:lvl2pPr>
            <a:lvl3pPr marL="1143000" indent="-228600" eaLnBrk="0" hangingPunct="0">
              <a:defRPr sz="2800">
                <a:solidFill>
                  <a:schemeClr val="tx1"/>
                </a:solidFill>
                <a:latin typeface="Arial" pitchFamily="34" charset="0"/>
                <a:ea typeface="ＭＳ Ｐゴシック" pitchFamily="34" charset="-128"/>
              </a:defRPr>
            </a:lvl3pPr>
            <a:lvl4pPr marL="1600200" indent="-228600" eaLnBrk="0" hangingPunct="0">
              <a:defRPr sz="2800">
                <a:solidFill>
                  <a:schemeClr val="tx1"/>
                </a:solidFill>
                <a:latin typeface="Arial" pitchFamily="34" charset="0"/>
                <a:ea typeface="ＭＳ Ｐゴシック" pitchFamily="34" charset="-128"/>
              </a:defRPr>
            </a:lvl4pPr>
            <a:lvl5pPr marL="2057400" indent="-228600" eaLnBrk="0" hangingPunct="0">
              <a:defRPr sz="28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800">
                <a:solidFill>
                  <a:schemeClr val="tx1"/>
                </a:solidFill>
                <a:latin typeface="Arial" pitchFamily="34" charset="0"/>
                <a:ea typeface="ＭＳ Ｐゴシック" pitchFamily="34" charset="-128"/>
              </a:defRPr>
            </a:lvl9pPr>
          </a:lstStyle>
          <a:p>
            <a:pPr algn="ctr" eaLnBrk="1" hangingPunct="1">
              <a:defRPr/>
            </a:pPr>
            <a:r>
              <a:rPr lang="en-US" altLang="nl-NL" sz="1400" smtClean="0"/>
              <a:t>2h Constant insulin infusion (</a:t>
            </a:r>
            <a:r>
              <a:rPr lang="en-GB" altLang="nl-NL" sz="1400" smtClean="0"/>
              <a:t>60 mU · m</a:t>
            </a:r>
            <a:r>
              <a:rPr lang="en-GB" altLang="nl-NL" sz="1400" baseline="30000" smtClean="0"/>
              <a:t>–2</a:t>
            </a:r>
            <a:r>
              <a:rPr lang="en-GB" altLang="nl-NL" sz="1400" smtClean="0"/>
              <a:t> · min</a:t>
            </a:r>
            <a:r>
              <a:rPr lang="en-GB" altLang="nl-NL" sz="1400" baseline="30000" smtClean="0"/>
              <a:t>–1</a:t>
            </a:r>
            <a:r>
              <a:rPr lang="nl-NL" altLang="nl-NL" sz="1400" baseline="30000" smtClean="0"/>
              <a:t>)</a:t>
            </a:r>
            <a:endParaRPr lang="en-US" altLang="nl-NL" sz="1400" smtClean="0"/>
          </a:p>
        </p:txBody>
      </p:sp>
      <p:sp>
        <p:nvSpPr>
          <p:cNvPr id="83" name="TextBox 7"/>
          <p:cNvSpPr txBox="1">
            <a:spLocks noChangeArrowheads="1"/>
          </p:cNvSpPr>
          <p:nvPr/>
        </p:nvSpPr>
        <p:spPr bwMode="auto">
          <a:xfrm>
            <a:off x="3429000" y="1600200"/>
            <a:ext cx="384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eaLnBrk="1" hangingPunct="1">
              <a:spcBef>
                <a:spcPct val="0"/>
              </a:spcBef>
              <a:buFontTx/>
              <a:buNone/>
            </a:pPr>
            <a:r>
              <a:rPr lang="sv-SE" altLang="nl-NL" sz="1400">
                <a:latin typeface="Tahoma" pitchFamily="34" charset="0"/>
                <a:ea typeface="ＭＳ Ｐゴシック" pitchFamily="34" charset="-128"/>
              </a:rPr>
              <a:t>2h </a:t>
            </a:r>
          </a:p>
        </p:txBody>
      </p:sp>
      <p:sp>
        <p:nvSpPr>
          <p:cNvPr id="84" name="TextBox 7"/>
          <p:cNvSpPr txBox="1">
            <a:spLocks noChangeArrowheads="1"/>
          </p:cNvSpPr>
          <p:nvPr/>
        </p:nvSpPr>
        <p:spPr bwMode="auto">
          <a:xfrm>
            <a:off x="5562600" y="1524000"/>
            <a:ext cx="384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eaLnBrk="1" hangingPunct="1">
              <a:spcBef>
                <a:spcPct val="0"/>
              </a:spcBef>
              <a:buFontTx/>
              <a:buNone/>
            </a:pPr>
            <a:r>
              <a:rPr lang="sv-SE" altLang="nl-NL" sz="1400">
                <a:latin typeface="Tahoma" pitchFamily="34" charset="0"/>
                <a:ea typeface="ＭＳ Ｐゴシック" pitchFamily="34" charset="-128"/>
              </a:rPr>
              <a:t>2h </a:t>
            </a:r>
          </a:p>
        </p:txBody>
      </p:sp>
      <p:sp>
        <p:nvSpPr>
          <p:cNvPr id="85" name="TextBox 7"/>
          <p:cNvSpPr txBox="1">
            <a:spLocks noChangeArrowheads="1"/>
          </p:cNvSpPr>
          <p:nvPr/>
        </p:nvSpPr>
        <p:spPr bwMode="auto">
          <a:xfrm>
            <a:off x="7239000" y="1524000"/>
            <a:ext cx="384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eaLnBrk="1" hangingPunct="1">
              <a:spcBef>
                <a:spcPct val="0"/>
              </a:spcBef>
              <a:buFontTx/>
              <a:buNone/>
            </a:pPr>
            <a:r>
              <a:rPr lang="sv-SE" altLang="nl-NL" sz="1400">
                <a:latin typeface="Tahoma" pitchFamily="34" charset="0"/>
                <a:ea typeface="ＭＳ Ｐゴシック" pitchFamily="34" charset="-128"/>
              </a:rPr>
              <a:t>2h </a:t>
            </a:r>
          </a:p>
        </p:txBody>
      </p:sp>
      <p:pic>
        <p:nvPicPr>
          <p:cNvPr id="38940" name="Picture 32" descr="816_li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450" y="3962400"/>
            <a:ext cx="2305050"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1" name="Picture 35" descr="mus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4081463"/>
            <a:ext cx="2089150"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7375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268760"/>
            <a:ext cx="5832647" cy="3938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txBox="1">
            <a:spLocks noChangeArrowheads="1"/>
          </p:cNvSpPr>
          <p:nvPr/>
        </p:nvSpPr>
        <p:spPr bwMode="auto">
          <a:xfrm>
            <a:off x="250825" y="0"/>
            <a:ext cx="8528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a:spcBef>
                <a:spcPct val="0"/>
              </a:spcBef>
              <a:buFontTx/>
              <a:buNone/>
            </a:pPr>
            <a:r>
              <a:rPr lang="nl-NL" altLang="nl-NL" b="1" dirty="0" err="1" smtClean="0">
                <a:ea typeface="ＭＳ Ｐゴシック" pitchFamily="34" charset="-128"/>
              </a:rPr>
              <a:t>Experimental</a:t>
            </a:r>
            <a:r>
              <a:rPr lang="nl-NL" altLang="nl-NL" b="1" dirty="0" smtClean="0">
                <a:ea typeface="ＭＳ Ｐゴシック" pitchFamily="34" charset="-128"/>
              </a:rPr>
              <a:t> error </a:t>
            </a:r>
            <a:r>
              <a:rPr lang="nl-NL" altLang="nl-NL" b="1" dirty="0" err="1" smtClean="0">
                <a:ea typeface="ＭＳ Ｐゴシック" pitchFamily="34" charset="-128"/>
              </a:rPr>
              <a:t>explains</a:t>
            </a:r>
            <a:r>
              <a:rPr lang="nl-NL" altLang="nl-NL" b="1" dirty="0" smtClean="0">
                <a:ea typeface="ＭＳ Ｐゴシック" pitchFamily="34" charset="-128"/>
              </a:rPr>
              <a:t> </a:t>
            </a:r>
            <a:r>
              <a:rPr lang="nl-NL" altLang="nl-NL" b="1" dirty="0" err="1" smtClean="0">
                <a:ea typeface="ＭＳ Ｐゴシック" pitchFamily="34" charset="-128"/>
              </a:rPr>
              <a:t>the</a:t>
            </a:r>
            <a:r>
              <a:rPr lang="nl-NL" altLang="nl-NL" b="1" dirty="0" smtClean="0">
                <a:ea typeface="ＭＳ Ｐゴシック" pitchFamily="34" charset="-128"/>
              </a:rPr>
              <a:t> </a:t>
            </a:r>
            <a:r>
              <a:rPr lang="nl-NL" altLang="nl-NL" b="1" dirty="0" err="1" smtClean="0">
                <a:ea typeface="ＭＳ Ｐゴシック" pitchFamily="34" charset="-128"/>
              </a:rPr>
              <a:t>difference</a:t>
            </a:r>
            <a:r>
              <a:rPr lang="nl-NL" altLang="nl-NL" b="1" dirty="0" smtClean="0">
                <a:ea typeface="ＭＳ Ｐゴシック" pitchFamily="34" charset="-128"/>
              </a:rPr>
              <a:t>?</a:t>
            </a:r>
            <a:endParaRPr lang="nl-NL" altLang="nl-NL" b="1" dirty="0">
              <a:ea typeface="ＭＳ Ｐゴシック" pitchFamily="34" charset="-128"/>
            </a:endParaRPr>
          </a:p>
        </p:txBody>
      </p:sp>
      <p:sp>
        <p:nvSpPr>
          <p:cNvPr id="6" name="Tekstvak 7"/>
          <p:cNvSpPr txBox="1"/>
          <p:nvPr/>
        </p:nvSpPr>
        <p:spPr>
          <a:xfrm>
            <a:off x="5255923" y="6297882"/>
            <a:ext cx="3522952" cy="369332"/>
          </a:xfrm>
          <a:prstGeom prst="rect">
            <a:avLst/>
          </a:prstGeom>
          <a:noFill/>
        </p:spPr>
        <p:txBody>
          <a:bodyPr wrap="none" rtlCol="0">
            <a:spAutoFit/>
          </a:bodyPr>
          <a:lstStyle/>
          <a:p>
            <a:pPr defTabSz="457200" fontAlgn="auto">
              <a:spcBef>
                <a:spcPts val="0"/>
              </a:spcBef>
              <a:spcAft>
                <a:spcPts val="0"/>
              </a:spcAft>
            </a:pPr>
            <a:r>
              <a:rPr lang="nl-NL" sz="1800" dirty="0" smtClean="0">
                <a:solidFill>
                  <a:prstClr val="black"/>
                </a:solidFill>
                <a:latin typeface="Calibri"/>
                <a:cs typeface="+mn-cs"/>
              </a:rPr>
              <a:t>Kootte et al. </a:t>
            </a:r>
            <a:r>
              <a:rPr lang="nl-NL" sz="1800" dirty="0" err="1" smtClean="0">
                <a:solidFill>
                  <a:prstClr val="black"/>
                </a:solidFill>
                <a:latin typeface="Calibri"/>
                <a:cs typeface="+mn-cs"/>
              </a:rPr>
              <a:t>Cell</a:t>
            </a:r>
            <a:r>
              <a:rPr lang="nl-NL" sz="1800" dirty="0" smtClean="0">
                <a:solidFill>
                  <a:prstClr val="black"/>
                </a:solidFill>
                <a:latin typeface="Calibri"/>
                <a:cs typeface="+mn-cs"/>
              </a:rPr>
              <a:t> </a:t>
            </a:r>
            <a:r>
              <a:rPr lang="nl-NL" sz="1800" dirty="0" err="1" smtClean="0">
                <a:solidFill>
                  <a:prstClr val="black"/>
                </a:solidFill>
                <a:latin typeface="Calibri"/>
                <a:cs typeface="+mn-cs"/>
              </a:rPr>
              <a:t>Metabolism</a:t>
            </a:r>
            <a:r>
              <a:rPr lang="nl-NL" sz="1800" dirty="0" smtClean="0">
                <a:solidFill>
                  <a:prstClr val="black"/>
                </a:solidFill>
                <a:latin typeface="Calibri"/>
                <a:cs typeface="+mn-cs"/>
              </a:rPr>
              <a:t> 2017  </a:t>
            </a:r>
            <a:endParaRPr lang="nl-NL" sz="1800" dirty="0">
              <a:solidFill>
                <a:prstClr val="black"/>
              </a:solidFill>
              <a:latin typeface="Calibri"/>
              <a:cs typeface="+mn-cs"/>
            </a:endParaRPr>
          </a:p>
        </p:txBody>
      </p:sp>
    </p:spTree>
    <p:extLst>
      <p:ext uri="{BB962C8B-B14F-4D97-AF65-F5344CB8AC3E}">
        <p14:creationId xmlns:p14="http://schemas.microsoft.com/office/powerpoint/2010/main" val="24881892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5"/>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42245"/>
            <a:ext cx="5252814" cy="5229572"/>
          </a:xfrm>
          <a:prstGeom prst="rect">
            <a:avLst/>
          </a:prstGeom>
          <a:noFill/>
          <a:ln>
            <a:noFill/>
          </a:ln>
        </p:spPr>
      </p:pic>
      <p:sp>
        <p:nvSpPr>
          <p:cNvPr id="3" name="Tekstvak 7"/>
          <p:cNvSpPr txBox="1"/>
          <p:nvPr/>
        </p:nvSpPr>
        <p:spPr>
          <a:xfrm>
            <a:off x="5359275" y="6381012"/>
            <a:ext cx="3522952" cy="369332"/>
          </a:xfrm>
          <a:prstGeom prst="rect">
            <a:avLst/>
          </a:prstGeom>
          <a:noFill/>
        </p:spPr>
        <p:txBody>
          <a:bodyPr wrap="none" rtlCol="0">
            <a:spAutoFit/>
          </a:bodyPr>
          <a:lstStyle/>
          <a:p>
            <a:pPr defTabSz="457200" fontAlgn="auto">
              <a:spcBef>
                <a:spcPts val="0"/>
              </a:spcBef>
              <a:spcAft>
                <a:spcPts val="0"/>
              </a:spcAft>
            </a:pPr>
            <a:r>
              <a:rPr lang="nl-NL" sz="1800" dirty="0" smtClean="0">
                <a:solidFill>
                  <a:prstClr val="black"/>
                </a:solidFill>
                <a:latin typeface="Calibri"/>
                <a:cs typeface="+mn-cs"/>
              </a:rPr>
              <a:t>Kootte et al. </a:t>
            </a:r>
            <a:r>
              <a:rPr lang="nl-NL" sz="1800" dirty="0" err="1" smtClean="0">
                <a:solidFill>
                  <a:prstClr val="black"/>
                </a:solidFill>
                <a:latin typeface="Calibri"/>
                <a:cs typeface="+mn-cs"/>
              </a:rPr>
              <a:t>Cell</a:t>
            </a:r>
            <a:r>
              <a:rPr lang="nl-NL" sz="1800" dirty="0" smtClean="0">
                <a:solidFill>
                  <a:prstClr val="black"/>
                </a:solidFill>
                <a:latin typeface="Calibri"/>
                <a:cs typeface="+mn-cs"/>
              </a:rPr>
              <a:t> </a:t>
            </a:r>
            <a:r>
              <a:rPr lang="nl-NL" sz="1800" dirty="0" err="1" smtClean="0">
                <a:solidFill>
                  <a:prstClr val="black"/>
                </a:solidFill>
                <a:latin typeface="Calibri"/>
                <a:cs typeface="+mn-cs"/>
              </a:rPr>
              <a:t>Metabolism</a:t>
            </a:r>
            <a:r>
              <a:rPr lang="nl-NL" sz="1800" dirty="0" smtClean="0">
                <a:solidFill>
                  <a:prstClr val="black"/>
                </a:solidFill>
                <a:latin typeface="Calibri"/>
                <a:cs typeface="+mn-cs"/>
              </a:rPr>
              <a:t> 2017  </a:t>
            </a:r>
            <a:endParaRPr lang="nl-NL" sz="1800" dirty="0">
              <a:solidFill>
                <a:prstClr val="black"/>
              </a:solidFill>
              <a:latin typeface="Calibri"/>
              <a:cs typeface="+mn-cs"/>
            </a:endParaRPr>
          </a:p>
        </p:txBody>
      </p:sp>
      <p:sp>
        <p:nvSpPr>
          <p:cNvPr id="4" name="Rectangle 2"/>
          <p:cNvSpPr txBox="1">
            <a:spLocks noChangeArrowheads="1"/>
          </p:cNvSpPr>
          <p:nvPr/>
        </p:nvSpPr>
        <p:spPr bwMode="auto">
          <a:xfrm>
            <a:off x="250825" y="0"/>
            <a:ext cx="8528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ea typeface="Geneva" pitchFamily="64" charset="-128"/>
                <a:cs typeface="Geneva" pitchFamily="64" charset="-128"/>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pitchFamily="6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pitchFamily="64" charset="-128"/>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pitchFamily="6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pitchFamily="64" charset="-128"/>
              </a:defRPr>
            </a:lvl9pPr>
          </a:lstStyle>
          <a:p>
            <a:pPr algn="ctr">
              <a:spcBef>
                <a:spcPct val="0"/>
              </a:spcBef>
              <a:buFontTx/>
              <a:buNone/>
            </a:pPr>
            <a:r>
              <a:rPr lang="nl-NL" altLang="nl-NL" b="1" dirty="0" err="1" smtClean="0">
                <a:ea typeface="ＭＳ Ｐゴシック" pitchFamily="34" charset="-128"/>
              </a:rPr>
              <a:t>Responders</a:t>
            </a:r>
            <a:r>
              <a:rPr lang="nl-NL" altLang="nl-NL" b="1" dirty="0" smtClean="0">
                <a:ea typeface="ＭＳ Ｐゴシック" pitchFamily="34" charset="-128"/>
              </a:rPr>
              <a:t> </a:t>
            </a:r>
            <a:r>
              <a:rPr lang="nl-NL" altLang="nl-NL" b="1" dirty="0" err="1" smtClean="0">
                <a:ea typeface="ＭＳ Ｐゴシック" pitchFamily="34" charset="-128"/>
              </a:rPr>
              <a:t>and</a:t>
            </a:r>
            <a:r>
              <a:rPr lang="nl-NL" altLang="nl-NL" b="1" dirty="0" smtClean="0">
                <a:ea typeface="ＭＳ Ｐゴシック" pitchFamily="34" charset="-128"/>
              </a:rPr>
              <a:t> non-</a:t>
            </a:r>
            <a:r>
              <a:rPr lang="nl-NL" altLang="nl-NL" b="1" dirty="0" err="1" smtClean="0">
                <a:ea typeface="ＭＳ Ｐゴシック" pitchFamily="34" charset="-128"/>
              </a:rPr>
              <a:t>responders</a:t>
            </a:r>
            <a:r>
              <a:rPr lang="nl-NL" altLang="nl-NL" b="1" dirty="0" smtClean="0">
                <a:ea typeface="ＭＳ Ｐゴシック" pitchFamily="34" charset="-128"/>
              </a:rPr>
              <a:t> </a:t>
            </a:r>
            <a:r>
              <a:rPr lang="nl-NL" altLang="nl-NL" b="1" dirty="0" err="1" smtClean="0">
                <a:ea typeface="ＭＳ Ｐゴシック" pitchFamily="34" charset="-128"/>
              </a:rPr>
              <a:t>can</a:t>
            </a:r>
            <a:r>
              <a:rPr lang="nl-NL" altLang="nl-NL" b="1" dirty="0" smtClean="0">
                <a:ea typeface="ＭＳ Ｐゴシック" pitchFamily="34" charset="-128"/>
              </a:rPr>
              <a:t> </a:t>
            </a:r>
            <a:r>
              <a:rPr lang="nl-NL" altLang="nl-NL" b="1" dirty="0" err="1" smtClean="0">
                <a:ea typeface="ＭＳ Ｐゴシック" pitchFamily="34" charset="-128"/>
              </a:rPr>
              <a:t>be</a:t>
            </a:r>
            <a:r>
              <a:rPr lang="nl-NL" altLang="nl-NL" b="1" dirty="0" smtClean="0">
                <a:ea typeface="ＭＳ Ｐゴシック" pitchFamily="34" charset="-128"/>
              </a:rPr>
              <a:t> </a:t>
            </a:r>
            <a:r>
              <a:rPr lang="nl-NL" altLang="nl-NL" b="1" dirty="0" err="1" smtClean="0">
                <a:ea typeface="ＭＳ Ｐゴシック" pitchFamily="34" charset="-128"/>
              </a:rPr>
              <a:t>discriminated</a:t>
            </a:r>
            <a:r>
              <a:rPr lang="nl-NL" altLang="nl-NL" b="1" dirty="0" smtClean="0">
                <a:ea typeface="ＭＳ Ｐゴシック" pitchFamily="34" charset="-128"/>
              </a:rPr>
              <a:t> by baseline gut </a:t>
            </a:r>
            <a:r>
              <a:rPr lang="nl-NL" altLang="nl-NL" b="1" dirty="0" err="1" smtClean="0">
                <a:ea typeface="ＭＳ Ｐゴシック" pitchFamily="34" charset="-128"/>
              </a:rPr>
              <a:t>microbiota</a:t>
            </a:r>
            <a:endParaRPr lang="nl-NL" altLang="nl-NL" b="1" dirty="0">
              <a:ea typeface="ＭＳ Ｐゴシック" pitchFamily="34" charset="-128"/>
            </a:endParaRPr>
          </a:p>
        </p:txBody>
      </p:sp>
      <p:sp>
        <p:nvSpPr>
          <p:cNvPr id="5" name="AutoShape 2" descr="Afbeeldingsresultaat voor evgeni lev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descr="Afbeeldingsresultaat voor evgeni lev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7" y="1340768"/>
            <a:ext cx="1254547" cy="1214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4955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285882"/>
            <a:ext cx="5616624" cy="413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03848" y="5669841"/>
            <a:ext cx="2016224" cy="338554"/>
          </a:xfrm>
          <a:prstGeom prst="rect">
            <a:avLst/>
          </a:prstGeom>
          <a:noFill/>
        </p:spPr>
        <p:txBody>
          <a:bodyPr wrap="square" rtlCol="0">
            <a:spAutoFit/>
          </a:bodyPr>
          <a:lstStyle/>
          <a:p>
            <a:r>
              <a:rPr lang="nl-NL" sz="1600" b="1" dirty="0" smtClean="0">
                <a:solidFill>
                  <a:schemeClr val="tx1"/>
                </a:solidFill>
                <a:latin typeface="+mn-lt"/>
              </a:rPr>
              <a:t>Non-</a:t>
            </a:r>
            <a:r>
              <a:rPr lang="nl-NL" sz="1600" b="1" dirty="0" err="1" smtClean="0">
                <a:solidFill>
                  <a:schemeClr val="tx1"/>
                </a:solidFill>
                <a:latin typeface="+mn-lt"/>
              </a:rPr>
              <a:t>responders</a:t>
            </a:r>
            <a:endParaRPr lang="en-US" sz="1600" b="1" dirty="0">
              <a:solidFill>
                <a:schemeClr val="tx1"/>
              </a:solidFill>
              <a:latin typeface="+mn-lt"/>
            </a:endParaRPr>
          </a:p>
        </p:txBody>
      </p:sp>
      <p:sp>
        <p:nvSpPr>
          <p:cNvPr id="4" name="TextBox 3"/>
          <p:cNvSpPr txBox="1"/>
          <p:nvPr/>
        </p:nvSpPr>
        <p:spPr>
          <a:xfrm>
            <a:off x="5652120" y="5687646"/>
            <a:ext cx="2016224" cy="338554"/>
          </a:xfrm>
          <a:prstGeom prst="rect">
            <a:avLst/>
          </a:prstGeom>
          <a:noFill/>
        </p:spPr>
        <p:txBody>
          <a:bodyPr wrap="square" rtlCol="0">
            <a:spAutoFit/>
          </a:bodyPr>
          <a:lstStyle/>
          <a:p>
            <a:r>
              <a:rPr lang="nl-NL" sz="1600" b="1" dirty="0" err="1" smtClean="0">
                <a:solidFill>
                  <a:schemeClr val="tx1"/>
                </a:solidFill>
                <a:latin typeface="+mn-lt"/>
              </a:rPr>
              <a:t>Responders</a:t>
            </a:r>
            <a:endParaRPr lang="en-US" sz="1600" b="1" dirty="0">
              <a:solidFill>
                <a:schemeClr val="tx1"/>
              </a:solidFill>
              <a:latin typeface="+mn-lt"/>
            </a:endParaRPr>
          </a:p>
        </p:txBody>
      </p:sp>
    </p:spTree>
    <p:extLst>
      <p:ext uri="{BB962C8B-B14F-4D97-AF65-F5344CB8AC3E}">
        <p14:creationId xmlns:p14="http://schemas.microsoft.com/office/powerpoint/2010/main" val="3080516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Autofit/>
          </a:bodyPr>
          <a:lstStyle/>
          <a:p>
            <a:r>
              <a:rPr lang="nl-NL" sz="3200" b="1" dirty="0"/>
              <a:t>Baseline (</a:t>
            </a:r>
            <a:r>
              <a:rPr lang="nl-NL" sz="3200" b="1" dirty="0" err="1"/>
              <a:t>lower</a:t>
            </a:r>
            <a:r>
              <a:rPr lang="nl-NL" sz="3200" b="1" dirty="0"/>
              <a:t>) </a:t>
            </a:r>
            <a:r>
              <a:rPr lang="nl-NL" sz="3200" b="1" dirty="0" err="1"/>
              <a:t>microbial</a:t>
            </a:r>
            <a:r>
              <a:rPr lang="nl-NL" sz="3200" b="1" dirty="0"/>
              <a:t> </a:t>
            </a:r>
            <a:r>
              <a:rPr lang="nl-NL" sz="3200" b="1" dirty="0" err="1"/>
              <a:t>diversity</a:t>
            </a:r>
            <a:r>
              <a:rPr lang="nl-NL" sz="3200" b="1" dirty="0"/>
              <a:t> </a:t>
            </a:r>
            <a:r>
              <a:rPr lang="nl-NL" sz="3200" b="1" dirty="0" err="1"/>
              <a:t>predicts</a:t>
            </a:r>
            <a:r>
              <a:rPr lang="nl-NL" sz="3200" b="1" dirty="0"/>
              <a:t> </a:t>
            </a:r>
            <a:r>
              <a:rPr lang="nl-NL" sz="3200" b="1" dirty="0" err="1"/>
              <a:t>better</a:t>
            </a:r>
            <a:r>
              <a:rPr lang="nl-NL" sz="3200" b="1" dirty="0"/>
              <a:t> </a:t>
            </a:r>
            <a:r>
              <a:rPr lang="nl-NL" sz="3200" b="1" dirty="0" err="1"/>
              <a:t>clinical</a:t>
            </a:r>
            <a:r>
              <a:rPr lang="nl-NL" sz="3200" b="1" dirty="0"/>
              <a:t> response </a:t>
            </a:r>
            <a:r>
              <a:rPr lang="nl-NL" sz="3200" b="1" dirty="0" err="1"/>
              <a:t>upon</a:t>
            </a:r>
            <a:r>
              <a:rPr lang="nl-NL" sz="3200" b="1" dirty="0"/>
              <a:t> donor FMT (</a:t>
            </a:r>
            <a:r>
              <a:rPr lang="nl-NL" sz="3200" b="1" dirty="0" err="1"/>
              <a:t>posthoc</a:t>
            </a:r>
            <a:r>
              <a:rPr lang="nl-NL" sz="3200" b="1"/>
              <a:t> analyses)</a:t>
            </a:r>
            <a:endParaRPr lang="nl-NL" sz="3200" b="1" dirty="0"/>
          </a:p>
        </p:txBody>
      </p:sp>
      <p:pic>
        <p:nvPicPr>
          <p:cNvPr id="11" name="Tijdelijke aanduiding voor inhoud 10"/>
          <p:cNvPicPr>
            <a:picLocks noGrp="1" noChangeAspect="1"/>
          </p:cNvPicPr>
          <p:nvPr>
            <p:ph sz="half" idx="2"/>
          </p:nvPr>
        </p:nvPicPr>
        <p:blipFill>
          <a:blip r:embed="rId3"/>
          <a:srcRect t="949" b="949"/>
          <a:stretch>
            <a:fillRect/>
          </a:stretch>
        </p:blipFill>
        <p:spPr>
          <a:xfrm>
            <a:off x="457200" y="1531939"/>
            <a:ext cx="3132004" cy="3509962"/>
          </a:xfrm>
        </p:spPr>
      </p:pic>
      <p:pic>
        <p:nvPicPr>
          <p:cNvPr id="18" name="Tijdelijke aanduiding voor inhoud 7" descr="Figure 5C. Bacterial species in baseline fecal samples that predict metabolic response.pdf"/>
          <p:cNvPicPr>
            <a:picLocks noGrp="1" noChangeAspect="1"/>
          </p:cNvPicPr>
          <p:nvPr>
            <p:ph idx="1"/>
          </p:nvPr>
        </p:nvPicPr>
        <p:blipFill>
          <a:blip r:embed="rId4">
            <a:extLst>
              <a:ext uri="{28A0092B-C50C-407E-A947-70E740481C1C}">
                <a14:useLocalDpi xmlns:a14="http://schemas.microsoft.com/office/drawing/2010/main" val="0"/>
              </a:ext>
            </a:extLst>
          </a:blip>
          <a:srcRect l="-14504" r="-14504"/>
          <a:stretch>
            <a:fillRect/>
          </a:stretch>
        </p:blipFill>
        <p:spPr>
          <a:xfrm>
            <a:off x="2984500" y="1854200"/>
            <a:ext cx="7035800" cy="4525963"/>
          </a:xfrm>
        </p:spPr>
      </p:pic>
      <p:sp>
        <p:nvSpPr>
          <p:cNvPr id="9" name="Tekstvak 8"/>
          <p:cNvSpPr txBox="1"/>
          <p:nvPr/>
        </p:nvSpPr>
        <p:spPr>
          <a:xfrm>
            <a:off x="3609809" y="6366971"/>
            <a:ext cx="4096081" cy="369332"/>
          </a:xfrm>
          <a:prstGeom prst="rect">
            <a:avLst/>
          </a:prstGeom>
          <a:noFill/>
        </p:spPr>
        <p:txBody>
          <a:bodyPr wrap="none" rtlCol="0">
            <a:spAutoFit/>
          </a:bodyPr>
          <a:lstStyle/>
          <a:p>
            <a:r>
              <a:rPr lang="nl-NL" dirty="0"/>
              <a:t>Kootte/Nieuwdorp, </a:t>
            </a:r>
            <a:r>
              <a:rPr lang="nl-NL" dirty="0" err="1"/>
              <a:t>Cell</a:t>
            </a:r>
            <a:r>
              <a:rPr lang="nl-NL" dirty="0"/>
              <a:t> </a:t>
            </a:r>
            <a:r>
              <a:rPr lang="nl-NL" dirty="0" err="1"/>
              <a:t>Metabolism</a:t>
            </a:r>
            <a:r>
              <a:rPr lang="nl-NL" dirty="0"/>
              <a:t> 2017  </a:t>
            </a:r>
          </a:p>
        </p:txBody>
      </p:sp>
    </p:spTree>
    <p:extLst>
      <p:ext uri="{BB962C8B-B14F-4D97-AF65-F5344CB8AC3E}">
        <p14:creationId xmlns:p14="http://schemas.microsoft.com/office/powerpoint/2010/main" val="12030288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51692" y="216392"/>
            <a:ext cx="8686800" cy="1143000"/>
          </a:xfrm>
        </p:spPr>
        <p:txBody>
          <a:bodyPr>
            <a:normAutofit fontScale="90000"/>
          </a:bodyPr>
          <a:lstStyle/>
          <a:p>
            <a:r>
              <a:rPr lang="ro-RO" b="1" dirty="0">
                <a:solidFill>
                  <a:srgbClr val="000090"/>
                </a:solidFill>
              </a:rPr>
              <a:t>Responders and non </a:t>
            </a:r>
            <a:r>
              <a:rPr lang="ro-RO" b="1" dirty="0" err="1">
                <a:solidFill>
                  <a:srgbClr val="000090"/>
                </a:solidFill>
              </a:rPr>
              <a:t>responders</a:t>
            </a:r>
            <a:r>
              <a:rPr lang="ro-RO" b="1" dirty="0">
                <a:solidFill>
                  <a:srgbClr val="000090"/>
                </a:solidFill>
              </a:rPr>
              <a:t> </a:t>
            </a:r>
            <a:r>
              <a:rPr lang="ro-RO" b="1" dirty="0" err="1">
                <a:solidFill>
                  <a:srgbClr val="000090"/>
                </a:solidFill>
              </a:rPr>
              <a:t>due</a:t>
            </a:r>
            <a:r>
              <a:rPr lang="ro-RO" b="1" dirty="0">
                <a:solidFill>
                  <a:srgbClr val="000090"/>
                </a:solidFill>
              </a:rPr>
              <a:t> </a:t>
            </a:r>
            <a:r>
              <a:rPr lang="ro-RO" b="1" dirty="0" err="1">
                <a:solidFill>
                  <a:srgbClr val="000090"/>
                </a:solidFill>
              </a:rPr>
              <a:t>to</a:t>
            </a:r>
            <a:r>
              <a:rPr lang="ro-RO" b="1" dirty="0">
                <a:solidFill>
                  <a:srgbClr val="000090"/>
                </a:solidFill>
              </a:rPr>
              <a:t> donor or recipient FMT </a:t>
            </a:r>
            <a:r>
              <a:rPr lang="ro-RO" b="1" dirty="0" err="1">
                <a:solidFill>
                  <a:srgbClr val="000090"/>
                </a:solidFill>
              </a:rPr>
              <a:t>characteristics</a:t>
            </a:r>
            <a:r>
              <a:rPr lang="ro-RO" b="1" dirty="0">
                <a:solidFill>
                  <a:srgbClr val="000090"/>
                </a:solidFill>
              </a:rPr>
              <a:t>?</a:t>
            </a:r>
            <a:endParaRPr lang="nl-NL" dirty="0"/>
          </a:p>
        </p:txBody>
      </p:sp>
      <p:pic>
        <p:nvPicPr>
          <p:cNvPr id="5" name="Tijdelijke aanduiding voor inhoud 4" descr="Graphical abstract CELL-METABOLISM-S-17-00321R3 .jpg"/>
          <p:cNvPicPr>
            <a:picLocks noGrp="1" noChangeAspect="1"/>
          </p:cNvPicPr>
          <p:nvPr>
            <p:ph idx="1"/>
          </p:nvPr>
        </p:nvPicPr>
        <p:blipFill>
          <a:blip r:embed="rId2">
            <a:extLst>
              <a:ext uri="{28A0092B-C50C-407E-A947-70E740481C1C}">
                <a14:useLocalDpi xmlns:a14="http://schemas.microsoft.com/office/drawing/2010/main" val="0"/>
              </a:ext>
            </a:extLst>
          </a:blip>
          <a:srcRect t="22502" b="22502"/>
          <a:stretch>
            <a:fillRect/>
          </a:stretch>
        </p:blipFill>
        <p:spPr/>
      </p:pic>
      <p:sp>
        <p:nvSpPr>
          <p:cNvPr id="6" name="Tekstvak 5"/>
          <p:cNvSpPr txBox="1"/>
          <p:nvPr/>
        </p:nvSpPr>
        <p:spPr>
          <a:xfrm>
            <a:off x="3609809" y="6366971"/>
            <a:ext cx="4096081" cy="369332"/>
          </a:xfrm>
          <a:prstGeom prst="rect">
            <a:avLst/>
          </a:prstGeom>
          <a:noFill/>
        </p:spPr>
        <p:txBody>
          <a:bodyPr wrap="none" rtlCol="0">
            <a:spAutoFit/>
          </a:bodyPr>
          <a:lstStyle/>
          <a:p>
            <a:r>
              <a:rPr lang="nl-NL" dirty="0"/>
              <a:t>Kootte/Nieuwdorp, </a:t>
            </a:r>
            <a:r>
              <a:rPr lang="nl-NL" dirty="0" err="1"/>
              <a:t>Cell</a:t>
            </a:r>
            <a:r>
              <a:rPr lang="nl-NL" dirty="0"/>
              <a:t> </a:t>
            </a:r>
            <a:r>
              <a:rPr lang="nl-NL" dirty="0" err="1"/>
              <a:t>Metabolism</a:t>
            </a:r>
            <a:r>
              <a:rPr lang="nl-NL" dirty="0"/>
              <a:t> 2017  </a:t>
            </a:r>
          </a:p>
        </p:txBody>
      </p:sp>
    </p:spTree>
    <p:extLst>
      <p:ext uri="{BB962C8B-B14F-4D97-AF65-F5344CB8AC3E}">
        <p14:creationId xmlns:p14="http://schemas.microsoft.com/office/powerpoint/2010/main" val="41734458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8" descr="Ponderal_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989138"/>
            <a:ext cx="1265237"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0" name="Afbeelding 3" descr="Schermafbeelding 2016-04-19 om 15.19.5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2349500"/>
            <a:ext cx="31877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Tekstvak 4"/>
          <p:cNvSpPr txBox="1">
            <a:spLocks noChangeArrowheads="1"/>
          </p:cNvSpPr>
          <p:nvPr/>
        </p:nvSpPr>
        <p:spPr bwMode="auto">
          <a:xfrm>
            <a:off x="44450" y="188913"/>
            <a:ext cx="87995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2600" b="1"/>
              <a:t>Engraftment of donor strains after FMT can be studied</a:t>
            </a:r>
          </a:p>
          <a:p>
            <a:pPr eaLnBrk="1" hangingPunct="1"/>
            <a:r>
              <a:rPr lang="nl-NL" sz="2600" b="1"/>
              <a:t>By studying bacterial SNPs</a:t>
            </a:r>
            <a:endParaRPr lang="nl-NL" sz="2600"/>
          </a:p>
        </p:txBody>
      </p:sp>
      <p:sp>
        <p:nvSpPr>
          <p:cNvPr id="68612" name="Line 7"/>
          <p:cNvSpPr>
            <a:spLocks noChangeShapeType="1"/>
          </p:cNvSpPr>
          <p:nvPr/>
        </p:nvSpPr>
        <p:spPr bwMode="auto">
          <a:xfrm flipH="1" flipV="1">
            <a:off x="1908175" y="3141663"/>
            <a:ext cx="1079500"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lIns="91439" tIns="45719" rIns="91439" bIns="45719" anchor="ctr"/>
          <a:lstStyle/>
          <a:p>
            <a:endParaRPr lang="nl-NL"/>
          </a:p>
        </p:txBody>
      </p:sp>
      <p:pic>
        <p:nvPicPr>
          <p:cNvPr id="68613" name="Picture 13" descr="Gut-Microbi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4292600"/>
            <a:ext cx="180022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sp>
        <p:nvSpPr>
          <p:cNvPr id="68614" name="Line 7"/>
          <p:cNvSpPr>
            <a:spLocks noChangeShapeType="1"/>
          </p:cNvSpPr>
          <p:nvPr/>
        </p:nvSpPr>
        <p:spPr bwMode="auto">
          <a:xfrm flipH="1">
            <a:off x="6156325" y="2492375"/>
            <a:ext cx="576263" cy="504825"/>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lIns="91439" tIns="45719" rIns="91439" bIns="45719" anchor="ctr"/>
          <a:lstStyle/>
          <a:p>
            <a:endParaRPr lang="nl-NL"/>
          </a:p>
        </p:txBody>
      </p:sp>
      <p:sp>
        <p:nvSpPr>
          <p:cNvPr id="68615" name="Line 7"/>
          <p:cNvSpPr>
            <a:spLocks noChangeShapeType="1"/>
          </p:cNvSpPr>
          <p:nvPr/>
        </p:nvSpPr>
        <p:spPr bwMode="auto">
          <a:xfrm flipH="1" flipV="1">
            <a:off x="6156325" y="2997200"/>
            <a:ext cx="863600" cy="71913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lIns="91439" tIns="45719" rIns="91439" bIns="45719" anchor="ctr"/>
          <a:lstStyle/>
          <a:p>
            <a:endParaRPr lang="nl-NL"/>
          </a:p>
        </p:txBody>
      </p:sp>
      <p:sp>
        <p:nvSpPr>
          <p:cNvPr id="68616" name="Tekstvak 10"/>
          <p:cNvSpPr txBox="1">
            <a:spLocks noChangeArrowheads="1"/>
          </p:cNvSpPr>
          <p:nvPr/>
        </p:nvSpPr>
        <p:spPr bwMode="auto">
          <a:xfrm>
            <a:off x="6732588" y="1989138"/>
            <a:ext cx="2139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a:t>Engraftment</a:t>
            </a:r>
          </a:p>
        </p:txBody>
      </p:sp>
      <p:sp>
        <p:nvSpPr>
          <p:cNvPr id="68617" name="Line 7"/>
          <p:cNvSpPr>
            <a:spLocks noChangeShapeType="1"/>
          </p:cNvSpPr>
          <p:nvPr/>
        </p:nvSpPr>
        <p:spPr bwMode="auto">
          <a:xfrm flipH="1">
            <a:off x="6227763" y="2997200"/>
            <a:ext cx="865187" cy="793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lIns="91439" tIns="45719" rIns="91439" bIns="45719" anchor="ctr"/>
          <a:lstStyle/>
          <a:p>
            <a:endParaRPr lang="nl-NL"/>
          </a:p>
        </p:txBody>
      </p:sp>
      <p:sp>
        <p:nvSpPr>
          <p:cNvPr id="68618" name="Tekstvak 13"/>
          <p:cNvSpPr txBox="1">
            <a:spLocks noChangeArrowheads="1"/>
          </p:cNvSpPr>
          <p:nvPr/>
        </p:nvSpPr>
        <p:spPr bwMode="auto">
          <a:xfrm>
            <a:off x="6764338" y="2708275"/>
            <a:ext cx="2379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a:t>  Intermediate</a:t>
            </a:r>
          </a:p>
        </p:txBody>
      </p:sp>
      <p:sp>
        <p:nvSpPr>
          <p:cNvPr id="68619" name="Tekstvak 15"/>
          <p:cNvSpPr txBox="1">
            <a:spLocks noChangeArrowheads="1"/>
          </p:cNvSpPr>
          <p:nvPr/>
        </p:nvSpPr>
        <p:spPr bwMode="auto">
          <a:xfrm>
            <a:off x="6515100" y="3644900"/>
            <a:ext cx="2660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a:t>No engraftment</a:t>
            </a:r>
          </a:p>
        </p:txBody>
      </p:sp>
      <p:sp>
        <p:nvSpPr>
          <p:cNvPr id="13" name="Text Box 98"/>
          <p:cNvSpPr txBox="1">
            <a:spLocks noChangeArrowheads="1"/>
          </p:cNvSpPr>
          <p:nvPr/>
        </p:nvSpPr>
        <p:spPr bwMode="auto">
          <a:xfrm>
            <a:off x="5715520" y="6550223"/>
            <a:ext cx="34184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3200">
                <a:solidFill>
                  <a:schemeClr val="tx1"/>
                </a:solidFill>
                <a:latin typeface="Arial" pitchFamily="34" charset="0"/>
                <a:ea typeface="Geneva" charset="0"/>
                <a:cs typeface="Geneva" charset="0"/>
              </a:defRPr>
            </a:lvl1pPr>
            <a:lvl2pPr marL="742950" indent="-285750" algn="l" eaLnBrk="0" hangingPunct="0">
              <a:spcBef>
                <a:spcPct val="20000"/>
              </a:spcBef>
              <a:buChar char="–"/>
              <a:defRPr sz="2800">
                <a:solidFill>
                  <a:schemeClr val="tx1"/>
                </a:solidFill>
                <a:latin typeface="Arial" pitchFamily="34" charset="0"/>
                <a:ea typeface="ＭＳ Ｐゴシック" charset="-128"/>
                <a:cs typeface="Geneva" charset="0"/>
              </a:defRPr>
            </a:lvl2pPr>
            <a:lvl3pPr marL="1143000" indent="-228600" algn="l" eaLnBrk="0" hangingPunct="0">
              <a:spcBef>
                <a:spcPct val="20000"/>
              </a:spcBef>
              <a:buChar char="•"/>
              <a:defRPr sz="2400">
                <a:solidFill>
                  <a:schemeClr val="tx1"/>
                </a:solidFill>
                <a:latin typeface="Arial" pitchFamily="34" charset="0"/>
                <a:ea typeface="ＭＳ Ｐゴシック" charset="-128"/>
                <a:cs typeface="Geneva" charset="0"/>
              </a:defRPr>
            </a:lvl3pPr>
            <a:lvl4pPr marL="1600200" indent="-228600" algn="l" eaLnBrk="0" hangingPunct="0">
              <a:spcBef>
                <a:spcPct val="20000"/>
              </a:spcBef>
              <a:buChar char="–"/>
              <a:defRPr sz="2000">
                <a:solidFill>
                  <a:schemeClr val="tx1"/>
                </a:solidFill>
                <a:latin typeface="Arial" pitchFamily="34" charset="0"/>
                <a:ea typeface="ＭＳ Ｐゴシック" charset="-128"/>
                <a:cs typeface="Geneva" charset="0"/>
              </a:defRPr>
            </a:lvl4pPr>
            <a:lvl5pPr marL="2057400" indent="-228600" algn="l" eaLnBrk="0" hangingPunct="0">
              <a:spcBef>
                <a:spcPct val="20000"/>
              </a:spcBef>
              <a:buChar char="»"/>
              <a:defRPr sz="2000">
                <a:solidFill>
                  <a:schemeClr val="tx1"/>
                </a:solidFill>
                <a:latin typeface="Arial" pitchFamily="34" charset="0"/>
                <a:ea typeface="ＭＳ Ｐゴシック" charset="-128"/>
                <a:cs typeface="Geneva"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charset="-128"/>
                <a:cs typeface="Geneva"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charset="-128"/>
                <a:cs typeface="Geneva"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charset="-128"/>
                <a:cs typeface="Geneva"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charset="-128"/>
                <a:cs typeface="Geneva" charset="0"/>
              </a:defRPr>
            </a:lvl9pPr>
          </a:lstStyle>
          <a:p>
            <a:pPr eaLnBrk="1" fontAlgn="base" hangingPunct="1">
              <a:spcBef>
                <a:spcPct val="50000"/>
              </a:spcBef>
              <a:spcAft>
                <a:spcPct val="0"/>
              </a:spcAft>
              <a:buFontTx/>
              <a:buNone/>
            </a:pPr>
            <a:r>
              <a:rPr lang="nl-NL" altLang="nl-NL" sz="1400" dirty="0">
                <a:ea typeface="ＭＳ Ｐゴシック" charset="-128"/>
                <a:cs typeface="Arial" panose="020B0604020202020204" pitchFamily="34" charset="0"/>
              </a:rPr>
              <a:t>Li/Nieuwdorp/</a:t>
            </a:r>
            <a:r>
              <a:rPr lang="nl-NL" altLang="nl-NL" sz="1400" dirty="0" err="1">
                <a:ea typeface="ＭＳ Ｐゴシック" charset="-128"/>
                <a:cs typeface="Arial" panose="020B0604020202020204" pitchFamily="34" charset="0"/>
              </a:rPr>
              <a:t>deVos</a:t>
            </a:r>
            <a:r>
              <a:rPr lang="nl-NL" altLang="nl-NL" sz="1400" dirty="0">
                <a:ea typeface="ＭＳ Ｐゴシック" charset="-128"/>
                <a:cs typeface="Arial" panose="020B0604020202020204" pitchFamily="34" charset="0"/>
              </a:rPr>
              <a:t>/Bork, </a:t>
            </a:r>
            <a:r>
              <a:rPr lang="nl-NL" altLang="nl-NL" sz="1400" dirty="0" err="1">
                <a:ea typeface="ＭＳ Ｐゴシック" charset="-128"/>
                <a:cs typeface="Arial" panose="020B0604020202020204" pitchFamily="34" charset="0"/>
              </a:rPr>
              <a:t>Science</a:t>
            </a:r>
            <a:r>
              <a:rPr lang="nl-NL" altLang="nl-NL" sz="1400" dirty="0">
                <a:ea typeface="ＭＳ Ｐゴシック" charset="-128"/>
                <a:cs typeface="Arial" panose="020B0604020202020204" pitchFamily="34" charset="0"/>
              </a:rPr>
              <a:t> 2016</a:t>
            </a:r>
          </a:p>
        </p:txBody>
      </p:sp>
    </p:spTree>
    <p:extLst>
      <p:ext uri="{BB962C8B-B14F-4D97-AF65-F5344CB8AC3E}">
        <p14:creationId xmlns:p14="http://schemas.microsoft.com/office/powerpoint/2010/main" val="36603038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484784"/>
            <a:ext cx="4667448" cy="3823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63090"/>
          <a:stretch/>
        </p:blipFill>
        <p:spPr bwMode="auto">
          <a:xfrm>
            <a:off x="3370460" y="5447679"/>
            <a:ext cx="5666036" cy="1221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98"/>
          <p:cNvSpPr txBox="1">
            <a:spLocks noChangeArrowheads="1"/>
          </p:cNvSpPr>
          <p:nvPr/>
        </p:nvSpPr>
        <p:spPr bwMode="auto">
          <a:xfrm>
            <a:off x="5618061" y="6550223"/>
            <a:ext cx="34184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3200">
                <a:solidFill>
                  <a:schemeClr val="tx1"/>
                </a:solidFill>
                <a:latin typeface="Arial" pitchFamily="34" charset="0"/>
                <a:ea typeface="Geneva" charset="0"/>
                <a:cs typeface="Geneva" charset="0"/>
              </a:defRPr>
            </a:lvl1pPr>
            <a:lvl2pPr marL="742950" indent="-285750" algn="l" eaLnBrk="0" hangingPunct="0">
              <a:spcBef>
                <a:spcPct val="20000"/>
              </a:spcBef>
              <a:buChar char="–"/>
              <a:defRPr sz="2800">
                <a:solidFill>
                  <a:schemeClr val="tx1"/>
                </a:solidFill>
                <a:latin typeface="Arial" pitchFamily="34" charset="0"/>
                <a:ea typeface="ＭＳ Ｐゴシック" charset="-128"/>
                <a:cs typeface="Geneva" charset="0"/>
              </a:defRPr>
            </a:lvl2pPr>
            <a:lvl3pPr marL="1143000" indent="-228600" algn="l" eaLnBrk="0" hangingPunct="0">
              <a:spcBef>
                <a:spcPct val="20000"/>
              </a:spcBef>
              <a:buChar char="•"/>
              <a:defRPr sz="2400">
                <a:solidFill>
                  <a:schemeClr val="tx1"/>
                </a:solidFill>
                <a:latin typeface="Arial" pitchFamily="34" charset="0"/>
                <a:ea typeface="ＭＳ Ｐゴシック" charset="-128"/>
                <a:cs typeface="Geneva" charset="0"/>
              </a:defRPr>
            </a:lvl3pPr>
            <a:lvl4pPr marL="1600200" indent="-228600" algn="l" eaLnBrk="0" hangingPunct="0">
              <a:spcBef>
                <a:spcPct val="20000"/>
              </a:spcBef>
              <a:buChar char="–"/>
              <a:defRPr sz="2000">
                <a:solidFill>
                  <a:schemeClr val="tx1"/>
                </a:solidFill>
                <a:latin typeface="Arial" pitchFamily="34" charset="0"/>
                <a:ea typeface="ＭＳ Ｐゴシック" charset="-128"/>
                <a:cs typeface="Geneva" charset="0"/>
              </a:defRPr>
            </a:lvl4pPr>
            <a:lvl5pPr marL="2057400" indent="-228600" algn="l" eaLnBrk="0" hangingPunct="0">
              <a:spcBef>
                <a:spcPct val="20000"/>
              </a:spcBef>
              <a:buChar char="»"/>
              <a:defRPr sz="2000">
                <a:solidFill>
                  <a:schemeClr val="tx1"/>
                </a:solidFill>
                <a:latin typeface="Arial" pitchFamily="34" charset="0"/>
                <a:ea typeface="ＭＳ Ｐゴシック" charset="-128"/>
                <a:cs typeface="Geneva"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charset="-128"/>
                <a:cs typeface="Geneva"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charset="-128"/>
                <a:cs typeface="Geneva"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charset="-128"/>
                <a:cs typeface="Geneva"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charset="-128"/>
                <a:cs typeface="Geneva" charset="0"/>
              </a:defRPr>
            </a:lvl9pPr>
          </a:lstStyle>
          <a:p>
            <a:pPr eaLnBrk="1" fontAlgn="base" hangingPunct="1">
              <a:spcBef>
                <a:spcPct val="50000"/>
              </a:spcBef>
              <a:spcAft>
                <a:spcPct val="0"/>
              </a:spcAft>
              <a:buFontTx/>
              <a:buNone/>
            </a:pPr>
            <a:r>
              <a:rPr lang="nl-NL" altLang="nl-NL" sz="1400" dirty="0">
                <a:ea typeface="ＭＳ Ｐゴシック" charset="-128"/>
                <a:cs typeface="Arial" panose="020B0604020202020204" pitchFamily="34" charset="0"/>
              </a:rPr>
              <a:t>Li/Nieuwdorp/de Vos/Bork, </a:t>
            </a:r>
            <a:r>
              <a:rPr lang="nl-NL" altLang="nl-NL" sz="1400" dirty="0" err="1">
                <a:ea typeface="ＭＳ Ｐゴシック" charset="-128"/>
                <a:cs typeface="Arial" panose="020B0604020202020204" pitchFamily="34" charset="0"/>
              </a:rPr>
              <a:t>Science</a:t>
            </a:r>
            <a:r>
              <a:rPr lang="nl-NL" altLang="nl-NL" sz="1400" dirty="0">
                <a:ea typeface="ＭＳ Ｐゴシック" charset="-128"/>
                <a:cs typeface="Arial" panose="020B0604020202020204" pitchFamily="34" charset="0"/>
              </a:rPr>
              <a:t> 2016</a:t>
            </a:r>
          </a:p>
        </p:txBody>
      </p:sp>
      <p:cxnSp>
        <p:nvCxnSpPr>
          <p:cNvPr id="3" name="Rechte verbindingslijn met pijl 2"/>
          <p:cNvCxnSpPr/>
          <p:nvPr/>
        </p:nvCxnSpPr>
        <p:spPr>
          <a:xfrm>
            <a:off x="539552" y="1916832"/>
            <a:ext cx="432048" cy="0"/>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Rechte verbindingslijn met pijl 7"/>
          <p:cNvCxnSpPr/>
          <p:nvPr/>
        </p:nvCxnSpPr>
        <p:spPr>
          <a:xfrm>
            <a:off x="56952" y="3320182"/>
            <a:ext cx="432048" cy="0"/>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Rechte verbindingslijn met pijl 8"/>
          <p:cNvCxnSpPr/>
          <p:nvPr/>
        </p:nvCxnSpPr>
        <p:spPr>
          <a:xfrm>
            <a:off x="349052" y="2259732"/>
            <a:ext cx="432048" cy="0"/>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itel 1"/>
          <p:cNvSpPr txBox="1">
            <a:spLocks/>
          </p:cNvSpPr>
          <p:nvPr/>
        </p:nvSpPr>
        <p:spPr>
          <a:xfrm>
            <a:off x="457200" y="116632"/>
            <a:ext cx="8229600" cy="1143000"/>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nl-NL" sz="3200" b="1" kern="0" dirty="0">
                <a:solidFill>
                  <a:srgbClr val="000000"/>
                </a:solidFill>
              </a:rPr>
              <a:t>Donor FMT </a:t>
            </a:r>
            <a:r>
              <a:rPr lang="nl-NL" sz="3200" b="1" kern="0" dirty="0" err="1">
                <a:solidFill>
                  <a:srgbClr val="000000"/>
                </a:solidFill>
              </a:rPr>
              <a:t>Engraftment</a:t>
            </a:r>
            <a:r>
              <a:rPr lang="nl-NL" sz="3200" b="1" kern="0" dirty="0">
                <a:solidFill>
                  <a:srgbClr val="000000"/>
                </a:solidFill>
              </a:rPr>
              <a:t> of new </a:t>
            </a:r>
            <a:r>
              <a:rPr lang="nl-NL" sz="3200" b="1" kern="0" dirty="0" err="1">
                <a:solidFill>
                  <a:srgbClr val="000000"/>
                </a:solidFill>
              </a:rPr>
              <a:t>microbiota</a:t>
            </a:r>
            <a:r>
              <a:rPr lang="nl-NL" sz="3200" b="1" kern="0" dirty="0">
                <a:solidFill>
                  <a:srgbClr val="000000"/>
                </a:solidFill>
              </a:rPr>
              <a:t> </a:t>
            </a:r>
            <a:r>
              <a:rPr lang="nl-NL" sz="3200" b="1" kern="0" dirty="0" err="1">
                <a:solidFill>
                  <a:srgbClr val="000000"/>
                </a:solidFill>
              </a:rPr>
              <a:t>varies</a:t>
            </a:r>
            <a:r>
              <a:rPr lang="nl-NL" sz="3200" b="1" kern="0" dirty="0">
                <a:solidFill>
                  <a:srgbClr val="000000"/>
                </a:solidFill>
              </a:rPr>
              <a:t> </a:t>
            </a:r>
            <a:r>
              <a:rPr lang="nl-NL" sz="3200" b="1" kern="0" dirty="0" err="1">
                <a:solidFill>
                  <a:srgbClr val="000000"/>
                </a:solidFill>
              </a:rPr>
              <a:t>greatly</a:t>
            </a:r>
            <a:r>
              <a:rPr lang="nl-NL" sz="3200" b="1" kern="0" dirty="0">
                <a:solidFill>
                  <a:srgbClr val="000000"/>
                </a:solidFill>
              </a:rPr>
              <a:t> </a:t>
            </a:r>
            <a:r>
              <a:rPr lang="nl-NL" sz="3200" b="1" kern="0" dirty="0" err="1">
                <a:solidFill>
                  <a:srgbClr val="000000"/>
                </a:solidFill>
              </a:rPr>
              <a:t>between</a:t>
            </a:r>
            <a:r>
              <a:rPr lang="nl-NL" sz="3200" b="1" kern="0" dirty="0">
                <a:solidFill>
                  <a:srgbClr val="000000"/>
                </a:solidFill>
              </a:rPr>
              <a:t> </a:t>
            </a:r>
            <a:r>
              <a:rPr lang="nl-NL" sz="3200" b="1" kern="0" dirty="0" err="1">
                <a:solidFill>
                  <a:srgbClr val="000000"/>
                </a:solidFill>
              </a:rPr>
              <a:t>metsyn</a:t>
            </a:r>
            <a:r>
              <a:rPr lang="nl-NL" sz="3200" b="1" kern="0" dirty="0">
                <a:solidFill>
                  <a:srgbClr val="000000"/>
                </a:solidFill>
              </a:rPr>
              <a:t> subjects</a:t>
            </a:r>
          </a:p>
        </p:txBody>
      </p:sp>
      <p:sp>
        <p:nvSpPr>
          <p:cNvPr id="11" name="Rectangle 11"/>
          <p:cNvSpPr>
            <a:spLocks noChangeArrowheads="1"/>
          </p:cNvSpPr>
          <p:nvPr/>
        </p:nvSpPr>
        <p:spPr bwMode="auto">
          <a:xfrm rot="5400000">
            <a:off x="2543704" y="836803"/>
            <a:ext cx="215900" cy="1910292"/>
          </a:xfrm>
          <a:prstGeom prst="rect">
            <a:avLst/>
          </a:prstGeom>
          <a:noFill/>
          <a:ln w="28575">
            <a:solidFill>
              <a:srgbClr val="6B6BCF"/>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p>
            <a:endParaRPr lang="fr-FR"/>
          </a:p>
        </p:txBody>
      </p:sp>
      <p:sp>
        <p:nvSpPr>
          <p:cNvPr id="2" name="Tekstvak 1"/>
          <p:cNvSpPr txBox="1"/>
          <p:nvPr/>
        </p:nvSpPr>
        <p:spPr>
          <a:xfrm>
            <a:off x="1930400" y="1127036"/>
            <a:ext cx="1771075" cy="369332"/>
          </a:xfrm>
          <a:prstGeom prst="rect">
            <a:avLst/>
          </a:prstGeom>
          <a:noFill/>
        </p:spPr>
        <p:txBody>
          <a:bodyPr wrap="none" rtlCol="0">
            <a:spAutoFit/>
          </a:bodyPr>
          <a:lstStyle/>
          <a:p>
            <a:r>
              <a:rPr lang="nl-NL" dirty="0">
                <a:solidFill>
                  <a:schemeClr val="tx2"/>
                </a:solidFill>
              </a:rPr>
              <a:t>Same </a:t>
            </a:r>
            <a:r>
              <a:rPr lang="nl-NL" dirty="0" err="1">
                <a:solidFill>
                  <a:schemeClr val="tx2"/>
                </a:solidFill>
              </a:rPr>
              <a:t>lean</a:t>
            </a:r>
            <a:r>
              <a:rPr lang="nl-NL" dirty="0">
                <a:solidFill>
                  <a:schemeClr val="tx2"/>
                </a:solidFill>
              </a:rPr>
              <a:t> donor</a:t>
            </a:r>
          </a:p>
        </p:txBody>
      </p:sp>
    </p:spTree>
    <p:extLst>
      <p:ext uri="{BB962C8B-B14F-4D97-AF65-F5344CB8AC3E}">
        <p14:creationId xmlns:p14="http://schemas.microsoft.com/office/powerpoint/2010/main" val="25600458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el 3"/>
          <p:cNvSpPr>
            <a:spLocks noGrp="1"/>
          </p:cNvSpPr>
          <p:nvPr>
            <p:ph type="title"/>
          </p:nvPr>
        </p:nvSpPr>
        <p:spPr>
          <a:xfrm>
            <a:off x="0" y="188913"/>
            <a:ext cx="9144000" cy="1143000"/>
          </a:xfrm>
        </p:spPr>
        <p:txBody>
          <a:bodyPr>
            <a:normAutofit fontScale="90000"/>
          </a:bodyPr>
          <a:lstStyle/>
          <a:p>
            <a:r>
              <a:rPr lang="nl-NL" sz="3200" b="1">
                <a:latin typeface="Arial" charset="0"/>
              </a:rPr>
              <a:t>Differential effect on 1 donor in several metsyn subjects on peripheral insulin sensitivity   </a:t>
            </a:r>
          </a:p>
        </p:txBody>
      </p:sp>
      <p:pic>
        <p:nvPicPr>
          <p:cNvPr id="62467" name="Afbeelding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349500"/>
            <a:ext cx="32131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Afbeelding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2205038"/>
            <a:ext cx="30861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Line 7"/>
          <p:cNvSpPr>
            <a:spLocks noChangeShapeType="1"/>
          </p:cNvSpPr>
          <p:nvPr/>
        </p:nvSpPr>
        <p:spPr bwMode="auto">
          <a:xfrm flipH="1" flipV="1">
            <a:off x="684213" y="2349500"/>
            <a:ext cx="612775" cy="21590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lIns="91439" tIns="45719" rIns="91439" bIns="45719" anchor="ctr"/>
          <a:lstStyle/>
          <a:p>
            <a:endParaRPr lang="nl-NL"/>
          </a:p>
        </p:txBody>
      </p:sp>
      <p:sp>
        <p:nvSpPr>
          <p:cNvPr id="62470" name="Line 7"/>
          <p:cNvSpPr>
            <a:spLocks noChangeShapeType="1"/>
          </p:cNvSpPr>
          <p:nvPr/>
        </p:nvSpPr>
        <p:spPr bwMode="auto">
          <a:xfrm flipH="1" flipV="1">
            <a:off x="4859338" y="2276475"/>
            <a:ext cx="614362" cy="21590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lIns="91439" tIns="45719" rIns="91439" bIns="45719" anchor="ctr"/>
          <a:lstStyle/>
          <a:p>
            <a:endParaRPr lang="nl-NL"/>
          </a:p>
        </p:txBody>
      </p:sp>
      <p:sp>
        <p:nvSpPr>
          <p:cNvPr id="62471" name="Tekstvak 1"/>
          <p:cNvSpPr txBox="1">
            <a:spLocks noChangeArrowheads="1"/>
          </p:cNvSpPr>
          <p:nvPr/>
        </p:nvSpPr>
        <p:spPr bwMode="auto">
          <a:xfrm>
            <a:off x="241300" y="4941888"/>
            <a:ext cx="88915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2600" b="1" dirty="0">
                <a:solidFill>
                  <a:srgbClr val="FF0000"/>
                </a:solidFill>
              </a:rPr>
              <a:t>No superdonor effect but super acceptor (</a:t>
            </a:r>
            <a:r>
              <a:rPr lang="nl-NL" sz="2600" b="1" dirty="0" err="1">
                <a:solidFill>
                  <a:srgbClr val="FF0000"/>
                </a:solidFill>
              </a:rPr>
              <a:t>engraftment</a:t>
            </a:r>
            <a:r>
              <a:rPr lang="nl-NL" sz="2600" b="1" dirty="0">
                <a:solidFill>
                  <a:srgbClr val="FF0000"/>
                </a:solidFill>
              </a:rPr>
              <a:t>)  </a:t>
            </a:r>
            <a:endParaRPr lang="nl-NL" sz="2600" dirty="0">
              <a:solidFill>
                <a:srgbClr val="FF0000"/>
              </a:solidFill>
            </a:endParaRPr>
          </a:p>
        </p:txBody>
      </p:sp>
      <p:sp>
        <p:nvSpPr>
          <p:cNvPr id="8" name="Tekstvak 7"/>
          <p:cNvSpPr txBox="1"/>
          <p:nvPr/>
        </p:nvSpPr>
        <p:spPr>
          <a:xfrm>
            <a:off x="3609809" y="6379671"/>
            <a:ext cx="4096081" cy="369332"/>
          </a:xfrm>
          <a:prstGeom prst="rect">
            <a:avLst/>
          </a:prstGeom>
          <a:noFill/>
        </p:spPr>
        <p:txBody>
          <a:bodyPr wrap="none" rtlCol="0">
            <a:spAutoFit/>
          </a:bodyPr>
          <a:lstStyle/>
          <a:p>
            <a:r>
              <a:rPr lang="nl-NL" dirty="0"/>
              <a:t>Kootte/Nieuwdorp, </a:t>
            </a:r>
            <a:r>
              <a:rPr lang="nl-NL" dirty="0" err="1"/>
              <a:t>Cell</a:t>
            </a:r>
            <a:r>
              <a:rPr lang="nl-NL" dirty="0"/>
              <a:t> </a:t>
            </a:r>
            <a:r>
              <a:rPr lang="nl-NL" dirty="0" err="1"/>
              <a:t>Metabolism</a:t>
            </a:r>
            <a:r>
              <a:rPr lang="nl-NL" dirty="0"/>
              <a:t> 2017</a:t>
            </a:r>
          </a:p>
        </p:txBody>
      </p:sp>
    </p:spTree>
    <p:extLst>
      <p:ext uri="{BB962C8B-B14F-4D97-AF65-F5344CB8AC3E}">
        <p14:creationId xmlns:p14="http://schemas.microsoft.com/office/powerpoint/2010/main" val="1618426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962" y="1460783"/>
            <a:ext cx="6696075"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24" y="397962"/>
            <a:ext cx="447675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0126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 xmlns:a16="http://schemas.microsoft.com/office/drawing/2014/main" id="{DEA34765-546E-1C47-851D-B530EB6B0761}"/>
              </a:ext>
            </a:extLst>
          </p:cNvPr>
          <p:cNvSpPr>
            <a:spLocks noGrp="1" noChangeArrowheads="1"/>
          </p:cNvSpPr>
          <p:nvPr>
            <p:ph type="title"/>
          </p:nvPr>
        </p:nvSpPr>
        <p:spPr>
          <a:xfrm>
            <a:off x="0" y="188913"/>
            <a:ext cx="9144000" cy="1143000"/>
          </a:xfrm>
        </p:spPr>
        <p:txBody>
          <a:bodyPr>
            <a:normAutofit/>
          </a:bodyPr>
          <a:lstStyle/>
          <a:p>
            <a:r>
              <a:rPr lang="en-US" altLang="nl-NL" sz="3200" b="1" dirty="0">
                <a:ea typeface="ヒラギノ角ゴ Pro W3" panose="020B0300000000000000" pitchFamily="34" charset="-128"/>
              </a:rPr>
              <a:t>How about using donor feces from (previous) metabolically compromised subjects? </a:t>
            </a:r>
          </a:p>
        </p:txBody>
      </p:sp>
      <p:sp>
        <p:nvSpPr>
          <p:cNvPr id="70660" name="Text Box 26">
            <a:extLst>
              <a:ext uri="{FF2B5EF4-FFF2-40B4-BE49-F238E27FC236}">
                <a16:creationId xmlns="" xmlns:a16="http://schemas.microsoft.com/office/drawing/2014/main" id="{C1A3EBC5-D3B6-C643-8D80-8B5A7B124DE1}"/>
              </a:ext>
            </a:extLst>
          </p:cNvPr>
          <p:cNvSpPr txBox="1">
            <a:spLocks noChangeArrowheads="1"/>
          </p:cNvSpPr>
          <p:nvPr/>
        </p:nvSpPr>
        <p:spPr bwMode="auto">
          <a:xfrm>
            <a:off x="539750" y="1557338"/>
            <a:ext cx="2044700" cy="708025"/>
          </a:xfrm>
          <a:prstGeom prst="rect">
            <a:avLst/>
          </a:prstGeom>
          <a:noFill/>
          <a:ln w="12700">
            <a:noFill/>
            <a:miter lim="800000"/>
            <a:headEnd/>
            <a:tailEnd/>
          </a:ln>
        </p:spPr>
        <p:txBody>
          <a:bodyPr>
            <a:spAutoFit/>
          </a:bodyPr>
          <a:lstStyle/>
          <a:p>
            <a:pPr>
              <a:spcBef>
                <a:spcPct val="50000"/>
              </a:spcBef>
              <a:defRPr/>
            </a:pPr>
            <a:r>
              <a:rPr lang="en-US" sz="2000" dirty="0">
                <a:solidFill>
                  <a:srgbClr val="000000"/>
                </a:solidFill>
                <a:latin typeface="Calibri"/>
                <a:ea typeface="+mn-ea"/>
              </a:rPr>
              <a:t>Roux-en-Y Gastric Bypass</a:t>
            </a:r>
          </a:p>
        </p:txBody>
      </p:sp>
      <p:grpSp>
        <p:nvGrpSpPr>
          <p:cNvPr id="53252" name="Group 27">
            <a:extLst>
              <a:ext uri="{FF2B5EF4-FFF2-40B4-BE49-F238E27FC236}">
                <a16:creationId xmlns="" xmlns:a16="http://schemas.microsoft.com/office/drawing/2014/main" id="{B9B02D84-21B3-0043-8A18-BB3BA0B103C6}"/>
              </a:ext>
            </a:extLst>
          </p:cNvPr>
          <p:cNvGrpSpPr>
            <a:grpSpLocks/>
          </p:cNvGrpSpPr>
          <p:nvPr/>
        </p:nvGrpSpPr>
        <p:grpSpPr bwMode="auto">
          <a:xfrm>
            <a:off x="468313" y="2276475"/>
            <a:ext cx="2530475" cy="3590925"/>
            <a:chOff x="3024" y="1627"/>
            <a:chExt cx="826" cy="1589"/>
          </a:xfrm>
        </p:grpSpPr>
        <p:pic>
          <p:nvPicPr>
            <p:cNvPr id="53257" name="Picture 28" descr="sch_f03_10">
              <a:extLst>
                <a:ext uri="{FF2B5EF4-FFF2-40B4-BE49-F238E27FC236}">
                  <a16:creationId xmlns="" xmlns:a16="http://schemas.microsoft.com/office/drawing/2014/main" id="{DAAB850C-05B4-9842-93CE-56BF63045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1980"/>
            <a:stretch>
              <a:fillRect/>
            </a:stretch>
          </p:blipFill>
          <p:spPr bwMode="auto">
            <a:xfrm>
              <a:off x="3072" y="1627"/>
              <a:ext cx="778" cy="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6" name="Rectangle 29">
              <a:extLst>
                <a:ext uri="{FF2B5EF4-FFF2-40B4-BE49-F238E27FC236}">
                  <a16:creationId xmlns="" xmlns:a16="http://schemas.microsoft.com/office/drawing/2014/main" id="{F9AB6101-1E16-1C43-A386-0B52A7A1AB60}"/>
                </a:ext>
              </a:extLst>
            </p:cNvPr>
            <p:cNvSpPr>
              <a:spLocks noChangeArrowheads="1"/>
            </p:cNvSpPr>
            <p:nvPr/>
          </p:nvSpPr>
          <p:spPr bwMode="auto">
            <a:xfrm>
              <a:off x="3024" y="2688"/>
              <a:ext cx="144" cy="528"/>
            </a:xfrm>
            <a:prstGeom prst="rect">
              <a:avLst/>
            </a:prstGeom>
            <a:solidFill>
              <a:schemeClr val="bg1"/>
            </a:solidFill>
            <a:ln w="12700">
              <a:noFill/>
              <a:miter lim="800000"/>
              <a:headEnd/>
              <a:tailEnd/>
            </a:ln>
          </p:spPr>
          <p:txBody>
            <a:bodyPr wrap="none" anchor="ctr"/>
            <a:lstStyle/>
            <a:p>
              <a:pPr>
                <a:defRPr/>
              </a:pPr>
              <a:endParaRPr lang="en-US">
                <a:solidFill>
                  <a:prstClr val="black"/>
                </a:solidFill>
                <a:latin typeface="Calibri"/>
                <a:ea typeface="+mn-ea"/>
              </a:endParaRPr>
            </a:p>
          </p:txBody>
        </p:sp>
      </p:grpSp>
      <p:sp>
        <p:nvSpPr>
          <p:cNvPr id="53253" name="Rectangle 16">
            <a:extLst>
              <a:ext uri="{FF2B5EF4-FFF2-40B4-BE49-F238E27FC236}">
                <a16:creationId xmlns="" xmlns:a16="http://schemas.microsoft.com/office/drawing/2014/main" id="{9A0CF2A7-C904-8147-88AE-E0D3545A9932}"/>
              </a:ext>
            </a:extLst>
          </p:cNvPr>
          <p:cNvSpPr>
            <a:spLocks noChangeArrowheads="1"/>
          </p:cNvSpPr>
          <p:nvPr/>
        </p:nvSpPr>
        <p:spPr bwMode="auto">
          <a:xfrm>
            <a:off x="5041900" y="5661025"/>
            <a:ext cx="3806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nl-NL" altLang="nl-NL" sz="1400"/>
              <a:t>Liou, </a:t>
            </a:r>
            <a:r>
              <a:rPr lang="en-US" altLang="nl-NL" sz="1400" b="1"/>
              <a:t>Sci Transl Med</a:t>
            </a:r>
            <a:r>
              <a:rPr lang="en-US" altLang="nl-NL" sz="1400"/>
              <a:t>. 2013 Mar 27;5(178):17</a:t>
            </a:r>
            <a:endParaRPr lang="sv-SE" altLang="nl-NL" sz="1400"/>
          </a:p>
        </p:txBody>
      </p:sp>
      <p:pic>
        <p:nvPicPr>
          <p:cNvPr id="26" name="Picture 3">
            <a:extLst>
              <a:ext uri="{FF2B5EF4-FFF2-40B4-BE49-F238E27FC236}">
                <a16:creationId xmlns="" xmlns:a16="http://schemas.microsoft.com/office/drawing/2014/main" id="{2FFAECFF-AEDC-1C43-BF6B-656C1C07AF49}"/>
              </a:ext>
            </a:extLst>
          </p:cNvPr>
          <p:cNvPicPr>
            <a:picLocks noChangeAspect="1" noChangeArrowheads="1"/>
          </p:cNvPicPr>
          <p:nvPr/>
        </p:nvPicPr>
        <p:blipFill>
          <a:blip r:embed="rId4"/>
          <a:srcRect/>
          <a:stretch>
            <a:fillRect/>
          </a:stretch>
        </p:blipFill>
        <p:spPr bwMode="auto">
          <a:xfrm>
            <a:off x="5076825" y="1943100"/>
            <a:ext cx="3700463" cy="3430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3255" name="Afbeelding 2" descr="Schermafbeelding 2016-04-19 om 06.39.18.png">
            <a:extLst>
              <a:ext uri="{FF2B5EF4-FFF2-40B4-BE49-F238E27FC236}">
                <a16:creationId xmlns="" xmlns:a16="http://schemas.microsoft.com/office/drawing/2014/main" id="{00922A5E-AE7F-734D-981B-B57B48E797C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628775"/>
            <a:ext cx="218598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Tekstvak 3">
            <a:extLst>
              <a:ext uri="{FF2B5EF4-FFF2-40B4-BE49-F238E27FC236}">
                <a16:creationId xmlns="" xmlns:a16="http://schemas.microsoft.com/office/drawing/2014/main" id="{58A12E75-E6B7-3F46-84BE-9CA99245BF78}"/>
              </a:ext>
            </a:extLst>
          </p:cNvPr>
          <p:cNvSpPr txBox="1">
            <a:spLocks noChangeArrowheads="1"/>
          </p:cNvSpPr>
          <p:nvPr/>
        </p:nvSpPr>
        <p:spPr bwMode="auto">
          <a:xfrm>
            <a:off x="2916238" y="3789363"/>
            <a:ext cx="14798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nl-NL" altLang="nl-NL" sz="1200" dirty="0"/>
              <a:t>40kg </a:t>
            </a:r>
            <a:r>
              <a:rPr lang="nl-NL" altLang="nl-NL" sz="1200" dirty="0" err="1"/>
              <a:t>weightloss</a:t>
            </a:r>
            <a:r>
              <a:rPr lang="nl-NL" altLang="nl-NL" sz="1200" dirty="0"/>
              <a:t> in </a:t>
            </a:r>
          </a:p>
          <a:p>
            <a:pPr eaLnBrk="1" hangingPunct="1"/>
            <a:r>
              <a:rPr lang="nl-NL" altLang="nl-NL" sz="1200" dirty="0"/>
              <a:t>3 </a:t>
            </a:r>
            <a:r>
              <a:rPr lang="nl-NL" altLang="nl-NL" sz="1200" dirty="0" err="1"/>
              <a:t>years</a:t>
            </a:r>
            <a:endParaRPr lang="nl-NL" altLang="nl-NL" sz="1200" dirty="0"/>
          </a:p>
        </p:txBody>
      </p:sp>
      <p:sp>
        <p:nvSpPr>
          <p:cNvPr id="2" name="Tekstvak 1">
            <a:extLst>
              <a:ext uri="{FF2B5EF4-FFF2-40B4-BE49-F238E27FC236}">
                <a16:creationId xmlns="" xmlns:a16="http://schemas.microsoft.com/office/drawing/2014/main" id="{9200582D-6D20-D24D-97E4-18CC0F8B7878}"/>
              </a:ext>
            </a:extLst>
          </p:cNvPr>
          <p:cNvSpPr txBox="1"/>
          <p:nvPr/>
        </p:nvSpPr>
        <p:spPr>
          <a:xfrm>
            <a:off x="1594338" y="6400800"/>
            <a:ext cx="6856557" cy="369332"/>
          </a:xfrm>
          <a:prstGeom prst="rect">
            <a:avLst/>
          </a:prstGeom>
          <a:noFill/>
        </p:spPr>
        <p:txBody>
          <a:bodyPr wrap="none" rtlCol="0">
            <a:spAutoFit/>
          </a:bodyPr>
          <a:lstStyle/>
          <a:p>
            <a:r>
              <a:rPr lang="en-US" altLang="nl-NL" b="1" dirty="0">
                <a:ea typeface="ヒラギノ角ゴ Pro W3" panose="020B0300000000000000" pitchFamily="34" charset="-128"/>
              </a:rPr>
              <a:t>Microbiota composition after bariatric surgery cause or consequence?</a:t>
            </a:r>
            <a:endParaRPr lang="nl-NL" dirty="0"/>
          </a:p>
        </p:txBody>
      </p:sp>
    </p:spTree>
    <p:extLst>
      <p:ext uri="{BB962C8B-B14F-4D97-AF65-F5344CB8AC3E}">
        <p14:creationId xmlns:p14="http://schemas.microsoft.com/office/powerpoint/2010/main" val="2972279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el 4">
            <a:extLst>
              <a:ext uri="{FF2B5EF4-FFF2-40B4-BE49-F238E27FC236}">
                <a16:creationId xmlns="" xmlns:a16="http://schemas.microsoft.com/office/drawing/2014/main" id="{28476A52-61CE-9B4B-9007-DBF08B55697A}"/>
              </a:ext>
            </a:extLst>
          </p:cNvPr>
          <p:cNvSpPr>
            <a:spLocks noGrp="1"/>
          </p:cNvSpPr>
          <p:nvPr>
            <p:ph type="title"/>
          </p:nvPr>
        </p:nvSpPr>
        <p:spPr>
          <a:xfrm>
            <a:off x="-142875" y="101600"/>
            <a:ext cx="9467850" cy="1239838"/>
          </a:xfrm>
        </p:spPr>
        <p:txBody>
          <a:bodyPr>
            <a:normAutofit fontScale="90000"/>
          </a:bodyPr>
          <a:lstStyle/>
          <a:p>
            <a:r>
              <a:rPr lang="nl-NL" altLang="nl-NL" sz="3200" b="1">
                <a:ea typeface="ＭＳ Ｐゴシック" panose="020B0600070205080204" pitchFamily="34" charset="-128"/>
              </a:rPr>
              <a:t>Randomized controlled trial to study effect of postbariatric surgery FMT versus Metsyn FMT on insulin resistance</a:t>
            </a:r>
          </a:p>
        </p:txBody>
      </p:sp>
      <p:pic>
        <p:nvPicPr>
          <p:cNvPr id="54275" name="Picture 8" descr="Ponderal_L">
            <a:extLst>
              <a:ext uri="{FF2B5EF4-FFF2-40B4-BE49-F238E27FC236}">
                <a16:creationId xmlns="" xmlns:a16="http://schemas.microsoft.com/office/drawing/2014/main" id="{274CB605-3738-2747-ADFB-1DD0AF80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2060575"/>
            <a:ext cx="1263650"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Line 7">
            <a:extLst>
              <a:ext uri="{FF2B5EF4-FFF2-40B4-BE49-F238E27FC236}">
                <a16:creationId xmlns="" xmlns:a16="http://schemas.microsoft.com/office/drawing/2014/main" id="{3F9DAE1D-09FE-2647-ABEE-5E1F4E4A6590}"/>
              </a:ext>
            </a:extLst>
          </p:cNvPr>
          <p:cNvSpPr>
            <a:spLocks noChangeShapeType="1"/>
          </p:cNvSpPr>
          <p:nvPr/>
        </p:nvSpPr>
        <p:spPr bwMode="auto">
          <a:xfrm flipH="1">
            <a:off x="6732588" y="3284538"/>
            <a:ext cx="1008062" cy="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nl-NL"/>
          </a:p>
        </p:txBody>
      </p:sp>
      <p:pic>
        <p:nvPicPr>
          <p:cNvPr id="54277" name="Picture 8" descr="Ponderal_L">
            <a:extLst>
              <a:ext uri="{FF2B5EF4-FFF2-40B4-BE49-F238E27FC236}">
                <a16:creationId xmlns="" xmlns:a16="http://schemas.microsoft.com/office/drawing/2014/main" id="{D21C8897-5259-9B42-8FAB-5D78C70F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088" y="2060575"/>
            <a:ext cx="1317625" cy="3643313"/>
          </a:xfrm>
          <a:prstGeom prst="rect">
            <a:avLst/>
          </a:prstGeom>
          <a:solidFill>
            <a:schemeClr val="accent1"/>
          </a:solidFill>
          <a:ln>
            <a:noFill/>
          </a:ln>
          <a:extLst/>
        </p:spPr>
      </p:pic>
      <p:sp>
        <p:nvSpPr>
          <p:cNvPr id="54278" name="Tekstvak 1">
            <a:extLst>
              <a:ext uri="{FF2B5EF4-FFF2-40B4-BE49-F238E27FC236}">
                <a16:creationId xmlns="" xmlns:a16="http://schemas.microsoft.com/office/drawing/2014/main" id="{00B32713-53C8-7C4E-9CF8-700EA691C94B}"/>
              </a:ext>
            </a:extLst>
          </p:cNvPr>
          <p:cNvSpPr txBox="1">
            <a:spLocks noChangeArrowheads="1"/>
          </p:cNvSpPr>
          <p:nvPr/>
        </p:nvSpPr>
        <p:spPr bwMode="auto">
          <a:xfrm>
            <a:off x="5951294" y="1773237"/>
            <a:ext cx="27655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nl-NL" altLang="nl-NL" sz="1200" b="1" dirty="0" err="1">
                <a:solidFill>
                  <a:srgbClr val="002060"/>
                </a:solidFill>
              </a:rPr>
              <a:t>Metsyn</a:t>
            </a:r>
            <a:r>
              <a:rPr lang="nl-NL" altLang="nl-NL" sz="1200" b="1" dirty="0">
                <a:solidFill>
                  <a:srgbClr val="002060"/>
                </a:solidFill>
              </a:rPr>
              <a:t> </a:t>
            </a:r>
            <a:r>
              <a:rPr lang="nl-NL" altLang="nl-NL" sz="1200" b="1" dirty="0" err="1">
                <a:solidFill>
                  <a:srgbClr val="002060"/>
                </a:solidFill>
              </a:rPr>
              <a:t>to</a:t>
            </a:r>
            <a:r>
              <a:rPr lang="nl-NL" altLang="nl-NL" sz="1200" b="1" dirty="0">
                <a:solidFill>
                  <a:srgbClr val="002060"/>
                </a:solidFill>
              </a:rPr>
              <a:t> </a:t>
            </a:r>
            <a:r>
              <a:rPr lang="nl-NL" altLang="nl-NL" sz="1200" b="1" dirty="0" err="1">
                <a:solidFill>
                  <a:srgbClr val="002060"/>
                </a:solidFill>
              </a:rPr>
              <a:t>metsyn</a:t>
            </a:r>
            <a:r>
              <a:rPr lang="nl-NL" altLang="nl-NL" sz="1200" b="1" dirty="0">
                <a:solidFill>
                  <a:srgbClr val="002060"/>
                </a:solidFill>
              </a:rPr>
              <a:t> </a:t>
            </a:r>
            <a:r>
              <a:rPr lang="nl-NL" altLang="nl-NL" sz="1200" b="1" dirty="0">
                <a:solidFill>
                  <a:srgbClr val="FF0000"/>
                </a:solidFill>
              </a:rPr>
              <a:t>(Mets-</a:t>
            </a:r>
            <a:r>
              <a:rPr lang="nl-NL" altLang="nl-NL" sz="1200" b="1" dirty="0" err="1">
                <a:solidFill>
                  <a:srgbClr val="FF0000"/>
                </a:solidFill>
              </a:rPr>
              <a:t>Recipient</a:t>
            </a:r>
            <a:r>
              <a:rPr lang="nl-NL" altLang="nl-NL" sz="1200" b="1" dirty="0">
                <a:solidFill>
                  <a:srgbClr val="FF0000"/>
                </a:solidFill>
              </a:rPr>
              <a:t>) </a:t>
            </a:r>
          </a:p>
        </p:txBody>
      </p:sp>
      <p:pic>
        <p:nvPicPr>
          <p:cNvPr id="54279" name="Picture 8" descr="Ponderal_L">
            <a:extLst>
              <a:ext uri="{FF2B5EF4-FFF2-40B4-BE49-F238E27FC236}">
                <a16:creationId xmlns="" xmlns:a16="http://schemas.microsoft.com/office/drawing/2014/main" id="{65BC05D0-A8C9-624E-824B-A84F33941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205038"/>
            <a:ext cx="647700"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kstvak 2">
            <a:extLst>
              <a:ext uri="{FF2B5EF4-FFF2-40B4-BE49-F238E27FC236}">
                <a16:creationId xmlns="" xmlns:a16="http://schemas.microsoft.com/office/drawing/2014/main" id="{4E5EE64E-CF0F-6F41-AF12-6D88538563C9}"/>
              </a:ext>
            </a:extLst>
          </p:cNvPr>
          <p:cNvSpPr txBox="1">
            <a:spLocks noChangeArrowheads="1"/>
          </p:cNvSpPr>
          <p:nvPr/>
        </p:nvSpPr>
        <p:spPr bwMode="auto">
          <a:xfrm>
            <a:off x="3851275" y="3213100"/>
            <a:ext cx="1282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nl-NL" altLang="nl-NL"/>
              <a:t>Versus</a:t>
            </a:r>
          </a:p>
        </p:txBody>
      </p:sp>
      <p:sp>
        <p:nvSpPr>
          <p:cNvPr id="54281" name="Line 7">
            <a:extLst>
              <a:ext uri="{FF2B5EF4-FFF2-40B4-BE49-F238E27FC236}">
                <a16:creationId xmlns="" xmlns:a16="http://schemas.microsoft.com/office/drawing/2014/main" id="{E8FDBF14-32D3-0241-9570-978858E735E4}"/>
              </a:ext>
            </a:extLst>
          </p:cNvPr>
          <p:cNvSpPr>
            <a:spLocks noChangeShapeType="1"/>
          </p:cNvSpPr>
          <p:nvPr/>
        </p:nvSpPr>
        <p:spPr bwMode="auto">
          <a:xfrm flipH="1">
            <a:off x="1403350" y="3500438"/>
            <a:ext cx="1008063" cy="73025"/>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nl-NL"/>
          </a:p>
        </p:txBody>
      </p:sp>
      <p:pic>
        <p:nvPicPr>
          <p:cNvPr id="54282" name="Picture 8" descr="Ponderal_L">
            <a:extLst>
              <a:ext uri="{FF2B5EF4-FFF2-40B4-BE49-F238E27FC236}">
                <a16:creationId xmlns="" xmlns:a16="http://schemas.microsoft.com/office/drawing/2014/main" id="{1CD91484-6176-2D41-852F-54FB24C49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2205038"/>
            <a:ext cx="1265237"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3" name="Tekstvak 12">
            <a:extLst>
              <a:ext uri="{FF2B5EF4-FFF2-40B4-BE49-F238E27FC236}">
                <a16:creationId xmlns="" xmlns:a16="http://schemas.microsoft.com/office/drawing/2014/main" id="{A4F202BC-43E9-A144-9757-F31386A4367B}"/>
              </a:ext>
            </a:extLst>
          </p:cNvPr>
          <p:cNvSpPr txBox="1">
            <a:spLocks noChangeArrowheads="1"/>
          </p:cNvSpPr>
          <p:nvPr/>
        </p:nvSpPr>
        <p:spPr bwMode="auto">
          <a:xfrm>
            <a:off x="611188" y="1773238"/>
            <a:ext cx="39556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nl-NL" altLang="nl-NL" sz="1200" b="1" dirty="0" err="1">
                <a:solidFill>
                  <a:srgbClr val="002060"/>
                </a:solidFill>
              </a:rPr>
              <a:t>Postbariatric</a:t>
            </a:r>
            <a:r>
              <a:rPr lang="nl-NL" altLang="nl-NL" sz="1200" b="1" dirty="0">
                <a:solidFill>
                  <a:srgbClr val="002060"/>
                </a:solidFill>
              </a:rPr>
              <a:t> </a:t>
            </a:r>
            <a:r>
              <a:rPr lang="nl-NL" altLang="nl-NL" sz="1200" b="1" dirty="0" err="1">
                <a:solidFill>
                  <a:srgbClr val="002060"/>
                </a:solidFill>
              </a:rPr>
              <a:t>surgery</a:t>
            </a:r>
            <a:r>
              <a:rPr lang="nl-NL" altLang="nl-NL" sz="1200" b="1" dirty="0">
                <a:solidFill>
                  <a:srgbClr val="002060"/>
                </a:solidFill>
              </a:rPr>
              <a:t> </a:t>
            </a:r>
            <a:r>
              <a:rPr lang="nl-NL" altLang="nl-NL" sz="1200" b="1" dirty="0" err="1">
                <a:solidFill>
                  <a:srgbClr val="002060"/>
                </a:solidFill>
              </a:rPr>
              <a:t>to</a:t>
            </a:r>
            <a:r>
              <a:rPr lang="nl-NL" altLang="nl-NL" sz="1200" b="1" dirty="0">
                <a:solidFill>
                  <a:srgbClr val="002060"/>
                </a:solidFill>
              </a:rPr>
              <a:t> </a:t>
            </a:r>
            <a:r>
              <a:rPr lang="nl-NL" altLang="nl-NL" sz="1200" b="1" dirty="0" err="1">
                <a:solidFill>
                  <a:srgbClr val="002060"/>
                </a:solidFill>
              </a:rPr>
              <a:t>metsyn</a:t>
            </a:r>
            <a:r>
              <a:rPr lang="nl-NL" altLang="nl-NL" sz="1200" b="1" dirty="0">
                <a:solidFill>
                  <a:srgbClr val="002060"/>
                </a:solidFill>
              </a:rPr>
              <a:t> </a:t>
            </a:r>
            <a:r>
              <a:rPr lang="nl-NL" altLang="nl-NL" sz="1200" b="1" dirty="0">
                <a:solidFill>
                  <a:srgbClr val="FF0000"/>
                </a:solidFill>
              </a:rPr>
              <a:t>(RYGB-</a:t>
            </a:r>
            <a:r>
              <a:rPr lang="nl-NL" altLang="nl-NL" sz="1200" b="1" dirty="0" err="1">
                <a:solidFill>
                  <a:srgbClr val="FF0000"/>
                </a:solidFill>
              </a:rPr>
              <a:t>Recipient</a:t>
            </a:r>
            <a:r>
              <a:rPr lang="nl-NL" altLang="nl-NL" sz="1200" b="1" dirty="0">
                <a:solidFill>
                  <a:srgbClr val="FF0000"/>
                </a:solidFill>
              </a:rPr>
              <a:t>) </a:t>
            </a:r>
          </a:p>
        </p:txBody>
      </p:sp>
      <p:grpSp>
        <p:nvGrpSpPr>
          <p:cNvPr id="12" name="Group 27">
            <a:extLst>
              <a:ext uri="{FF2B5EF4-FFF2-40B4-BE49-F238E27FC236}">
                <a16:creationId xmlns="" xmlns:a16="http://schemas.microsoft.com/office/drawing/2014/main" id="{14073896-FB09-4C44-9863-B170BB10D6AC}"/>
              </a:ext>
            </a:extLst>
          </p:cNvPr>
          <p:cNvGrpSpPr>
            <a:grpSpLocks/>
          </p:cNvGrpSpPr>
          <p:nvPr/>
        </p:nvGrpSpPr>
        <p:grpSpPr bwMode="auto">
          <a:xfrm>
            <a:off x="719137" y="3140746"/>
            <a:ext cx="407988" cy="1482969"/>
            <a:chOff x="3024" y="1627"/>
            <a:chExt cx="826" cy="1589"/>
          </a:xfrm>
        </p:grpSpPr>
        <p:pic>
          <p:nvPicPr>
            <p:cNvPr id="13" name="Picture 28" descr="sch_f03_10">
              <a:extLst>
                <a:ext uri="{FF2B5EF4-FFF2-40B4-BE49-F238E27FC236}">
                  <a16:creationId xmlns="" xmlns:a16="http://schemas.microsoft.com/office/drawing/2014/main" id="{C44DAF58-2F42-C047-AA0E-47D7EC3D0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1980"/>
            <a:stretch>
              <a:fillRect/>
            </a:stretch>
          </p:blipFill>
          <p:spPr bwMode="auto">
            <a:xfrm>
              <a:off x="3072" y="1627"/>
              <a:ext cx="778" cy="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9">
              <a:extLst>
                <a:ext uri="{FF2B5EF4-FFF2-40B4-BE49-F238E27FC236}">
                  <a16:creationId xmlns="" xmlns:a16="http://schemas.microsoft.com/office/drawing/2014/main" id="{6AEA12D2-4BF9-8B4B-8FCD-E3128964E704}"/>
                </a:ext>
              </a:extLst>
            </p:cNvPr>
            <p:cNvSpPr>
              <a:spLocks noChangeArrowheads="1"/>
            </p:cNvSpPr>
            <p:nvPr/>
          </p:nvSpPr>
          <p:spPr bwMode="auto">
            <a:xfrm>
              <a:off x="3024" y="2688"/>
              <a:ext cx="144" cy="528"/>
            </a:xfrm>
            <a:prstGeom prst="rect">
              <a:avLst/>
            </a:prstGeom>
            <a:solidFill>
              <a:schemeClr val="bg1"/>
            </a:solidFill>
            <a:ln w="12700">
              <a:noFill/>
              <a:miter lim="800000"/>
              <a:headEnd/>
              <a:tailEnd/>
            </a:ln>
          </p:spPr>
          <p:txBody>
            <a:bodyPr wrap="none" anchor="ctr"/>
            <a:lstStyle/>
            <a:p>
              <a:pPr>
                <a:defRPr/>
              </a:pPr>
              <a:endParaRPr lang="en-US">
                <a:solidFill>
                  <a:prstClr val="black"/>
                </a:solidFill>
                <a:latin typeface="Calibri"/>
                <a:ea typeface="+mn-ea"/>
              </a:endParaRPr>
            </a:p>
          </p:txBody>
        </p:sp>
      </p:grpSp>
      <p:sp>
        <p:nvSpPr>
          <p:cNvPr id="15" name="Tekstvak 14">
            <a:extLst>
              <a:ext uri="{FF2B5EF4-FFF2-40B4-BE49-F238E27FC236}">
                <a16:creationId xmlns="" xmlns:a16="http://schemas.microsoft.com/office/drawing/2014/main" id="{D4290FE6-FE95-2B43-BFEA-7CA9EBFA4294}"/>
              </a:ext>
            </a:extLst>
          </p:cNvPr>
          <p:cNvSpPr txBox="1"/>
          <p:nvPr/>
        </p:nvSpPr>
        <p:spPr>
          <a:xfrm>
            <a:off x="6275586" y="6511571"/>
            <a:ext cx="2868414" cy="276999"/>
          </a:xfrm>
          <a:prstGeom prst="rect">
            <a:avLst/>
          </a:prstGeom>
          <a:noFill/>
        </p:spPr>
        <p:txBody>
          <a:bodyPr wrap="none" rtlCol="0">
            <a:spAutoFit/>
          </a:bodyPr>
          <a:lstStyle/>
          <a:p>
            <a:r>
              <a:rPr lang="nl-NL" sz="1200" dirty="0"/>
              <a:t>De Groot/</a:t>
            </a:r>
            <a:r>
              <a:rPr lang="nl-NL" sz="1200" dirty="0" err="1"/>
              <a:t>Backhed</a:t>
            </a:r>
            <a:r>
              <a:rPr lang="nl-NL" sz="1200" dirty="0"/>
              <a:t>//Nieuwdorp, </a:t>
            </a:r>
            <a:r>
              <a:rPr lang="nl-NL" sz="1200" dirty="0" err="1"/>
              <a:t>submitted</a:t>
            </a:r>
            <a:endParaRPr lang="nl-NL" sz="1200" dirty="0"/>
          </a:p>
        </p:txBody>
      </p:sp>
    </p:spTree>
    <p:extLst>
      <p:ext uri="{BB962C8B-B14F-4D97-AF65-F5344CB8AC3E}">
        <p14:creationId xmlns:p14="http://schemas.microsoft.com/office/powerpoint/2010/main" val="40447539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1"/>
          <p:cNvSpPr txBox="1">
            <a:spLocks noChangeArrowheads="1"/>
          </p:cNvSpPr>
          <p:nvPr/>
        </p:nvSpPr>
        <p:spPr bwMode="auto">
          <a:xfrm>
            <a:off x="-6350" y="1254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r>
              <a:rPr lang="nl-NL" altLang="nl-NL">
                <a:solidFill>
                  <a:schemeClr val="tx2"/>
                </a:solidFill>
                <a:ea typeface="ＭＳ Ｐゴシック" pitchFamily="34" charset="-128"/>
              </a:rPr>
              <a:t>Ef</a:t>
            </a:r>
            <a:r>
              <a:rPr lang="nl-NL" altLang="nl-NL" b="1">
                <a:solidFill>
                  <a:schemeClr val="tx2"/>
                </a:solidFill>
                <a:ea typeface="ＭＳ Ｐゴシック" pitchFamily="34" charset="-128"/>
              </a:rPr>
              <a:t>fect of post bariatric surgery feces vs allogenic metsyn on insulin sensitivity of metsyn</a:t>
            </a:r>
          </a:p>
        </p:txBody>
      </p:sp>
      <p:sp>
        <p:nvSpPr>
          <p:cNvPr id="49155" name="Tekstvak 2"/>
          <p:cNvSpPr txBox="1">
            <a:spLocks noChangeArrowheads="1"/>
          </p:cNvSpPr>
          <p:nvPr/>
        </p:nvSpPr>
        <p:spPr bwMode="auto">
          <a:xfrm>
            <a:off x="5364163" y="1484313"/>
            <a:ext cx="34686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r>
              <a:rPr lang="nl-NL" altLang="nl-NL" sz="1600">
                <a:solidFill>
                  <a:srgbClr val="FF0000"/>
                </a:solidFill>
                <a:ea typeface="ＭＳ Ｐゴシック" pitchFamily="34" charset="-128"/>
              </a:rPr>
              <a:t>Allogenic metsyn-metsyn induced </a:t>
            </a:r>
          </a:p>
          <a:p>
            <a:pPr algn="ctr" eaLnBrk="1" hangingPunct="1">
              <a:spcBef>
                <a:spcPct val="0"/>
              </a:spcBef>
              <a:buFontTx/>
              <a:buNone/>
            </a:pPr>
            <a:r>
              <a:rPr lang="nl-NL" altLang="nl-NL" sz="1600">
                <a:solidFill>
                  <a:srgbClr val="FF0000"/>
                </a:solidFill>
                <a:ea typeface="ＭＳ Ｐゴシック" pitchFamily="34" charset="-128"/>
              </a:rPr>
              <a:t>More insulin resistant in all subjects</a:t>
            </a:r>
            <a:r>
              <a:rPr lang="nl-NL" altLang="nl-NL" sz="1600">
                <a:ea typeface="ＭＳ Ｐゴシック" pitchFamily="34" charset="-128"/>
              </a:rPr>
              <a:t>!</a:t>
            </a:r>
          </a:p>
        </p:txBody>
      </p:sp>
      <p:sp>
        <p:nvSpPr>
          <p:cNvPr id="49156" name="Tekstvak 12"/>
          <p:cNvSpPr txBox="1">
            <a:spLocks noChangeArrowheads="1"/>
          </p:cNvSpPr>
          <p:nvPr/>
        </p:nvSpPr>
        <p:spPr bwMode="auto">
          <a:xfrm>
            <a:off x="568325" y="1557338"/>
            <a:ext cx="35353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r>
              <a:rPr lang="nl-NL" altLang="nl-NL" sz="1600">
                <a:solidFill>
                  <a:srgbClr val="FF0000"/>
                </a:solidFill>
                <a:ea typeface="ＭＳ Ｐゴシック" pitchFamily="34" charset="-128"/>
              </a:rPr>
              <a:t>No overall effect on insulin sensitivity </a:t>
            </a:r>
          </a:p>
          <a:p>
            <a:pPr algn="ctr" eaLnBrk="1" hangingPunct="1">
              <a:spcBef>
                <a:spcPct val="0"/>
              </a:spcBef>
              <a:buFontTx/>
              <a:buNone/>
            </a:pPr>
            <a:r>
              <a:rPr lang="nl-NL" altLang="nl-NL" sz="1600">
                <a:solidFill>
                  <a:srgbClr val="FF0000"/>
                </a:solidFill>
                <a:ea typeface="ＭＳ Ｐゴシック" pitchFamily="34" charset="-128"/>
              </a:rPr>
              <a:t>and weight, but some responders!</a:t>
            </a:r>
            <a:endParaRPr lang="nl-NL" altLang="nl-NL" sz="1600">
              <a:ea typeface="ＭＳ Ｐゴシック" pitchFamily="34" charset="-128"/>
            </a:endParaRPr>
          </a:p>
        </p:txBody>
      </p:sp>
      <p:sp>
        <p:nvSpPr>
          <p:cNvPr id="49157" name="Tekstvak 3"/>
          <p:cNvSpPr txBox="1">
            <a:spLocks noChangeArrowheads="1"/>
          </p:cNvSpPr>
          <p:nvPr/>
        </p:nvSpPr>
        <p:spPr bwMode="auto">
          <a:xfrm>
            <a:off x="6773290" y="5661025"/>
            <a:ext cx="13981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Geneva"/>
                <a:cs typeface="Geneva"/>
              </a:defRPr>
            </a:lvl1pPr>
            <a:lvl2pPr marL="742950" indent="-285750" eaLnBrk="0" hangingPunct="0">
              <a:spcBef>
                <a:spcPct val="20000"/>
              </a:spcBef>
              <a:buChar char="–"/>
              <a:defRPr sz="2800">
                <a:solidFill>
                  <a:schemeClr val="tx1"/>
                </a:solidFill>
                <a:latin typeface="Arial" pitchFamily="34" charset="0"/>
                <a:ea typeface="ＭＳ Ｐゴシック" pitchFamily="34" charset="-128"/>
                <a:cs typeface="Geneva"/>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cs typeface="Geneva"/>
              </a:defRPr>
            </a:lvl3pPr>
            <a:lvl4pPr marL="1600200" indent="-228600" eaLnBrk="0" hangingPunct="0">
              <a:spcBef>
                <a:spcPct val="20000"/>
              </a:spcBef>
              <a:buChar char="–"/>
              <a:defRPr sz="2000">
                <a:solidFill>
                  <a:schemeClr val="tx1"/>
                </a:solidFill>
                <a:latin typeface="Arial" pitchFamily="34" charset="0"/>
                <a:ea typeface="ＭＳ Ｐゴシック" pitchFamily="34" charset="-128"/>
                <a:cs typeface="Geneva"/>
              </a:defRPr>
            </a:lvl4pPr>
            <a:lvl5pPr marL="2057400" indent="-228600" eaLnBrk="0" hangingPunct="0">
              <a:spcBef>
                <a:spcPct val="20000"/>
              </a:spcBef>
              <a:buChar char="»"/>
              <a:defRPr sz="2000">
                <a:solidFill>
                  <a:schemeClr val="tx1"/>
                </a:solidFill>
                <a:latin typeface="Arial" pitchFamily="34" charset="0"/>
                <a:ea typeface="ＭＳ Ｐゴシック" pitchFamily="34" charset="-128"/>
                <a:cs typeface="Geneva"/>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cs typeface="Geneva"/>
              </a:defRPr>
            </a:lvl9pPr>
          </a:lstStyle>
          <a:p>
            <a:pPr algn="ctr" eaLnBrk="1" hangingPunct="1">
              <a:spcBef>
                <a:spcPct val="0"/>
              </a:spcBef>
              <a:buFontTx/>
              <a:buNone/>
            </a:pPr>
            <a:r>
              <a:rPr lang="nl-NL" altLang="nl-NL" sz="1400" dirty="0">
                <a:ea typeface="ＭＳ Ｐゴシック" pitchFamily="34" charset="-128"/>
              </a:rPr>
              <a:t>De Groot</a:t>
            </a:r>
            <a:r>
              <a:rPr lang="nl-NL" altLang="nl-NL" sz="1400" dirty="0" smtClean="0">
                <a:ea typeface="ＭＳ Ｐゴシック" pitchFamily="34" charset="-128"/>
              </a:rPr>
              <a:t>, et al.</a:t>
            </a:r>
            <a:endParaRPr lang="nl-NL" altLang="nl-NL" sz="1400" dirty="0">
              <a:ea typeface="ＭＳ Ｐゴシック" pitchFamily="34" charset="-128"/>
            </a:endParaRPr>
          </a:p>
        </p:txBody>
      </p:sp>
      <p:pic>
        <p:nvPicPr>
          <p:cNvPr id="49158" name="Afbeelding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9700" y="2205038"/>
            <a:ext cx="3494088"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Afbeelding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188" y="2133600"/>
            <a:ext cx="360203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Line 7"/>
          <p:cNvSpPr>
            <a:spLocks noChangeShapeType="1"/>
          </p:cNvSpPr>
          <p:nvPr/>
        </p:nvSpPr>
        <p:spPr bwMode="auto">
          <a:xfrm flipV="1">
            <a:off x="3708400" y="3716338"/>
            <a:ext cx="827088" cy="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lIns="91439" tIns="45719" rIns="91439" bIns="45719" anchor="ctr"/>
          <a:lstStyle/>
          <a:p>
            <a:endParaRPr lang="en-US"/>
          </a:p>
        </p:txBody>
      </p:sp>
      <p:sp>
        <p:nvSpPr>
          <p:cNvPr id="49161" name="Line 7"/>
          <p:cNvSpPr>
            <a:spLocks noChangeShapeType="1"/>
          </p:cNvSpPr>
          <p:nvPr/>
        </p:nvSpPr>
        <p:spPr bwMode="auto">
          <a:xfrm flipV="1">
            <a:off x="3708400" y="3068638"/>
            <a:ext cx="827088" cy="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lIns="91439" tIns="45719" rIns="91439" bIns="45719" anchor="ctr"/>
          <a:lstStyle/>
          <a:p>
            <a:endParaRPr lang="en-US"/>
          </a:p>
        </p:txBody>
      </p:sp>
      <p:sp>
        <p:nvSpPr>
          <p:cNvPr id="49162" name="Line 7"/>
          <p:cNvSpPr>
            <a:spLocks noChangeShapeType="1"/>
          </p:cNvSpPr>
          <p:nvPr/>
        </p:nvSpPr>
        <p:spPr bwMode="auto">
          <a:xfrm flipV="1">
            <a:off x="3708400" y="4221163"/>
            <a:ext cx="827088" cy="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lIns="91439" tIns="45719" rIns="91439" bIns="45719" anchor="ctr"/>
          <a:lstStyle/>
          <a:p>
            <a:endParaRPr lang="en-US"/>
          </a:p>
        </p:txBody>
      </p:sp>
    </p:spTree>
    <p:extLst>
      <p:ext uri="{BB962C8B-B14F-4D97-AF65-F5344CB8AC3E}">
        <p14:creationId xmlns:p14="http://schemas.microsoft.com/office/powerpoint/2010/main" val="17311256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kstvak 5"/>
          <p:cNvSpPr txBox="1">
            <a:spLocks noChangeArrowheads="1"/>
          </p:cNvSpPr>
          <p:nvPr/>
        </p:nvSpPr>
        <p:spPr bwMode="auto">
          <a:xfrm>
            <a:off x="5862638" y="5661025"/>
            <a:ext cx="32813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sv-SE" sz="1200"/>
              <a:t>Holmes E, Cell Metabolism 2012 16, 559-564 </a:t>
            </a:r>
            <a:endParaRPr lang="nl-NL" sz="1200"/>
          </a:p>
        </p:txBody>
      </p:sp>
      <p:sp>
        <p:nvSpPr>
          <p:cNvPr id="21507" name="Titel 10"/>
          <p:cNvSpPr>
            <a:spLocks noGrp="1"/>
          </p:cNvSpPr>
          <p:nvPr>
            <p:ph type="title"/>
          </p:nvPr>
        </p:nvSpPr>
        <p:spPr>
          <a:xfrm>
            <a:off x="0" y="188913"/>
            <a:ext cx="9144000" cy="1143000"/>
          </a:xfrm>
        </p:spPr>
        <p:txBody>
          <a:bodyPr>
            <a:normAutofit/>
          </a:bodyPr>
          <a:lstStyle/>
          <a:p>
            <a:pPr>
              <a:defRPr/>
            </a:pPr>
            <a:r>
              <a:rPr lang="nl-NL" sz="3200" b="1" dirty="0">
                <a:ea typeface="ＭＳ Ｐゴシック" charset="0"/>
                <a:cs typeface="ＭＳ Ｐゴシック" charset="0"/>
              </a:rPr>
              <a:t>3. Is </a:t>
            </a:r>
            <a:r>
              <a:rPr lang="nl-NL" sz="3200" b="1" dirty="0" err="1">
                <a:ea typeface="ＭＳ Ｐゴシック" charset="0"/>
                <a:cs typeface="ＭＳ Ｐゴシック" charset="0"/>
              </a:rPr>
              <a:t>the</a:t>
            </a:r>
            <a:r>
              <a:rPr lang="nl-NL" sz="3200" b="1" dirty="0">
                <a:ea typeface="ＭＳ Ｐゴシック" charset="0"/>
                <a:cs typeface="ＭＳ Ｐゴシック" charset="0"/>
              </a:rPr>
              <a:t> </a:t>
            </a:r>
            <a:r>
              <a:rPr lang="nl-NL" sz="3200" b="1" dirty="0" err="1">
                <a:ea typeface="ＭＳ Ｐゴシック" charset="0"/>
                <a:cs typeface="ＭＳ Ｐゴシック" charset="0"/>
              </a:rPr>
              <a:t>therapeutic</a:t>
            </a:r>
            <a:r>
              <a:rPr lang="nl-NL" sz="3200" b="1" dirty="0">
                <a:ea typeface="ＭＳ Ｐゴシック" charset="0"/>
                <a:cs typeface="ＭＳ Ｐゴシック" charset="0"/>
              </a:rPr>
              <a:t> effect of FMT </a:t>
            </a:r>
            <a:r>
              <a:rPr lang="nl-NL" sz="3200" b="1" dirty="0" err="1">
                <a:ea typeface="ＭＳ Ｐゴシック" charset="0"/>
                <a:cs typeface="ＭＳ Ｐゴシック" charset="0"/>
              </a:rPr>
              <a:t>driven</a:t>
            </a:r>
            <a:r>
              <a:rPr lang="nl-NL" sz="3200" b="1" dirty="0">
                <a:ea typeface="ＭＳ Ｐゴシック" charset="0"/>
                <a:cs typeface="ＭＳ Ｐゴシック" charset="0"/>
              </a:rPr>
              <a:t> </a:t>
            </a:r>
            <a:r>
              <a:rPr lang="nl-NL" sz="3200" b="1" dirty="0" err="1">
                <a:ea typeface="ＭＳ Ｐゴシック" charset="0"/>
                <a:cs typeface="ＭＳ Ｐゴシック" charset="0"/>
              </a:rPr>
              <a:t>by</a:t>
            </a:r>
            <a:r>
              <a:rPr lang="nl-NL" sz="3200" b="1" dirty="0">
                <a:ea typeface="ＭＳ Ｐゴシック" charset="0"/>
                <a:cs typeface="ＭＳ Ｐゴシック" charset="0"/>
              </a:rPr>
              <a:t> changes in plasma </a:t>
            </a:r>
            <a:r>
              <a:rPr lang="nl-NL" sz="3200" b="1" dirty="0" err="1">
                <a:ea typeface="ＭＳ Ｐゴシック" charset="0"/>
                <a:cs typeface="ＭＳ Ｐゴシック" charset="0"/>
              </a:rPr>
              <a:t>metabolites</a:t>
            </a:r>
            <a:r>
              <a:rPr lang="nl-NL" sz="3200" b="1" dirty="0">
                <a:ea typeface="ＭＳ Ｐゴシック" charset="0"/>
                <a:cs typeface="ＭＳ Ｐゴシック" charset="0"/>
              </a:rPr>
              <a:t> on </a:t>
            </a:r>
            <a:r>
              <a:rPr lang="nl-NL" sz="3200" b="1" dirty="0" err="1">
                <a:ea typeface="ＭＳ Ｐゴシック" charset="0"/>
                <a:cs typeface="ＭＳ Ｐゴシック" charset="0"/>
              </a:rPr>
              <a:t>periperal</a:t>
            </a:r>
            <a:r>
              <a:rPr lang="nl-NL" sz="3200" b="1" dirty="0">
                <a:ea typeface="ＭＳ Ｐゴシック" charset="0"/>
                <a:cs typeface="ＭＳ Ｐゴシック" charset="0"/>
              </a:rPr>
              <a:t> </a:t>
            </a:r>
            <a:r>
              <a:rPr lang="nl-NL" sz="3200" b="1" dirty="0" err="1">
                <a:ea typeface="ＭＳ Ｐゴシック" charset="0"/>
                <a:cs typeface="ＭＳ Ｐゴシック" charset="0"/>
              </a:rPr>
              <a:t>organs</a:t>
            </a:r>
            <a:r>
              <a:rPr lang="nl-NL" sz="3200" b="1" dirty="0">
                <a:ea typeface="ＭＳ Ｐゴシック" charset="0"/>
                <a:cs typeface="ＭＳ Ｐゴシック" charset="0"/>
              </a:rPr>
              <a:t>? </a:t>
            </a:r>
          </a:p>
        </p:txBody>
      </p:sp>
      <p:pic>
        <p:nvPicPr>
          <p:cNvPr id="21508" name="Tijdelijke aanduiding voor inhoud 8"/>
          <p:cNvPicPr>
            <a:picLocks noGrp="1" noChangeAspect="1"/>
          </p:cNvPicPr>
          <p:nvPr>
            <p:ph idx="1"/>
          </p:nvPr>
        </p:nvPicPr>
        <p:blipFill>
          <a:blip r:embed="rId3">
            <a:extLst>
              <a:ext uri="{28A0092B-C50C-407E-A947-70E740481C1C}">
                <a14:useLocalDpi xmlns:a14="http://schemas.microsoft.com/office/drawing/2010/main" val="0"/>
              </a:ext>
            </a:extLst>
          </a:blip>
          <a:srcRect t="-6235" b="-6235"/>
          <a:stretch>
            <a:fillRect/>
          </a:stretch>
        </p:blipFill>
        <p:spPr>
          <a:xfrm>
            <a:off x="611188" y="1341438"/>
            <a:ext cx="7772400" cy="4114800"/>
          </a:xfrm>
        </p:spPr>
      </p:pic>
      <p:sp>
        <p:nvSpPr>
          <p:cNvPr id="5" name="Ovaal 4">
            <a:extLst>
              <a:ext uri="{FF2B5EF4-FFF2-40B4-BE49-F238E27FC236}">
                <a16:creationId xmlns="" xmlns:a16="http://schemas.microsoft.com/office/drawing/2014/main" id="{ED99F9E8-612E-1948-BD30-67DE169B3B59}"/>
              </a:ext>
            </a:extLst>
          </p:cNvPr>
          <p:cNvSpPr/>
          <p:nvPr/>
        </p:nvSpPr>
        <p:spPr>
          <a:xfrm>
            <a:off x="6603051" y="2110154"/>
            <a:ext cx="1800535" cy="46892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066573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b="1" dirty="0" err="1"/>
              <a:t>Lean</a:t>
            </a:r>
            <a:r>
              <a:rPr lang="nl-NL" b="1" dirty="0"/>
              <a:t> donor FMT </a:t>
            </a:r>
            <a:r>
              <a:rPr lang="nl-NL" b="1" dirty="0" err="1"/>
              <a:t>affects</a:t>
            </a:r>
            <a:r>
              <a:rPr lang="nl-NL" b="1" dirty="0"/>
              <a:t> </a:t>
            </a:r>
            <a:r>
              <a:rPr lang="nl-NL" b="1" dirty="0" err="1"/>
              <a:t>fasting</a:t>
            </a:r>
            <a:r>
              <a:rPr lang="nl-NL" b="1" dirty="0"/>
              <a:t> plasma </a:t>
            </a:r>
            <a:r>
              <a:rPr lang="nl-NL" b="1" dirty="0" err="1"/>
              <a:t>metabolites</a:t>
            </a:r>
            <a:r>
              <a:rPr lang="nl-NL" b="1" dirty="0"/>
              <a:t> profile</a:t>
            </a:r>
          </a:p>
        </p:txBody>
      </p:sp>
      <p:pic>
        <p:nvPicPr>
          <p:cNvPr id="6" name="Tijdelijke aanduiding voor inhoud 5" descr="Figure 3C. CELL-METABOLISM-S-17-00342.pdf"/>
          <p:cNvPicPr>
            <a:picLocks noGrp="1" noChangeAspect="1"/>
          </p:cNvPicPr>
          <p:nvPr>
            <p:ph sz="half" idx="2"/>
          </p:nvPr>
        </p:nvPicPr>
        <p:blipFill>
          <a:blip r:embed="rId2">
            <a:extLst>
              <a:ext uri="{28A0092B-C50C-407E-A947-70E740481C1C}">
                <a14:useLocalDpi xmlns:a14="http://schemas.microsoft.com/office/drawing/2010/main" val="0"/>
              </a:ext>
            </a:extLst>
          </a:blip>
          <a:srcRect t="-6034" b="-6034"/>
          <a:stretch>
            <a:fillRect/>
          </a:stretch>
        </p:blipFill>
        <p:spPr/>
      </p:pic>
      <p:sp>
        <p:nvSpPr>
          <p:cNvPr id="7" name="Rechthoek 6"/>
          <p:cNvSpPr/>
          <p:nvPr/>
        </p:nvSpPr>
        <p:spPr>
          <a:xfrm>
            <a:off x="5956300" y="5748922"/>
            <a:ext cx="5816600" cy="230832"/>
          </a:xfrm>
          <a:prstGeom prst="rect">
            <a:avLst/>
          </a:prstGeom>
        </p:spPr>
        <p:txBody>
          <a:bodyPr wrap="square">
            <a:spAutoFit/>
          </a:bodyPr>
          <a:lstStyle/>
          <a:p>
            <a:r>
              <a:rPr lang="en-US" sz="900" dirty="0"/>
              <a:t>autologous FMT                                     </a:t>
            </a:r>
            <a:r>
              <a:rPr lang="en-US" sz="900" dirty="0" err="1"/>
              <a:t>allogenic</a:t>
            </a:r>
            <a:r>
              <a:rPr lang="en-US" sz="900" dirty="0"/>
              <a:t> FMT</a:t>
            </a:r>
            <a:endParaRPr lang="nl-NL" sz="900" dirty="0"/>
          </a:p>
        </p:txBody>
      </p:sp>
      <p:sp>
        <p:nvSpPr>
          <p:cNvPr id="9" name="Line 7"/>
          <p:cNvSpPr>
            <a:spLocks noChangeShapeType="1"/>
          </p:cNvSpPr>
          <p:nvPr/>
        </p:nvSpPr>
        <p:spPr bwMode="auto">
          <a:xfrm flipH="1">
            <a:off x="4430455" y="3341160"/>
            <a:ext cx="338667" cy="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nl-NL"/>
          </a:p>
        </p:txBody>
      </p:sp>
      <p:sp>
        <p:nvSpPr>
          <p:cNvPr id="10" name="Line 7"/>
          <p:cNvSpPr>
            <a:spLocks noChangeShapeType="1"/>
          </p:cNvSpPr>
          <p:nvPr/>
        </p:nvSpPr>
        <p:spPr bwMode="auto">
          <a:xfrm flipH="1">
            <a:off x="4413521" y="2515660"/>
            <a:ext cx="338667" cy="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nl-NL"/>
          </a:p>
        </p:txBody>
      </p:sp>
      <p:sp>
        <p:nvSpPr>
          <p:cNvPr id="11" name="Line 7"/>
          <p:cNvSpPr>
            <a:spLocks noChangeShapeType="1"/>
          </p:cNvSpPr>
          <p:nvPr/>
        </p:nvSpPr>
        <p:spPr bwMode="auto">
          <a:xfrm flipH="1">
            <a:off x="4413521" y="2314152"/>
            <a:ext cx="338667" cy="0"/>
          </a:xfrm>
          <a:prstGeom prst="line">
            <a:avLst/>
          </a:prstGeom>
          <a:noFill/>
          <a:ln w="762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nl-NL"/>
          </a:p>
        </p:txBody>
      </p:sp>
      <p:pic>
        <p:nvPicPr>
          <p:cNvPr id="12" name="Afbeelding 11"/>
          <p:cNvPicPr>
            <a:picLocks noChangeAspect="1"/>
          </p:cNvPicPr>
          <p:nvPr/>
        </p:nvPicPr>
        <p:blipFill>
          <a:blip r:embed="rId3"/>
          <a:stretch>
            <a:fillRect/>
          </a:stretch>
        </p:blipFill>
        <p:spPr>
          <a:xfrm>
            <a:off x="8674187" y="2344751"/>
            <a:ext cx="469813" cy="525449"/>
          </a:xfrm>
          <a:prstGeom prst="rect">
            <a:avLst/>
          </a:prstGeom>
        </p:spPr>
      </p:pic>
      <p:pic>
        <p:nvPicPr>
          <p:cNvPr id="13" name="Afbeelding 12"/>
          <p:cNvPicPr>
            <a:picLocks noChangeAspect="1"/>
          </p:cNvPicPr>
          <p:nvPr/>
        </p:nvPicPr>
        <p:blipFill>
          <a:blip r:embed="rId4"/>
          <a:stretch>
            <a:fillRect/>
          </a:stretch>
        </p:blipFill>
        <p:spPr>
          <a:xfrm>
            <a:off x="8674187" y="4786285"/>
            <a:ext cx="380250" cy="388340"/>
          </a:xfrm>
          <a:prstGeom prst="rect">
            <a:avLst/>
          </a:prstGeom>
        </p:spPr>
      </p:pic>
      <p:sp>
        <p:nvSpPr>
          <p:cNvPr id="14" name="Tekstvak 13"/>
          <p:cNvSpPr txBox="1"/>
          <p:nvPr/>
        </p:nvSpPr>
        <p:spPr>
          <a:xfrm>
            <a:off x="953518" y="5988444"/>
            <a:ext cx="8078878" cy="646331"/>
          </a:xfrm>
          <a:prstGeom prst="rect">
            <a:avLst/>
          </a:prstGeom>
          <a:noFill/>
        </p:spPr>
        <p:txBody>
          <a:bodyPr wrap="none" rtlCol="0">
            <a:spAutoFit/>
          </a:bodyPr>
          <a:lstStyle/>
          <a:p>
            <a:r>
              <a:rPr lang="nl-NL" dirty="0">
                <a:solidFill>
                  <a:srgbClr val="FF0000"/>
                </a:solidFill>
              </a:rPr>
              <a:t>LEAN FMT </a:t>
            </a:r>
            <a:r>
              <a:rPr lang="nl-NL" dirty="0" err="1">
                <a:solidFill>
                  <a:srgbClr val="FF0000"/>
                </a:solidFill>
              </a:rPr>
              <a:t>increases</a:t>
            </a:r>
            <a:r>
              <a:rPr lang="nl-NL" dirty="0">
                <a:solidFill>
                  <a:srgbClr val="FF0000"/>
                </a:solidFill>
              </a:rPr>
              <a:t> plasma </a:t>
            </a:r>
            <a:r>
              <a:rPr lang="nl-NL" dirty="0" err="1">
                <a:solidFill>
                  <a:srgbClr val="FF0000"/>
                </a:solidFill>
              </a:rPr>
              <a:t>metabolites</a:t>
            </a:r>
            <a:r>
              <a:rPr lang="nl-NL" dirty="0">
                <a:solidFill>
                  <a:srgbClr val="FF0000"/>
                </a:solidFill>
              </a:rPr>
              <a:t> </a:t>
            </a:r>
            <a:r>
              <a:rPr lang="nl-NL" dirty="0" err="1">
                <a:solidFill>
                  <a:srgbClr val="FF0000"/>
                </a:solidFill>
              </a:rPr>
              <a:t>involved</a:t>
            </a:r>
            <a:r>
              <a:rPr lang="nl-NL" dirty="0">
                <a:solidFill>
                  <a:srgbClr val="FF0000"/>
                </a:solidFill>
              </a:rPr>
              <a:t> in </a:t>
            </a:r>
            <a:r>
              <a:rPr lang="nl-NL" dirty="0" err="1" smtClean="0">
                <a:solidFill>
                  <a:srgbClr val="FF0000"/>
                </a:solidFill>
              </a:rPr>
              <a:t>signalling</a:t>
            </a:r>
            <a:r>
              <a:rPr lang="nl-NL" dirty="0" smtClean="0">
                <a:solidFill>
                  <a:srgbClr val="FF0000"/>
                </a:solidFill>
              </a:rPr>
              <a:t> </a:t>
            </a:r>
            <a:r>
              <a:rPr lang="nl-NL" dirty="0">
                <a:solidFill>
                  <a:srgbClr val="FF0000"/>
                </a:solidFill>
              </a:rPr>
              <a:t>(</a:t>
            </a:r>
            <a:r>
              <a:rPr lang="nl-NL" dirty="0" err="1">
                <a:solidFill>
                  <a:srgbClr val="FF0000"/>
                </a:solidFill>
              </a:rPr>
              <a:t>serotonin</a:t>
            </a:r>
            <a:r>
              <a:rPr lang="nl-NL" dirty="0">
                <a:solidFill>
                  <a:srgbClr val="FF0000"/>
                </a:solidFill>
              </a:rPr>
              <a:t>/dopamine)</a:t>
            </a:r>
          </a:p>
          <a:p>
            <a:r>
              <a:rPr lang="nl-NL" dirty="0">
                <a:solidFill>
                  <a:srgbClr val="FF0000"/>
                </a:solidFill>
              </a:rPr>
              <a:t>OWN FMT </a:t>
            </a:r>
            <a:r>
              <a:rPr lang="nl-NL" dirty="0" err="1">
                <a:solidFill>
                  <a:srgbClr val="FF0000"/>
                </a:solidFill>
              </a:rPr>
              <a:t>increases</a:t>
            </a:r>
            <a:r>
              <a:rPr lang="nl-NL" dirty="0">
                <a:solidFill>
                  <a:srgbClr val="FF0000"/>
                </a:solidFill>
              </a:rPr>
              <a:t> </a:t>
            </a:r>
            <a:r>
              <a:rPr lang="nl-NL" dirty="0" err="1">
                <a:solidFill>
                  <a:srgbClr val="FF0000"/>
                </a:solidFill>
              </a:rPr>
              <a:t>oxidative</a:t>
            </a:r>
            <a:r>
              <a:rPr lang="nl-NL" dirty="0">
                <a:solidFill>
                  <a:srgbClr val="FF0000"/>
                </a:solidFill>
              </a:rPr>
              <a:t> stress </a:t>
            </a:r>
            <a:r>
              <a:rPr lang="nl-NL" dirty="0" err="1">
                <a:solidFill>
                  <a:srgbClr val="FF0000"/>
                </a:solidFill>
              </a:rPr>
              <a:t>related</a:t>
            </a:r>
            <a:r>
              <a:rPr lang="nl-NL" dirty="0">
                <a:solidFill>
                  <a:srgbClr val="FF0000"/>
                </a:solidFill>
              </a:rPr>
              <a:t> </a:t>
            </a:r>
            <a:r>
              <a:rPr lang="nl-NL" dirty="0" err="1">
                <a:solidFill>
                  <a:srgbClr val="FF0000"/>
                </a:solidFill>
              </a:rPr>
              <a:t>metabolites</a:t>
            </a:r>
            <a:endParaRPr lang="nl-NL" dirty="0">
              <a:solidFill>
                <a:srgbClr val="FF0000"/>
              </a:solidFill>
            </a:endParaRPr>
          </a:p>
        </p:txBody>
      </p:sp>
      <p:sp>
        <p:nvSpPr>
          <p:cNvPr id="3" name="Tijdelijke aanduiding voor inhoud 2"/>
          <p:cNvSpPr>
            <a:spLocks noGrp="1"/>
          </p:cNvSpPr>
          <p:nvPr>
            <p:ph sz="half" idx="1"/>
          </p:nvPr>
        </p:nvSpPr>
        <p:spPr/>
        <p:txBody>
          <a:bodyPr/>
          <a:lstStyle/>
          <a:p>
            <a:endParaRPr lang="nl-NL" dirty="0"/>
          </a:p>
        </p:txBody>
      </p:sp>
      <p:pic>
        <p:nvPicPr>
          <p:cNvPr id="16" name="Afbeelding 15"/>
          <p:cNvPicPr>
            <a:picLocks noChangeAspect="1"/>
          </p:cNvPicPr>
          <p:nvPr/>
        </p:nvPicPr>
        <p:blipFill>
          <a:blip r:embed="rId5"/>
          <a:stretch>
            <a:fillRect/>
          </a:stretch>
        </p:blipFill>
        <p:spPr>
          <a:xfrm>
            <a:off x="743849" y="2344751"/>
            <a:ext cx="3283118" cy="2428342"/>
          </a:xfrm>
          <a:prstGeom prst="rect">
            <a:avLst/>
          </a:prstGeom>
        </p:spPr>
      </p:pic>
      <p:sp>
        <p:nvSpPr>
          <p:cNvPr id="4" name="Tekstvak 3"/>
          <p:cNvSpPr txBox="1"/>
          <p:nvPr/>
        </p:nvSpPr>
        <p:spPr>
          <a:xfrm>
            <a:off x="2019379" y="1944820"/>
            <a:ext cx="2394142" cy="369332"/>
          </a:xfrm>
          <a:prstGeom prst="rect">
            <a:avLst/>
          </a:prstGeom>
          <a:noFill/>
        </p:spPr>
        <p:txBody>
          <a:bodyPr wrap="none" rtlCol="0">
            <a:spAutoFit/>
          </a:bodyPr>
          <a:lstStyle/>
          <a:p>
            <a:r>
              <a:rPr lang="nl-NL" dirty="0" err="1"/>
              <a:t>Cervenka</a:t>
            </a:r>
            <a:r>
              <a:rPr lang="nl-NL" dirty="0"/>
              <a:t>, </a:t>
            </a:r>
            <a:r>
              <a:rPr lang="nl-NL" dirty="0" err="1"/>
              <a:t>Science</a:t>
            </a:r>
            <a:r>
              <a:rPr lang="nl-NL" dirty="0"/>
              <a:t> 2017</a:t>
            </a:r>
          </a:p>
        </p:txBody>
      </p:sp>
      <p:sp>
        <p:nvSpPr>
          <p:cNvPr id="15" name="Tekstvak 14"/>
          <p:cNvSpPr txBox="1"/>
          <p:nvPr/>
        </p:nvSpPr>
        <p:spPr>
          <a:xfrm>
            <a:off x="4361149" y="6551637"/>
            <a:ext cx="4096081" cy="369332"/>
          </a:xfrm>
          <a:prstGeom prst="rect">
            <a:avLst/>
          </a:prstGeom>
          <a:noFill/>
        </p:spPr>
        <p:txBody>
          <a:bodyPr wrap="none" rtlCol="0">
            <a:spAutoFit/>
          </a:bodyPr>
          <a:lstStyle/>
          <a:p>
            <a:r>
              <a:rPr lang="nl-NL" dirty="0"/>
              <a:t>Kootte/Nieuwdorp, </a:t>
            </a:r>
            <a:r>
              <a:rPr lang="nl-NL" dirty="0" err="1"/>
              <a:t>Cell</a:t>
            </a:r>
            <a:r>
              <a:rPr lang="nl-NL" dirty="0"/>
              <a:t> </a:t>
            </a:r>
            <a:r>
              <a:rPr lang="nl-NL" dirty="0" err="1"/>
              <a:t>Metabolism</a:t>
            </a:r>
            <a:r>
              <a:rPr lang="nl-NL" dirty="0"/>
              <a:t> 2017  </a:t>
            </a:r>
          </a:p>
        </p:txBody>
      </p:sp>
    </p:spTree>
    <p:extLst>
      <p:ext uri="{BB962C8B-B14F-4D97-AF65-F5344CB8AC3E}">
        <p14:creationId xmlns:p14="http://schemas.microsoft.com/office/powerpoint/2010/main" val="20839778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b="1" dirty="0" err="1"/>
              <a:t>Role</a:t>
            </a:r>
            <a:r>
              <a:rPr lang="nl-NL" b="1" dirty="0"/>
              <a:t> of </a:t>
            </a:r>
            <a:r>
              <a:rPr lang="nl-NL" b="1" dirty="0" err="1"/>
              <a:t>gutmicrobiota</a:t>
            </a:r>
            <a:r>
              <a:rPr lang="nl-NL" b="1" dirty="0"/>
              <a:t> on host dopamine </a:t>
            </a:r>
            <a:r>
              <a:rPr lang="nl-NL" b="1" dirty="0" err="1"/>
              <a:t>and</a:t>
            </a:r>
            <a:r>
              <a:rPr lang="nl-NL" b="1" dirty="0"/>
              <a:t> </a:t>
            </a:r>
            <a:r>
              <a:rPr lang="nl-NL" b="1" dirty="0" err="1"/>
              <a:t>serotonin</a:t>
            </a:r>
            <a:r>
              <a:rPr lang="nl-NL" b="1" dirty="0"/>
              <a:t> </a:t>
            </a:r>
            <a:r>
              <a:rPr lang="nl-NL" b="1" dirty="0" err="1"/>
              <a:t>metabolism</a:t>
            </a:r>
            <a:endParaRPr lang="nl-NL" b="1" dirty="0"/>
          </a:p>
        </p:txBody>
      </p:sp>
      <p:pic>
        <p:nvPicPr>
          <p:cNvPr id="6" name="Afbeelding 5"/>
          <p:cNvPicPr>
            <a:picLocks noChangeAspect="1"/>
          </p:cNvPicPr>
          <p:nvPr/>
        </p:nvPicPr>
        <p:blipFill>
          <a:blip r:embed="rId3"/>
          <a:stretch>
            <a:fillRect/>
          </a:stretch>
        </p:blipFill>
        <p:spPr>
          <a:xfrm>
            <a:off x="113554" y="1556961"/>
            <a:ext cx="5310094" cy="1542933"/>
          </a:xfrm>
          <a:prstGeom prst="rect">
            <a:avLst/>
          </a:prstGeom>
        </p:spPr>
      </p:pic>
      <p:pic>
        <p:nvPicPr>
          <p:cNvPr id="7" name="Afbeelding 6"/>
          <p:cNvPicPr>
            <a:picLocks noChangeAspect="1"/>
          </p:cNvPicPr>
          <p:nvPr/>
        </p:nvPicPr>
        <p:blipFill>
          <a:blip r:embed="rId4"/>
          <a:stretch>
            <a:fillRect/>
          </a:stretch>
        </p:blipFill>
        <p:spPr>
          <a:xfrm>
            <a:off x="5163671" y="1556961"/>
            <a:ext cx="3980329" cy="1353312"/>
          </a:xfrm>
          <a:prstGeom prst="rect">
            <a:avLst/>
          </a:prstGeom>
        </p:spPr>
      </p:pic>
      <p:sp>
        <p:nvSpPr>
          <p:cNvPr id="10" name="Tekstvak 9"/>
          <p:cNvSpPr txBox="1"/>
          <p:nvPr/>
        </p:nvSpPr>
        <p:spPr>
          <a:xfrm>
            <a:off x="349077" y="5630571"/>
            <a:ext cx="9389034" cy="923330"/>
          </a:xfrm>
          <a:prstGeom prst="rect">
            <a:avLst/>
          </a:prstGeom>
          <a:noFill/>
        </p:spPr>
        <p:txBody>
          <a:bodyPr wrap="square" rtlCol="0">
            <a:spAutoFit/>
          </a:bodyPr>
          <a:lstStyle/>
          <a:p>
            <a:r>
              <a:rPr lang="nl-NL" dirty="0" err="1"/>
              <a:t>Serotonin</a:t>
            </a:r>
            <a:r>
              <a:rPr lang="nl-NL" dirty="0"/>
              <a:t>/dopamine </a:t>
            </a:r>
            <a:r>
              <a:rPr lang="nl-NL" dirty="0" err="1"/>
              <a:t>production</a:t>
            </a:r>
            <a:r>
              <a:rPr lang="nl-NL" dirty="0"/>
              <a:t> (</a:t>
            </a:r>
            <a:r>
              <a:rPr lang="nl-NL" dirty="0" err="1"/>
              <a:t>involved</a:t>
            </a:r>
            <a:r>
              <a:rPr lang="nl-NL" dirty="0"/>
              <a:t> in  </a:t>
            </a:r>
            <a:r>
              <a:rPr lang="nl-NL" dirty="0" err="1"/>
              <a:t>central</a:t>
            </a:r>
            <a:r>
              <a:rPr lang="nl-NL" dirty="0"/>
              <a:t> </a:t>
            </a:r>
            <a:r>
              <a:rPr lang="nl-NL" dirty="0" err="1"/>
              <a:t>regulation</a:t>
            </a:r>
            <a:r>
              <a:rPr lang="nl-NL" dirty="0"/>
              <a:t> of </a:t>
            </a:r>
            <a:r>
              <a:rPr lang="nl-NL" dirty="0" err="1"/>
              <a:t>metabolism</a:t>
            </a:r>
            <a:r>
              <a:rPr lang="nl-NL" dirty="0"/>
              <a:t> </a:t>
            </a:r>
            <a:r>
              <a:rPr lang="nl-NL" dirty="0" err="1"/>
              <a:t>and</a:t>
            </a:r>
            <a:r>
              <a:rPr lang="nl-NL" dirty="0"/>
              <a:t> </a:t>
            </a:r>
            <a:r>
              <a:rPr lang="nl-NL" dirty="0" err="1"/>
              <a:t>colonic</a:t>
            </a:r>
            <a:r>
              <a:rPr lang="nl-NL" dirty="0"/>
              <a:t> </a:t>
            </a:r>
          </a:p>
          <a:p>
            <a:r>
              <a:rPr lang="nl-NL" dirty="0"/>
              <a:t>transit time) is </a:t>
            </a:r>
            <a:r>
              <a:rPr lang="nl-NL" dirty="0" err="1"/>
              <a:t>mediated</a:t>
            </a:r>
            <a:r>
              <a:rPr lang="nl-NL" dirty="0"/>
              <a:t> </a:t>
            </a:r>
            <a:r>
              <a:rPr lang="nl-NL" dirty="0" err="1"/>
              <a:t>by</a:t>
            </a:r>
            <a:r>
              <a:rPr lang="nl-NL" dirty="0"/>
              <a:t> </a:t>
            </a:r>
            <a:r>
              <a:rPr lang="nl-NL" dirty="0" err="1"/>
              <a:t>gutmicrobiota</a:t>
            </a:r>
            <a:r>
              <a:rPr lang="nl-NL" dirty="0"/>
              <a:t>  </a:t>
            </a:r>
            <a:r>
              <a:rPr lang="nl-NL" dirty="0" err="1"/>
              <a:t>composition</a:t>
            </a:r>
            <a:r>
              <a:rPr lang="nl-NL" dirty="0"/>
              <a:t> (</a:t>
            </a:r>
            <a:r>
              <a:rPr lang="nl-NL" dirty="0" err="1"/>
              <a:t>butyrate</a:t>
            </a:r>
            <a:r>
              <a:rPr lang="nl-NL" dirty="0"/>
              <a:t> producers) in </a:t>
            </a:r>
            <a:r>
              <a:rPr lang="nl-NL" dirty="0" err="1"/>
              <a:t>animals</a:t>
            </a:r>
            <a:r>
              <a:rPr lang="nl-NL" dirty="0"/>
              <a:t>  </a:t>
            </a:r>
          </a:p>
          <a:p>
            <a:endParaRPr lang="nl-NL" dirty="0"/>
          </a:p>
        </p:txBody>
      </p:sp>
      <p:sp>
        <p:nvSpPr>
          <p:cNvPr id="11" name="Tekstvak 10"/>
          <p:cNvSpPr txBox="1"/>
          <p:nvPr/>
        </p:nvSpPr>
        <p:spPr>
          <a:xfrm>
            <a:off x="1890193" y="6369235"/>
            <a:ext cx="5085572" cy="369332"/>
          </a:xfrm>
          <a:prstGeom prst="rect">
            <a:avLst/>
          </a:prstGeom>
          <a:noFill/>
        </p:spPr>
        <p:txBody>
          <a:bodyPr wrap="none" rtlCol="0">
            <a:spAutoFit/>
          </a:bodyPr>
          <a:lstStyle/>
          <a:p>
            <a:r>
              <a:rPr lang="nl-NL" dirty="0" err="1"/>
              <a:t>Cervenka</a:t>
            </a:r>
            <a:r>
              <a:rPr lang="nl-NL" dirty="0"/>
              <a:t>, </a:t>
            </a:r>
            <a:r>
              <a:rPr lang="nl-NL" dirty="0" err="1"/>
              <a:t>Science</a:t>
            </a:r>
            <a:r>
              <a:rPr lang="nl-NL" dirty="0"/>
              <a:t> 2017; </a:t>
            </a:r>
            <a:r>
              <a:rPr lang="nl-NL" dirty="0" err="1"/>
              <a:t>Battaray</a:t>
            </a:r>
            <a:r>
              <a:rPr lang="nl-NL" dirty="0"/>
              <a:t>, Am J </a:t>
            </a:r>
            <a:r>
              <a:rPr lang="nl-NL" dirty="0" err="1"/>
              <a:t>Physiol</a:t>
            </a:r>
            <a:r>
              <a:rPr lang="nl-NL" dirty="0"/>
              <a:t> 2017</a:t>
            </a:r>
          </a:p>
        </p:txBody>
      </p:sp>
      <p:pic>
        <p:nvPicPr>
          <p:cNvPr id="8" name="Afbeelding 7"/>
          <p:cNvPicPr>
            <a:picLocks noChangeAspect="1"/>
          </p:cNvPicPr>
          <p:nvPr/>
        </p:nvPicPr>
        <p:blipFill>
          <a:blip r:embed="rId5"/>
          <a:stretch>
            <a:fillRect/>
          </a:stretch>
        </p:blipFill>
        <p:spPr>
          <a:xfrm>
            <a:off x="349077" y="3832503"/>
            <a:ext cx="4083902" cy="1259633"/>
          </a:xfrm>
          <a:prstGeom prst="rect">
            <a:avLst/>
          </a:prstGeom>
        </p:spPr>
      </p:pic>
      <p:pic>
        <p:nvPicPr>
          <p:cNvPr id="9" name="Afbeelding 8"/>
          <p:cNvPicPr>
            <a:picLocks noChangeAspect="1"/>
          </p:cNvPicPr>
          <p:nvPr/>
        </p:nvPicPr>
        <p:blipFill>
          <a:blip r:embed="rId6"/>
          <a:stretch>
            <a:fillRect/>
          </a:stretch>
        </p:blipFill>
        <p:spPr>
          <a:xfrm>
            <a:off x="5257697" y="3099894"/>
            <a:ext cx="3283118" cy="2428342"/>
          </a:xfrm>
          <a:prstGeom prst="rect">
            <a:avLst/>
          </a:prstGeom>
        </p:spPr>
      </p:pic>
    </p:spTree>
    <p:extLst>
      <p:ext uri="{BB962C8B-B14F-4D97-AF65-F5344CB8AC3E}">
        <p14:creationId xmlns:p14="http://schemas.microsoft.com/office/powerpoint/2010/main" val="34412213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5536" y="2852936"/>
            <a:ext cx="8229600" cy="1143000"/>
          </a:xfrm>
        </p:spPr>
        <p:txBody>
          <a:bodyPr>
            <a:normAutofit fontScale="90000"/>
          </a:bodyPr>
          <a:lstStyle/>
          <a:p>
            <a:r>
              <a:rPr lang="nl-NL" dirty="0"/>
              <a:t>Does </a:t>
            </a:r>
            <a:r>
              <a:rPr lang="nl-NL" b="1" dirty="0"/>
              <a:t>FMT</a:t>
            </a:r>
            <a:r>
              <a:rPr lang="nl-NL" dirty="0"/>
              <a:t> </a:t>
            </a:r>
            <a:r>
              <a:rPr lang="nl-NL" dirty="0" err="1"/>
              <a:t>from</a:t>
            </a:r>
            <a:r>
              <a:rPr lang="nl-NL" dirty="0"/>
              <a:t> </a:t>
            </a:r>
            <a:r>
              <a:rPr lang="nl-NL" dirty="0" err="1"/>
              <a:t>postbariatric</a:t>
            </a:r>
            <a:r>
              <a:rPr lang="nl-NL" dirty="0"/>
              <a:t> </a:t>
            </a:r>
            <a:r>
              <a:rPr lang="nl-NL" dirty="0" err="1"/>
              <a:t>surgery</a:t>
            </a:r>
            <a:r>
              <a:rPr lang="nl-NL" dirty="0"/>
              <a:t> donors affect </a:t>
            </a:r>
            <a:r>
              <a:rPr lang="nl-NL" b="1" dirty="0" err="1"/>
              <a:t>serotonin</a:t>
            </a:r>
            <a:r>
              <a:rPr lang="nl-NL" b="1" dirty="0"/>
              <a:t> </a:t>
            </a:r>
            <a:r>
              <a:rPr lang="nl-NL" b="1" dirty="0" err="1"/>
              <a:t>and</a:t>
            </a:r>
            <a:r>
              <a:rPr lang="nl-NL" b="1" dirty="0"/>
              <a:t> </a:t>
            </a:r>
            <a:r>
              <a:rPr lang="nl-NL" b="1" dirty="0" smtClean="0"/>
              <a:t>dopamine </a:t>
            </a:r>
            <a:r>
              <a:rPr lang="nl-NL" b="1" dirty="0"/>
              <a:t>brain receptor </a:t>
            </a:r>
            <a:r>
              <a:rPr lang="nl-NL" b="1" dirty="0" err="1"/>
              <a:t>expression</a:t>
            </a:r>
            <a:r>
              <a:rPr lang="nl-NL" b="1" dirty="0"/>
              <a:t> </a:t>
            </a:r>
            <a:r>
              <a:rPr lang="nl-NL" dirty="0"/>
              <a:t>in human </a:t>
            </a:r>
            <a:r>
              <a:rPr lang="nl-NL" dirty="0" err="1"/>
              <a:t>metabolic</a:t>
            </a:r>
            <a:r>
              <a:rPr lang="nl-NL" dirty="0"/>
              <a:t> </a:t>
            </a:r>
            <a:r>
              <a:rPr lang="nl-NL" dirty="0" err="1"/>
              <a:t>syndrome</a:t>
            </a:r>
            <a:r>
              <a:rPr lang="nl-NL" dirty="0"/>
              <a:t>? </a:t>
            </a:r>
            <a:br>
              <a:rPr lang="nl-NL" dirty="0"/>
            </a:br>
            <a:r>
              <a:rPr lang="nl-NL" dirty="0"/>
              <a:t/>
            </a:r>
            <a:br>
              <a:rPr lang="nl-NL" dirty="0"/>
            </a:br>
            <a:r>
              <a:rPr lang="nl-NL" dirty="0" err="1"/>
              <a:t>And</a:t>
            </a:r>
            <a:r>
              <a:rPr lang="nl-NL" dirty="0"/>
              <a:t> </a:t>
            </a:r>
            <a:br>
              <a:rPr lang="nl-NL" dirty="0"/>
            </a:br>
            <a:r>
              <a:rPr lang="nl-NL" dirty="0"/>
              <a:t>is </a:t>
            </a:r>
            <a:r>
              <a:rPr lang="nl-NL" dirty="0" err="1"/>
              <a:t>oral</a:t>
            </a:r>
            <a:r>
              <a:rPr lang="nl-NL" dirty="0"/>
              <a:t> </a:t>
            </a:r>
            <a:r>
              <a:rPr lang="nl-NL" b="1" dirty="0" err="1"/>
              <a:t>butyrate</a:t>
            </a:r>
            <a:r>
              <a:rPr lang="nl-NL" dirty="0"/>
              <a:t> a </a:t>
            </a:r>
            <a:r>
              <a:rPr lang="nl-NL" dirty="0" err="1"/>
              <a:t>beneficial</a:t>
            </a:r>
            <a:r>
              <a:rPr lang="nl-NL" dirty="0"/>
              <a:t> treatment? </a:t>
            </a:r>
          </a:p>
        </p:txBody>
      </p:sp>
    </p:spTree>
    <p:extLst>
      <p:ext uri="{BB962C8B-B14F-4D97-AF65-F5344CB8AC3E}">
        <p14:creationId xmlns:p14="http://schemas.microsoft.com/office/powerpoint/2010/main" val="39120093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3200" y="173038"/>
            <a:ext cx="8686800" cy="1143000"/>
          </a:xfrm>
        </p:spPr>
        <p:txBody>
          <a:bodyPr>
            <a:normAutofit fontScale="90000"/>
          </a:bodyPr>
          <a:lstStyle/>
          <a:p>
            <a:r>
              <a:rPr lang="nl-NL" dirty="0"/>
              <a:t>Does donor FMT affect brain </a:t>
            </a:r>
            <a:r>
              <a:rPr lang="nl-NL" dirty="0" err="1" smtClean="0"/>
              <a:t>serotonin</a:t>
            </a:r>
            <a:r>
              <a:rPr lang="nl-NL" dirty="0" smtClean="0"/>
              <a:t>-dopamine </a:t>
            </a:r>
            <a:r>
              <a:rPr lang="nl-NL" dirty="0" err="1"/>
              <a:t>metabolism</a:t>
            </a:r>
            <a:r>
              <a:rPr lang="nl-NL" dirty="0"/>
              <a:t> in </a:t>
            </a:r>
            <a:r>
              <a:rPr lang="nl-NL" dirty="0" err="1"/>
              <a:t>humans</a:t>
            </a:r>
            <a:r>
              <a:rPr lang="nl-NL" dirty="0"/>
              <a:t>?</a:t>
            </a:r>
          </a:p>
        </p:txBody>
      </p:sp>
      <p:sp>
        <p:nvSpPr>
          <p:cNvPr id="3" name="Tijdelijke aanduiding voor inhoud 2"/>
          <p:cNvSpPr>
            <a:spLocks noGrp="1"/>
          </p:cNvSpPr>
          <p:nvPr>
            <p:ph idx="1"/>
          </p:nvPr>
        </p:nvSpPr>
        <p:spPr/>
        <p:txBody>
          <a:bodyPr/>
          <a:lstStyle/>
          <a:p>
            <a:pPr marL="0" indent="0" algn="ctr">
              <a:buNone/>
            </a:pPr>
            <a:r>
              <a:rPr lang="nl-NL" altLang="nl-NL" dirty="0" err="1">
                <a:latin typeface="Calibri" pitchFamily="34" charset="0"/>
              </a:rPr>
              <a:t>Relation</a:t>
            </a:r>
            <a:r>
              <a:rPr lang="nl-NL" altLang="nl-NL" dirty="0">
                <a:latin typeface="Calibri" pitchFamily="34" charset="0"/>
              </a:rPr>
              <a:t> </a:t>
            </a:r>
            <a:r>
              <a:rPr lang="nl-NL" altLang="nl-NL" dirty="0" err="1">
                <a:latin typeface="Calibri" pitchFamily="34" charset="0"/>
              </a:rPr>
              <a:t>with</a:t>
            </a:r>
            <a:r>
              <a:rPr lang="nl-NL" altLang="nl-NL" dirty="0">
                <a:latin typeface="Calibri" pitchFamily="34" charset="0"/>
              </a:rPr>
              <a:t> </a:t>
            </a:r>
            <a:r>
              <a:rPr lang="nl-NL" altLang="nl-NL" b="1" dirty="0" err="1">
                <a:solidFill>
                  <a:srgbClr val="00B050"/>
                </a:solidFill>
                <a:latin typeface="Calibri" pitchFamily="34" charset="0"/>
              </a:rPr>
              <a:t>butyrate</a:t>
            </a:r>
            <a:r>
              <a:rPr lang="nl-NL" altLang="nl-NL" dirty="0">
                <a:solidFill>
                  <a:srgbClr val="00B050"/>
                </a:solidFill>
                <a:latin typeface="Calibri" pitchFamily="34" charset="0"/>
              </a:rPr>
              <a:t> </a:t>
            </a:r>
            <a:r>
              <a:rPr lang="nl-NL" altLang="nl-NL" dirty="0">
                <a:latin typeface="Calibri" pitchFamily="34" charset="0"/>
              </a:rPr>
              <a:t>or </a:t>
            </a:r>
            <a:r>
              <a:rPr lang="nl-NL" altLang="nl-NL" dirty="0" err="1">
                <a:latin typeface="Calibri" pitchFamily="34" charset="0"/>
              </a:rPr>
              <a:t>butyrate-producing</a:t>
            </a:r>
            <a:r>
              <a:rPr lang="nl-NL" altLang="nl-NL" dirty="0">
                <a:latin typeface="Calibri" pitchFamily="34" charset="0"/>
              </a:rPr>
              <a:t> </a:t>
            </a:r>
            <a:r>
              <a:rPr lang="nl-NL" altLang="nl-NL" b="1" dirty="0" err="1">
                <a:solidFill>
                  <a:srgbClr val="7030A0"/>
                </a:solidFill>
                <a:latin typeface="Calibri" pitchFamily="34" charset="0"/>
              </a:rPr>
              <a:t>bacteria</a:t>
            </a:r>
            <a:r>
              <a:rPr lang="nl-NL" altLang="nl-NL" dirty="0">
                <a:latin typeface="Calibri" pitchFamily="34" charset="0"/>
              </a:rPr>
              <a:t>?</a:t>
            </a:r>
          </a:p>
          <a:p>
            <a:endParaRPr lang="nl-NL" altLang="nl-NL" dirty="0">
              <a:latin typeface="Calibri" pitchFamily="34" charset="0"/>
            </a:endParaRPr>
          </a:p>
          <a:p>
            <a:endParaRPr lang="nl-NL" altLang="nl-NL" dirty="0">
              <a:latin typeface="Calibri" pitchFamily="34" charset="0"/>
            </a:endParaRPr>
          </a:p>
          <a:p>
            <a:endParaRPr lang="nl-NL" dirty="0">
              <a:latin typeface="Calibri" pitchFamily="34" charset="0"/>
            </a:endParaRPr>
          </a:p>
          <a:p>
            <a:endParaRPr lang="nl-NL" dirty="0"/>
          </a:p>
        </p:txBody>
      </p:sp>
      <p:sp>
        <p:nvSpPr>
          <p:cNvPr id="4" name="Tekstvak 3"/>
          <p:cNvSpPr txBox="1"/>
          <p:nvPr/>
        </p:nvSpPr>
        <p:spPr>
          <a:xfrm>
            <a:off x="203200" y="3356992"/>
            <a:ext cx="4008760" cy="1200329"/>
          </a:xfrm>
          <a:prstGeom prst="rect">
            <a:avLst/>
          </a:prstGeom>
          <a:noFill/>
          <a:ln>
            <a:solidFill>
              <a:schemeClr val="tx1"/>
            </a:solidFill>
          </a:ln>
        </p:spPr>
        <p:txBody>
          <a:bodyPr wrap="square" rtlCol="0">
            <a:spAutoFit/>
          </a:bodyPr>
          <a:lstStyle/>
          <a:p>
            <a:r>
              <a:rPr lang="nl-NL" dirty="0"/>
              <a:t>N=12 male-</a:t>
            </a:r>
            <a:r>
              <a:rPr lang="nl-NL" dirty="0" err="1"/>
              <a:t>female</a:t>
            </a:r>
            <a:r>
              <a:rPr lang="nl-NL" dirty="0"/>
              <a:t> </a:t>
            </a:r>
            <a:r>
              <a:rPr lang="nl-NL" dirty="0" err="1"/>
              <a:t>metabolic</a:t>
            </a:r>
            <a:r>
              <a:rPr lang="nl-NL" dirty="0"/>
              <a:t> </a:t>
            </a:r>
            <a:r>
              <a:rPr lang="nl-NL" dirty="0" err="1"/>
              <a:t>syndrome</a:t>
            </a:r>
            <a:endParaRPr lang="nl-NL" dirty="0"/>
          </a:p>
          <a:p>
            <a:r>
              <a:rPr lang="nl-NL" dirty="0">
                <a:solidFill>
                  <a:srgbClr val="00B050"/>
                </a:solidFill>
              </a:rPr>
              <a:t>Placebo </a:t>
            </a:r>
            <a:r>
              <a:rPr lang="nl-NL" dirty="0" err="1"/>
              <a:t>tablets</a:t>
            </a:r>
            <a:r>
              <a:rPr lang="nl-NL" dirty="0"/>
              <a:t> 4 </a:t>
            </a:r>
            <a:r>
              <a:rPr lang="nl-NL" dirty="0" err="1"/>
              <a:t>wks</a:t>
            </a:r>
            <a:endParaRPr lang="nl-NL" dirty="0"/>
          </a:p>
          <a:p>
            <a:r>
              <a:rPr lang="nl-NL" dirty="0"/>
              <a:t>Post-</a:t>
            </a:r>
            <a:r>
              <a:rPr lang="nl-NL" dirty="0" err="1"/>
              <a:t>bariatric</a:t>
            </a:r>
            <a:r>
              <a:rPr lang="nl-NL" dirty="0"/>
              <a:t> </a:t>
            </a:r>
            <a:r>
              <a:rPr lang="nl-NL" dirty="0" err="1"/>
              <a:t>surgery</a:t>
            </a:r>
            <a:r>
              <a:rPr lang="nl-NL" dirty="0"/>
              <a:t> donor FMT (</a:t>
            </a:r>
            <a:r>
              <a:rPr lang="nl-NL" dirty="0" err="1"/>
              <a:t>butyrate</a:t>
            </a:r>
            <a:r>
              <a:rPr lang="nl-NL" dirty="0"/>
              <a:t>- </a:t>
            </a:r>
            <a:r>
              <a:rPr lang="nl-NL" dirty="0" err="1"/>
              <a:t>producing</a:t>
            </a:r>
            <a:r>
              <a:rPr lang="nl-NL" dirty="0"/>
              <a:t> </a:t>
            </a:r>
            <a:r>
              <a:rPr lang="nl-NL" b="1" dirty="0" err="1">
                <a:solidFill>
                  <a:srgbClr val="7030A0"/>
                </a:solidFill>
              </a:rPr>
              <a:t>bacteria</a:t>
            </a:r>
            <a:r>
              <a:rPr lang="nl-NL" dirty="0"/>
              <a:t>)</a:t>
            </a:r>
          </a:p>
        </p:txBody>
      </p:sp>
      <p:sp>
        <p:nvSpPr>
          <p:cNvPr id="5" name="Tekstvak 4"/>
          <p:cNvSpPr txBox="1"/>
          <p:nvPr/>
        </p:nvSpPr>
        <p:spPr>
          <a:xfrm>
            <a:off x="4900246" y="3356992"/>
            <a:ext cx="3930570" cy="1200329"/>
          </a:xfrm>
          <a:prstGeom prst="rect">
            <a:avLst/>
          </a:prstGeom>
          <a:noFill/>
          <a:ln>
            <a:solidFill>
              <a:schemeClr val="tx1"/>
            </a:solidFill>
          </a:ln>
        </p:spPr>
        <p:txBody>
          <a:bodyPr wrap="square" rtlCol="0">
            <a:spAutoFit/>
          </a:bodyPr>
          <a:lstStyle/>
          <a:p>
            <a:r>
              <a:rPr lang="nl-NL" dirty="0"/>
              <a:t>N=12 male/</a:t>
            </a:r>
            <a:r>
              <a:rPr lang="nl-NL" dirty="0" err="1"/>
              <a:t>female</a:t>
            </a:r>
            <a:r>
              <a:rPr lang="nl-NL" dirty="0"/>
              <a:t> </a:t>
            </a:r>
            <a:r>
              <a:rPr lang="nl-NL" dirty="0" err="1"/>
              <a:t>metabolic</a:t>
            </a:r>
            <a:r>
              <a:rPr lang="nl-NL" dirty="0"/>
              <a:t> </a:t>
            </a:r>
            <a:r>
              <a:rPr lang="nl-NL" dirty="0" err="1"/>
              <a:t>syndrome</a:t>
            </a:r>
            <a:endParaRPr lang="nl-NL" dirty="0"/>
          </a:p>
          <a:p>
            <a:r>
              <a:rPr lang="nl-NL" b="1" dirty="0" err="1">
                <a:solidFill>
                  <a:srgbClr val="00B050"/>
                </a:solidFill>
              </a:rPr>
              <a:t>Butyrate</a:t>
            </a:r>
            <a:r>
              <a:rPr lang="nl-NL" dirty="0">
                <a:solidFill>
                  <a:srgbClr val="00B050"/>
                </a:solidFill>
              </a:rPr>
              <a:t> </a:t>
            </a:r>
            <a:r>
              <a:rPr lang="nl-NL" dirty="0" err="1"/>
              <a:t>tablets</a:t>
            </a:r>
            <a:r>
              <a:rPr lang="nl-NL" dirty="0"/>
              <a:t> 4 </a:t>
            </a:r>
            <a:r>
              <a:rPr lang="nl-NL" dirty="0" err="1"/>
              <a:t>wks</a:t>
            </a:r>
            <a:endParaRPr lang="nl-NL" dirty="0">
              <a:solidFill>
                <a:srgbClr val="00B050"/>
              </a:solidFill>
            </a:endParaRPr>
          </a:p>
          <a:p>
            <a:r>
              <a:rPr lang="nl-NL" dirty="0">
                <a:solidFill>
                  <a:srgbClr val="7030A0"/>
                </a:solidFill>
              </a:rPr>
              <a:t>Placebo </a:t>
            </a:r>
            <a:r>
              <a:rPr lang="nl-NL" dirty="0"/>
              <a:t>(</a:t>
            </a:r>
            <a:r>
              <a:rPr lang="nl-NL" dirty="0" err="1"/>
              <a:t>autologous</a:t>
            </a:r>
            <a:r>
              <a:rPr lang="nl-NL" dirty="0"/>
              <a:t>) FMT</a:t>
            </a:r>
          </a:p>
          <a:p>
            <a:endParaRPr lang="nl-NL" dirty="0"/>
          </a:p>
        </p:txBody>
      </p:sp>
      <p:sp>
        <p:nvSpPr>
          <p:cNvPr id="6" name="Tekstvak 5"/>
          <p:cNvSpPr txBox="1"/>
          <p:nvPr/>
        </p:nvSpPr>
        <p:spPr>
          <a:xfrm>
            <a:off x="4355976" y="3861048"/>
            <a:ext cx="648072" cy="461665"/>
          </a:xfrm>
          <a:prstGeom prst="rect">
            <a:avLst/>
          </a:prstGeom>
          <a:noFill/>
        </p:spPr>
        <p:txBody>
          <a:bodyPr wrap="square" rtlCol="0">
            <a:spAutoFit/>
          </a:bodyPr>
          <a:lstStyle/>
          <a:p>
            <a:r>
              <a:rPr lang="nl-NL" sz="2400" dirty="0" err="1"/>
              <a:t>vs</a:t>
            </a:r>
            <a:endParaRPr lang="nl-NL" sz="2400" dirty="0"/>
          </a:p>
        </p:txBody>
      </p:sp>
      <p:pic>
        <p:nvPicPr>
          <p:cNvPr id="7" name="Afbeelding 6">
            <a:extLst>
              <a:ext uri="{FF2B5EF4-FFF2-40B4-BE49-F238E27FC236}">
                <a16:creationId xmlns="" xmlns:a16="http://schemas.microsoft.com/office/drawing/2014/main" id="{475F0D5D-5591-564C-BE7E-649C1BDE7F07}"/>
              </a:ext>
            </a:extLst>
          </p:cNvPr>
          <p:cNvPicPr>
            <a:picLocks noChangeAspect="1"/>
          </p:cNvPicPr>
          <p:nvPr/>
        </p:nvPicPr>
        <p:blipFill>
          <a:blip r:embed="rId3"/>
          <a:stretch>
            <a:fillRect/>
          </a:stretch>
        </p:blipFill>
        <p:spPr>
          <a:xfrm>
            <a:off x="5765511" y="4759570"/>
            <a:ext cx="1751727" cy="2001974"/>
          </a:xfrm>
          <a:prstGeom prst="rect">
            <a:avLst/>
          </a:prstGeom>
        </p:spPr>
      </p:pic>
    </p:spTree>
    <p:extLst>
      <p:ext uri="{BB962C8B-B14F-4D97-AF65-F5344CB8AC3E}">
        <p14:creationId xmlns:p14="http://schemas.microsoft.com/office/powerpoint/2010/main" val="7782591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p:txBody>
          <a:bodyPr/>
          <a:lstStyle/>
          <a:p>
            <a:r>
              <a:rPr lang="nl-NL" altLang="nl-NL" dirty="0">
                <a:latin typeface="Calibri" pitchFamily="34" charset="0"/>
                <a:ea typeface="ＭＳ Ｐゴシック" pitchFamily="34" charset="-128"/>
              </a:rPr>
              <a:t>Brain SPECT + MRI scan</a:t>
            </a:r>
          </a:p>
        </p:txBody>
      </p:sp>
      <p:sp>
        <p:nvSpPr>
          <p:cNvPr id="14339" name="Tijdelijke aanduiding voor inhoud 2"/>
          <p:cNvSpPr>
            <a:spLocks noGrp="1"/>
          </p:cNvSpPr>
          <p:nvPr>
            <p:ph idx="1"/>
          </p:nvPr>
        </p:nvSpPr>
        <p:spPr>
          <a:xfrm>
            <a:off x="457200" y="1308100"/>
            <a:ext cx="8229600" cy="4525963"/>
          </a:xfrm>
        </p:spPr>
        <p:txBody>
          <a:bodyPr/>
          <a:lstStyle/>
          <a:p>
            <a:pPr marL="0" indent="0">
              <a:buNone/>
            </a:pPr>
            <a:r>
              <a:rPr lang="nl-NL" altLang="nl-NL" sz="2400" dirty="0" err="1">
                <a:latin typeface="Calibri" pitchFamily="34" charset="0"/>
                <a:ea typeface="ＭＳ Ｐゴシック" pitchFamily="34" charset="-128"/>
              </a:rPr>
              <a:t>Intravenous</a:t>
            </a:r>
            <a:r>
              <a:rPr lang="nl-NL" altLang="nl-NL" sz="2400" dirty="0">
                <a:latin typeface="Calibri" pitchFamily="34" charset="0"/>
                <a:ea typeface="ＭＳ Ｐゴシック" pitchFamily="34" charset="-128"/>
              </a:rPr>
              <a:t> Radiotracer </a:t>
            </a:r>
            <a:r>
              <a:rPr lang="nl-NL" altLang="nl-NL" sz="2400" dirty="0" err="1">
                <a:latin typeface="Calibri" pitchFamily="34" charset="0"/>
                <a:ea typeface="ＭＳ Ｐゴシック" pitchFamily="34" charset="-128"/>
              </a:rPr>
              <a:t>labeled</a:t>
            </a:r>
            <a:r>
              <a:rPr lang="nl-NL" altLang="nl-NL" sz="2400" dirty="0">
                <a:latin typeface="Calibri" pitchFamily="34" charset="0"/>
                <a:ea typeface="ＭＳ Ｐゴシック" pitchFamily="34" charset="-128"/>
              </a:rPr>
              <a:t> </a:t>
            </a:r>
            <a:r>
              <a:rPr lang="en-US" sz="2400" dirty="0"/>
              <a:t>100 </a:t>
            </a:r>
            <a:r>
              <a:rPr lang="en-US" sz="2400" dirty="0" err="1"/>
              <a:t>MBq</a:t>
            </a:r>
            <a:r>
              <a:rPr lang="en-US" sz="2400" dirty="0"/>
              <a:t> </a:t>
            </a:r>
            <a:r>
              <a:rPr lang="nl-NL" altLang="nl-NL" sz="2400" dirty="0">
                <a:latin typeface="Calibri" pitchFamily="34" charset="0"/>
                <a:ea typeface="ＭＳ Ｐゴシック" pitchFamily="34" charset="-128"/>
              </a:rPr>
              <a:t>¹²³I-FP-CIT </a:t>
            </a:r>
            <a:r>
              <a:rPr lang="nl-NL" altLang="nl-NL" sz="2400" dirty="0" err="1">
                <a:latin typeface="Calibri" pitchFamily="34" charset="0"/>
                <a:ea typeface="ＭＳ Ｐゴシック" pitchFamily="34" charset="-128"/>
              </a:rPr>
              <a:t>binds</a:t>
            </a:r>
            <a:r>
              <a:rPr lang="nl-NL" altLang="nl-NL" sz="2400" dirty="0">
                <a:latin typeface="Calibri" pitchFamily="34" charset="0"/>
                <a:ea typeface="ＭＳ Ｐゴシック" pitchFamily="34" charset="-128"/>
              </a:rPr>
              <a:t>:</a:t>
            </a:r>
          </a:p>
          <a:p>
            <a:pPr>
              <a:buFontTx/>
              <a:buChar char="-"/>
            </a:pPr>
            <a:r>
              <a:rPr lang="nl-NL" altLang="nl-NL" sz="2400" dirty="0" err="1">
                <a:latin typeface="Calibri" pitchFamily="34" charset="0"/>
                <a:ea typeface="ＭＳ Ｐゴシック" pitchFamily="34" charset="-128"/>
              </a:rPr>
              <a:t>Serotonin</a:t>
            </a:r>
            <a:r>
              <a:rPr lang="nl-NL" altLang="nl-NL" sz="2400" dirty="0">
                <a:latin typeface="Calibri" pitchFamily="34" charset="0"/>
                <a:ea typeface="ＭＳ Ｐゴシック" pitchFamily="34" charset="-128"/>
              </a:rPr>
              <a:t> receptor </a:t>
            </a:r>
            <a:r>
              <a:rPr lang="nl-NL" altLang="nl-NL" sz="2400" dirty="0" err="1">
                <a:latin typeface="Calibri" pitchFamily="34" charset="0"/>
                <a:ea typeface="ＭＳ Ｐゴシック" pitchFamily="34" charset="-128"/>
              </a:rPr>
              <a:t>expression</a:t>
            </a:r>
            <a:r>
              <a:rPr lang="nl-NL" altLang="nl-NL" sz="2400" dirty="0">
                <a:latin typeface="Calibri" pitchFamily="34" charset="0"/>
                <a:ea typeface="ＭＳ Ｐゴシック" pitchFamily="34" charset="-128"/>
              </a:rPr>
              <a:t> in </a:t>
            </a:r>
            <a:r>
              <a:rPr lang="nl-NL" altLang="nl-NL" sz="2400" b="1" dirty="0">
                <a:solidFill>
                  <a:srgbClr val="92D050"/>
                </a:solidFill>
                <a:latin typeface="Calibri" pitchFamily="34" charset="0"/>
                <a:ea typeface="ＭＳ Ｐゴシック" pitchFamily="34" charset="-128"/>
              </a:rPr>
              <a:t>thalamus</a:t>
            </a:r>
            <a:r>
              <a:rPr lang="nl-NL" altLang="nl-NL" sz="2400" dirty="0">
                <a:latin typeface="Calibri" pitchFamily="34" charset="0"/>
                <a:ea typeface="ＭＳ Ｐゴシック" pitchFamily="34" charset="-128"/>
              </a:rPr>
              <a:t> </a:t>
            </a:r>
            <a:r>
              <a:rPr lang="nl-NL" altLang="nl-NL" sz="2400" dirty="0" err="1">
                <a:latin typeface="Calibri" pitchFamily="34" charset="0"/>
                <a:ea typeface="ＭＳ Ｐゴシック" pitchFamily="34" charset="-128"/>
              </a:rPr>
              <a:t>and</a:t>
            </a:r>
            <a:r>
              <a:rPr lang="nl-NL" altLang="nl-NL" sz="2400" dirty="0">
                <a:latin typeface="Calibri" pitchFamily="34" charset="0"/>
                <a:ea typeface="ＭＳ Ｐゴシック" pitchFamily="34" charset="-128"/>
              </a:rPr>
              <a:t> </a:t>
            </a:r>
            <a:r>
              <a:rPr lang="nl-NL" altLang="nl-NL" sz="2400" b="1" dirty="0">
                <a:solidFill>
                  <a:srgbClr val="FF0000"/>
                </a:solidFill>
                <a:latin typeface="Calibri" pitchFamily="34" charset="0"/>
                <a:ea typeface="ＭＳ Ｐゴシック" pitchFamily="34" charset="-128"/>
              </a:rPr>
              <a:t>hypothalamus</a:t>
            </a:r>
            <a:r>
              <a:rPr lang="nl-NL" altLang="nl-NL" sz="2400" dirty="0">
                <a:latin typeface="Calibri" pitchFamily="34" charset="0"/>
                <a:ea typeface="ＭＳ Ｐゴシック" pitchFamily="34" charset="-128"/>
              </a:rPr>
              <a:t> (2h </a:t>
            </a:r>
            <a:r>
              <a:rPr lang="nl-NL" altLang="nl-NL" sz="2400" dirty="0" err="1">
                <a:latin typeface="Calibri" pitchFamily="34" charset="0"/>
                <a:ea typeface="ＭＳ Ｐゴシック" pitchFamily="34" charset="-128"/>
              </a:rPr>
              <a:t>after</a:t>
            </a:r>
            <a:r>
              <a:rPr lang="nl-NL" altLang="nl-NL" sz="2400" dirty="0">
                <a:latin typeface="Calibri" pitchFamily="34" charset="0"/>
                <a:ea typeface="ＭＳ Ｐゴシック" pitchFamily="34" charset="-128"/>
              </a:rPr>
              <a:t> </a:t>
            </a:r>
            <a:r>
              <a:rPr lang="nl-NL" altLang="nl-NL" sz="2400" dirty="0" err="1">
                <a:latin typeface="Calibri" pitchFamily="34" charset="0"/>
                <a:ea typeface="ＭＳ Ｐゴシック" pitchFamily="34" charset="-128"/>
              </a:rPr>
              <a:t>infusion</a:t>
            </a:r>
            <a:r>
              <a:rPr lang="nl-NL" altLang="nl-NL" sz="2400" dirty="0">
                <a:latin typeface="Calibri" pitchFamily="34" charset="0"/>
                <a:ea typeface="ＭＳ Ｐゴシック" pitchFamily="34" charset="-128"/>
              </a:rPr>
              <a:t>)</a:t>
            </a:r>
          </a:p>
          <a:p>
            <a:pPr>
              <a:buFontTx/>
              <a:buChar char="-"/>
            </a:pPr>
            <a:r>
              <a:rPr lang="nl-NL" altLang="nl-NL" sz="2400" dirty="0" err="1">
                <a:latin typeface="Calibri" pitchFamily="34" charset="0"/>
                <a:ea typeface="ＭＳ Ｐゴシック" pitchFamily="34" charset="-128"/>
              </a:rPr>
              <a:t>Dopamin</a:t>
            </a:r>
            <a:r>
              <a:rPr lang="nl-NL" altLang="nl-NL" sz="2400" dirty="0">
                <a:latin typeface="Calibri" pitchFamily="34" charset="0"/>
                <a:ea typeface="ＭＳ Ｐゴシック" pitchFamily="34" charset="-128"/>
              </a:rPr>
              <a:t> receptor </a:t>
            </a:r>
            <a:r>
              <a:rPr lang="nl-NL" altLang="nl-NL" sz="2400" dirty="0" err="1">
                <a:latin typeface="Calibri" pitchFamily="34" charset="0"/>
                <a:ea typeface="ＭＳ Ｐゴシック" pitchFamily="34" charset="-128"/>
              </a:rPr>
              <a:t>expression</a:t>
            </a:r>
            <a:r>
              <a:rPr lang="nl-NL" altLang="nl-NL" sz="2400" dirty="0">
                <a:latin typeface="Calibri" pitchFamily="34" charset="0"/>
                <a:ea typeface="ＭＳ Ｐゴシック" pitchFamily="34" charset="-128"/>
              </a:rPr>
              <a:t> in </a:t>
            </a:r>
            <a:r>
              <a:rPr lang="nl-NL" altLang="nl-NL" sz="2400" b="1" dirty="0" err="1">
                <a:solidFill>
                  <a:schemeClr val="accent1">
                    <a:lumMod val="75000"/>
                  </a:schemeClr>
                </a:solidFill>
                <a:latin typeface="Calibri" pitchFamily="34" charset="0"/>
                <a:ea typeface="ＭＳ Ｐゴシック" pitchFamily="34" charset="-128"/>
              </a:rPr>
              <a:t>striatum</a:t>
            </a:r>
            <a:r>
              <a:rPr lang="nl-NL" altLang="nl-NL" sz="2400" dirty="0">
                <a:solidFill>
                  <a:schemeClr val="accent1">
                    <a:lumMod val="75000"/>
                  </a:schemeClr>
                </a:solidFill>
                <a:latin typeface="Calibri" pitchFamily="34" charset="0"/>
                <a:ea typeface="ＭＳ Ｐゴシック" pitchFamily="34" charset="-128"/>
              </a:rPr>
              <a:t> </a:t>
            </a:r>
            <a:r>
              <a:rPr lang="nl-NL" altLang="nl-NL" sz="2400" dirty="0">
                <a:latin typeface="Calibri" pitchFamily="34" charset="0"/>
                <a:ea typeface="ＭＳ Ｐゴシック" pitchFamily="34" charset="-128"/>
              </a:rPr>
              <a:t>(</a:t>
            </a:r>
            <a:r>
              <a:rPr lang="nl-NL" altLang="nl-NL" sz="2400" dirty="0" err="1">
                <a:latin typeface="Calibri" pitchFamily="34" charset="0"/>
                <a:ea typeface="ＭＳ Ｐゴシック" pitchFamily="34" charset="-128"/>
              </a:rPr>
              <a:t>visualized</a:t>
            </a:r>
            <a:r>
              <a:rPr lang="nl-NL" altLang="nl-NL" sz="2400" dirty="0">
                <a:latin typeface="Calibri" pitchFamily="34" charset="0"/>
                <a:ea typeface="ＭＳ Ｐゴシック" pitchFamily="34" charset="-128"/>
              </a:rPr>
              <a:t> 3h </a:t>
            </a:r>
            <a:r>
              <a:rPr lang="nl-NL" altLang="nl-NL" sz="2400" dirty="0" err="1">
                <a:latin typeface="Calibri" pitchFamily="34" charset="0"/>
                <a:ea typeface="ＭＳ Ｐゴシック" pitchFamily="34" charset="-128"/>
              </a:rPr>
              <a:t>after</a:t>
            </a:r>
            <a:r>
              <a:rPr lang="nl-NL" altLang="nl-NL" sz="2400" dirty="0">
                <a:latin typeface="Calibri" pitchFamily="34" charset="0"/>
                <a:ea typeface="ＭＳ Ｐゴシック" pitchFamily="34" charset="-128"/>
              </a:rPr>
              <a:t> </a:t>
            </a:r>
            <a:r>
              <a:rPr lang="nl-NL" altLang="nl-NL" sz="2400" dirty="0" err="1">
                <a:latin typeface="Calibri" pitchFamily="34" charset="0"/>
                <a:ea typeface="ＭＳ Ｐゴシック" pitchFamily="34" charset="-128"/>
              </a:rPr>
              <a:t>infusion</a:t>
            </a:r>
            <a:r>
              <a:rPr lang="nl-NL" altLang="nl-NL" sz="2400" dirty="0">
                <a:latin typeface="Calibri" pitchFamily="34" charset="0"/>
                <a:ea typeface="ＭＳ Ｐゴシック" pitchFamily="34" charset="-128"/>
              </a:rPr>
              <a:t> radiotracer)</a:t>
            </a:r>
          </a:p>
          <a:p>
            <a:pPr>
              <a:buFontTx/>
              <a:buChar char="-"/>
            </a:pPr>
            <a:endParaRPr lang="nl-NL" altLang="nl-NL" sz="2400" dirty="0">
              <a:latin typeface="Calibri" pitchFamily="34" charset="0"/>
              <a:ea typeface="ＭＳ Ｐゴシック" pitchFamily="34" charset="-128"/>
            </a:endParaRPr>
          </a:p>
          <a:p>
            <a:endParaRPr lang="nl-NL" altLang="nl-NL" dirty="0">
              <a:ea typeface="ＭＳ Ｐゴシック" pitchFamily="34" charset="-128"/>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356992"/>
            <a:ext cx="7620000"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49160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a:t>Brain SPECT </a:t>
            </a:r>
            <a:r>
              <a:rPr lang="nl-NL" dirty="0" err="1"/>
              <a:t>coregistered</a:t>
            </a:r>
            <a:r>
              <a:rPr lang="nl-NL" dirty="0"/>
              <a:t> </a:t>
            </a:r>
            <a:r>
              <a:rPr lang="nl-NL" dirty="0" err="1"/>
              <a:t>to</a:t>
            </a:r>
            <a:r>
              <a:rPr lang="nl-NL" dirty="0"/>
              <a:t> </a:t>
            </a:r>
            <a:r>
              <a:rPr lang="nl-NL" dirty="0" err="1"/>
              <a:t>individual</a:t>
            </a:r>
            <a:r>
              <a:rPr lang="nl-NL" dirty="0"/>
              <a:t> MRI (ROI analysis)</a:t>
            </a:r>
          </a:p>
        </p:txBody>
      </p:sp>
      <p:sp>
        <p:nvSpPr>
          <p:cNvPr id="3" name="Tijdelijke aanduiding voor inhoud 2"/>
          <p:cNvSpPr>
            <a:spLocks noGrp="1"/>
          </p:cNvSpPr>
          <p:nvPr>
            <p:ph idx="1"/>
          </p:nvPr>
        </p:nvSpPr>
        <p:spPr/>
        <p:txBody>
          <a:bodyPr/>
          <a:lstStyle/>
          <a:p>
            <a:endParaRPr lang="nl-NL"/>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9474" t="55605" r="21790" b="17027"/>
          <a:stretch/>
        </p:blipFill>
        <p:spPr bwMode="auto">
          <a:xfrm>
            <a:off x="1675777" y="1412776"/>
            <a:ext cx="5521206"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7616" r="32920"/>
          <a:stretch/>
        </p:blipFill>
        <p:spPr bwMode="auto">
          <a:xfrm>
            <a:off x="4008088" y="3717032"/>
            <a:ext cx="1564235" cy="2083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785" t="18548" r="62405"/>
          <a:stretch/>
        </p:blipFill>
        <p:spPr bwMode="auto">
          <a:xfrm flipH="1">
            <a:off x="1675777" y="4086002"/>
            <a:ext cx="2027583" cy="1975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6672" r="2062"/>
          <a:stretch/>
        </p:blipFill>
        <p:spPr bwMode="auto">
          <a:xfrm>
            <a:off x="5572323" y="3636091"/>
            <a:ext cx="1932166" cy="242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kstvak 7">
            <a:extLst>
              <a:ext uri="{FF2B5EF4-FFF2-40B4-BE49-F238E27FC236}">
                <a16:creationId xmlns="" xmlns:a16="http://schemas.microsoft.com/office/drawing/2014/main" id="{6EFF7688-0390-E440-BE01-3FD747FDB39C}"/>
              </a:ext>
            </a:extLst>
          </p:cNvPr>
          <p:cNvSpPr txBox="1"/>
          <p:nvPr/>
        </p:nvSpPr>
        <p:spPr>
          <a:xfrm>
            <a:off x="1266954" y="5881718"/>
            <a:ext cx="6777561" cy="646331"/>
          </a:xfrm>
          <a:prstGeom prst="rect">
            <a:avLst/>
          </a:prstGeom>
          <a:noFill/>
        </p:spPr>
        <p:txBody>
          <a:bodyPr wrap="none" rtlCol="0">
            <a:spAutoFit/>
          </a:bodyPr>
          <a:lstStyle/>
          <a:p>
            <a:r>
              <a:rPr lang="en-US" dirty="0"/>
              <a:t>ROI striatum for Dopamine receptor binding (DAT)</a:t>
            </a:r>
          </a:p>
          <a:p>
            <a:r>
              <a:rPr lang="en-US" dirty="0"/>
              <a:t>ROI thalamus and hypothalamus for Serotonin receptor binding (SERT)</a:t>
            </a:r>
            <a:endParaRPr lang="nl-NL" dirty="0"/>
          </a:p>
        </p:txBody>
      </p:sp>
    </p:spTree>
    <p:extLst>
      <p:ext uri="{BB962C8B-B14F-4D97-AF65-F5344CB8AC3E}">
        <p14:creationId xmlns:p14="http://schemas.microsoft.com/office/powerpoint/2010/main" val="29028449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502" y="1966146"/>
            <a:ext cx="5205660" cy="646331"/>
          </a:xfrm>
          <a:prstGeom prst="rect">
            <a:avLst/>
          </a:prstGeom>
          <a:noFill/>
        </p:spPr>
        <p:txBody>
          <a:bodyPr wrap="square" rtlCol="0">
            <a:spAutoFit/>
          </a:bodyPr>
          <a:lstStyle/>
          <a:p>
            <a:r>
              <a:rPr lang="en-GB" dirty="0" smtClean="0"/>
              <a:t>Total healthcare expenditure by people with diabetes (20-79 years)</a:t>
            </a:r>
            <a:endParaRPr lang="en-US" dirty="0" smtClean="0">
              <a:latin typeface="DIN-Medium" charset="0"/>
              <a:ea typeface="DIN-Medium" charset="0"/>
              <a:cs typeface="DIN-Medium"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6170" y="2569436"/>
            <a:ext cx="8273616" cy="3444603"/>
          </a:xfrm>
          <a:prstGeom prst="rect">
            <a:avLst/>
          </a:prstGeom>
        </p:spPr>
      </p:pic>
      <p:sp>
        <p:nvSpPr>
          <p:cNvPr id="4" name="TextBox 3"/>
          <p:cNvSpPr txBox="1"/>
          <p:nvPr/>
        </p:nvSpPr>
        <p:spPr>
          <a:xfrm>
            <a:off x="341503" y="6327586"/>
            <a:ext cx="4408276" cy="246221"/>
          </a:xfrm>
          <a:prstGeom prst="rect">
            <a:avLst/>
          </a:prstGeom>
          <a:noFill/>
        </p:spPr>
        <p:txBody>
          <a:bodyPr wrap="square" rtlCol="0">
            <a:spAutoFit/>
          </a:bodyPr>
          <a:lstStyle/>
          <a:p>
            <a:r>
              <a:rPr lang="en-US" sz="1000"/>
              <a:t>*Billion USD</a:t>
            </a:r>
          </a:p>
        </p:txBody>
      </p:sp>
      <p:sp>
        <p:nvSpPr>
          <p:cNvPr id="6" name="Text To Outline"/>
          <p:cNvSpPr/>
          <p:nvPr/>
        </p:nvSpPr>
        <p:spPr>
          <a:xfrm>
            <a:off x="-73353" y="510524"/>
            <a:ext cx="3571364" cy="303568"/>
          </a:xfrm>
          <a:custGeom>
            <a:avLst/>
            <a:gdLst/>
            <a:ahLst/>
            <a:cxnLst/>
            <a:rect l="l" t="t" r="r" b="b"/>
            <a:pathLst>
              <a:path w="4478227" h="346662">
                <a:moveTo>
                  <a:pt x="1588762" y="179784"/>
                </a:moveTo>
                <a:cubicBezTo>
                  <a:pt x="1580893" y="179624"/>
                  <a:pt x="1571260" y="180368"/>
                  <a:pt x="1559861" y="182015"/>
                </a:cubicBezTo>
                <a:cubicBezTo>
                  <a:pt x="1548463" y="183663"/>
                  <a:pt x="1538292" y="187175"/>
                  <a:pt x="1529351" y="192551"/>
                </a:cubicBezTo>
                <a:cubicBezTo>
                  <a:pt x="1520409" y="197927"/>
                  <a:pt x="1515688" y="206127"/>
                  <a:pt x="1515190" y="217152"/>
                </a:cubicBezTo>
                <a:cubicBezTo>
                  <a:pt x="1515142" y="223745"/>
                  <a:pt x="1517048" y="229052"/>
                  <a:pt x="1520907" y="233072"/>
                </a:cubicBezTo>
                <a:cubicBezTo>
                  <a:pt x="1524767" y="237091"/>
                  <a:pt x="1530866" y="239157"/>
                  <a:pt x="1539205" y="239268"/>
                </a:cubicBezTo>
                <a:cubicBezTo>
                  <a:pt x="1548070" y="239047"/>
                  <a:pt x="1556390" y="236184"/>
                  <a:pt x="1564167" y="230681"/>
                </a:cubicBezTo>
                <a:cubicBezTo>
                  <a:pt x="1571944" y="225178"/>
                  <a:pt x="1578599" y="218362"/>
                  <a:pt x="1584131" y="210232"/>
                </a:cubicBezTo>
                <a:cubicBezTo>
                  <a:pt x="1589663" y="202102"/>
                  <a:pt x="1593494" y="193986"/>
                  <a:pt x="1595623" y="185885"/>
                </a:cubicBezTo>
                <a:lnTo>
                  <a:pt x="1597148" y="179784"/>
                </a:lnTo>
                <a:close/>
                <a:moveTo>
                  <a:pt x="645787" y="179784"/>
                </a:moveTo>
                <a:cubicBezTo>
                  <a:pt x="637918" y="179624"/>
                  <a:pt x="628284" y="180368"/>
                  <a:pt x="616886" y="182015"/>
                </a:cubicBezTo>
                <a:cubicBezTo>
                  <a:pt x="605487" y="183663"/>
                  <a:pt x="595317" y="187175"/>
                  <a:pt x="586375" y="192551"/>
                </a:cubicBezTo>
                <a:cubicBezTo>
                  <a:pt x="577434" y="197927"/>
                  <a:pt x="572713" y="206127"/>
                  <a:pt x="572214" y="217152"/>
                </a:cubicBezTo>
                <a:cubicBezTo>
                  <a:pt x="572167" y="223745"/>
                  <a:pt x="574073" y="229052"/>
                  <a:pt x="577932" y="233072"/>
                </a:cubicBezTo>
                <a:cubicBezTo>
                  <a:pt x="581792" y="237091"/>
                  <a:pt x="587891" y="239157"/>
                  <a:pt x="596230" y="239268"/>
                </a:cubicBezTo>
                <a:cubicBezTo>
                  <a:pt x="605094" y="239047"/>
                  <a:pt x="613415" y="236184"/>
                  <a:pt x="621192" y="230681"/>
                </a:cubicBezTo>
                <a:cubicBezTo>
                  <a:pt x="628969" y="225178"/>
                  <a:pt x="635624" y="218362"/>
                  <a:pt x="641156" y="210232"/>
                </a:cubicBezTo>
                <a:cubicBezTo>
                  <a:pt x="646688" y="202102"/>
                  <a:pt x="650519" y="193986"/>
                  <a:pt x="652649" y="185885"/>
                </a:cubicBezTo>
                <a:lnTo>
                  <a:pt x="654173" y="179784"/>
                </a:lnTo>
                <a:close/>
                <a:moveTo>
                  <a:pt x="3456766" y="113109"/>
                </a:moveTo>
                <a:cubicBezTo>
                  <a:pt x="3447003" y="113168"/>
                  <a:pt x="3437403" y="116269"/>
                  <a:pt x="3427965" y="122412"/>
                </a:cubicBezTo>
                <a:cubicBezTo>
                  <a:pt x="3418527" y="128555"/>
                  <a:pt x="3410676" y="137387"/>
                  <a:pt x="3404413" y="148909"/>
                </a:cubicBezTo>
                <a:cubicBezTo>
                  <a:pt x="3398151" y="160430"/>
                  <a:pt x="3394900" y="174288"/>
                  <a:pt x="3394662" y="190482"/>
                </a:cubicBezTo>
                <a:cubicBezTo>
                  <a:pt x="3394766" y="204148"/>
                  <a:pt x="3398179" y="214836"/>
                  <a:pt x="3404902" y="222547"/>
                </a:cubicBezTo>
                <a:cubicBezTo>
                  <a:pt x="3411625" y="230257"/>
                  <a:pt x="3421039" y="234180"/>
                  <a:pt x="3433144" y="234315"/>
                </a:cubicBezTo>
                <a:cubicBezTo>
                  <a:pt x="3444225" y="234117"/>
                  <a:pt x="3454447" y="230447"/>
                  <a:pt x="3463807" y="223304"/>
                </a:cubicBezTo>
                <a:cubicBezTo>
                  <a:pt x="3473168" y="216161"/>
                  <a:pt x="3480707" y="206731"/>
                  <a:pt x="3486427" y="195014"/>
                </a:cubicBezTo>
                <a:cubicBezTo>
                  <a:pt x="3492147" y="183297"/>
                  <a:pt x="3495087" y="170479"/>
                  <a:pt x="3495246" y="156560"/>
                </a:cubicBezTo>
                <a:cubicBezTo>
                  <a:pt x="3495310" y="144411"/>
                  <a:pt x="3492230" y="134215"/>
                  <a:pt x="3486007" y="125973"/>
                </a:cubicBezTo>
                <a:cubicBezTo>
                  <a:pt x="3479784" y="117731"/>
                  <a:pt x="3470037" y="113443"/>
                  <a:pt x="3456766" y="113109"/>
                </a:cubicBezTo>
                <a:close/>
                <a:moveTo>
                  <a:pt x="2767203" y="113109"/>
                </a:moveTo>
                <a:cubicBezTo>
                  <a:pt x="2750781" y="113689"/>
                  <a:pt x="2736477" y="121296"/>
                  <a:pt x="2724293" y="135930"/>
                </a:cubicBezTo>
                <a:cubicBezTo>
                  <a:pt x="2712109" y="150565"/>
                  <a:pt x="2705711" y="168749"/>
                  <a:pt x="2705100" y="190482"/>
                </a:cubicBezTo>
                <a:cubicBezTo>
                  <a:pt x="2705044" y="202814"/>
                  <a:pt x="2708108" y="213121"/>
                  <a:pt x="2714292" y="221403"/>
                </a:cubicBezTo>
                <a:cubicBezTo>
                  <a:pt x="2720475" y="229685"/>
                  <a:pt x="2730111" y="233989"/>
                  <a:pt x="2743200" y="234315"/>
                </a:cubicBezTo>
                <a:cubicBezTo>
                  <a:pt x="2753207" y="234263"/>
                  <a:pt x="2762954" y="231190"/>
                  <a:pt x="2772438" y="225097"/>
                </a:cubicBezTo>
                <a:cubicBezTo>
                  <a:pt x="2781924" y="219003"/>
                  <a:pt x="2789779" y="210199"/>
                  <a:pt x="2796004" y="198684"/>
                </a:cubicBezTo>
                <a:cubicBezTo>
                  <a:pt x="2802229" y="187170"/>
                  <a:pt x="2805456" y="173255"/>
                  <a:pt x="2805684" y="156941"/>
                </a:cubicBezTo>
                <a:cubicBezTo>
                  <a:pt x="2805605" y="143275"/>
                  <a:pt x="2802239" y="132587"/>
                  <a:pt x="2795588" y="124877"/>
                </a:cubicBezTo>
                <a:cubicBezTo>
                  <a:pt x="2788936" y="117167"/>
                  <a:pt x="2779475" y="113244"/>
                  <a:pt x="2767203" y="113109"/>
                </a:cubicBezTo>
                <a:close/>
                <a:moveTo>
                  <a:pt x="4399772" y="108918"/>
                </a:moveTo>
                <a:cubicBezTo>
                  <a:pt x="4387391" y="109077"/>
                  <a:pt x="4376321" y="112955"/>
                  <a:pt x="4366561" y="120552"/>
                </a:cubicBezTo>
                <a:cubicBezTo>
                  <a:pt x="4356801" y="128148"/>
                  <a:pt x="4349447" y="138510"/>
                  <a:pt x="4344499" y="151638"/>
                </a:cubicBezTo>
                <a:lnTo>
                  <a:pt x="4429886" y="151638"/>
                </a:lnTo>
                <a:cubicBezTo>
                  <a:pt x="4429918" y="151479"/>
                  <a:pt x="4430045" y="150271"/>
                  <a:pt x="4430268" y="148014"/>
                </a:cubicBezTo>
                <a:cubicBezTo>
                  <a:pt x="4430490" y="145758"/>
                  <a:pt x="4430618" y="143405"/>
                  <a:pt x="4430649" y="140958"/>
                </a:cubicBezTo>
                <a:cubicBezTo>
                  <a:pt x="4430530" y="130779"/>
                  <a:pt x="4427719" y="122912"/>
                  <a:pt x="4422215" y="117357"/>
                </a:cubicBezTo>
                <a:cubicBezTo>
                  <a:pt x="4416711" y="111803"/>
                  <a:pt x="4409231" y="108990"/>
                  <a:pt x="4399772" y="108918"/>
                </a:cubicBezTo>
                <a:close/>
                <a:moveTo>
                  <a:pt x="2990072" y="108918"/>
                </a:moveTo>
                <a:cubicBezTo>
                  <a:pt x="2977691" y="109077"/>
                  <a:pt x="2966621" y="112955"/>
                  <a:pt x="2956861" y="120552"/>
                </a:cubicBezTo>
                <a:cubicBezTo>
                  <a:pt x="2947101" y="128148"/>
                  <a:pt x="2939747" y="138510"/>
                  <a:pt x="2934799" y="151638"/>
                </a:cubicBezTo>
                <a:lnTo>
                  <a:pt x="3020186" y="151638"/>
                </a:lnTo>
                <a:cubicBezTo>
                  <a:pt x="3020218" y="151479"/>
                  <a:pt x="3020345" y="150271"/>
                  <a:pt x="3020568" y="148014"/>
                </a:cubicBezTo>
                <a:cubicBezTo>
                  <a:pt x="3020790" y="145758"/>
                  <a:pt x="3020917" y="143405"/>
                  <a:pt x="3020949" y="140958"/>
                </a:cubicBezTo>
                <a:cubicBezTo>
                  <a:pt x="3020830" y="130779"/>
                  <a:pt x="3018019" y="122912"/>
                  <a:pt x="3012515" y="117357"/>
                </a:cubicBezTo>
                <a:cubicBezTo>
                  <a:pt x="3007011" y="111803"/>
                  <a:pt x="2999530" y="108990"/>
                  <a:pt x="2990072" y="108918"/>
                </a:cubicBezTo>
                <a:close/>
                <a:moveTo>
                  <a:pt x="1970897" y="108918"/>
                </a:moveTo>
                <a:cubicBezTo>
                  <a:pt x="1958516" y="109077"/>
                  <a:pt x="1947446" y="112955"/>
                  <a:pt x="1937686" y="120552"/>
                </a:cubicBezTo>
                <a:cubicBezTo>
                  <a:pt x="1927926" y="128148"/>
                  <a:pt x="1920572" y="138510"/>
                  <a:pt x="1915624" y="151638"/>
                </a:cubicBezTo>
                <a:lnTo>
                  <a:pt x="2001011" y="151638"/>
                </a:lnTo>
                <a:cubicBezTo>
                  <a:pt x="2001043" y="151479"/>
                  <a:pt x="2001170" y="150271"/>
                  <a:pt x="2001393" y="148014"/>
                </a:cubicBezTo>
                <a:cubicBezTo>
                  <a:pt x="2001615" y="145758"/>
                  <a:pt x="2001742" y="143405"/>
                  <a:pt x="2001774" y="140958"/>
                </a:cubicBezTo>
                <a:cubicBezTo>
                  <a:pt x="2001655" y="130779"/>
                  <a:pt x="1998844" y="122912"/>
                  <a:pt x="1993340" y="117357"/>
                </a:cubicBezTo>
                <a:cubicBezTo>
                  <a:pt x="1987837" y="111803"/>
                  <a:pt x="1980356" y="108990"/>
                  <a:pt x="1970897" y="108918"/>
                </a:cubicBezTo>
                <a:close/>
                <a:moveTo>
                  <a:pt x="437372" y="108918"/>
                </a:moveTo>
                <a:cubicBezTo>
                  <a:pt x="424991" y="109077"/>
                  <a:pt x="413921" y="112955"/>
                  <a:pt x="404161" y="120552"/>
                </a:cubicBezTo>
                <a:cubicBezTo>
                  <a:pt x="394401" y="128148"/>
                  <a:pt x="387047" y="138510"/>
                  <a:pt x="382099" y="151638"/>
                </a:cubicBezTo>
                <a:lnTo>
                  <a:pt x="467486" y="151638"/>
                </a:lnTo>
                <a:cubicBezTo>
                  <a:pt x="467518" y="151479"/>
                  <a:pt x="467645" y="150271"/>
                  <a:pt x="467868" y="148014"/>
                </a:cubicBezTo>
                <a:cubicBezTo>
                  <a:pt x="468090" y="145758"/>
                  <a:pt x="468217" y="143405"/>
                  <a:pt x="468249" y="140958"/>
                </a:cubicBezTo>
                <a:cubicBezTo>
                  <a:pt x="468130" y="130779"/>
                  <a:pt x="465319" y="122912"/>
                  <a:pt x="459815" y="117357"/>
                </a:cubicBezTo>
                <a:cubicBezTo>
                  <a:pt x="454311" y="111803"/>
                  <a:pt x="446830" y="108990"/>
                  <a:pt x="437372" y="108918"/>
                </a:cubicBezTo>
                <a:close/>
                <a:moveTo>
                  <a:pt x="3883533" y="76200"/>
                </a:moveTo>
                <a:lnTo>
                  <a:pt x="3961986" y="76200"/>
                </a:lnTo>
                <a:lnTo>
                  <a:pt x="3939494" y="191246"/>
                </a:lnTo>
                <a:cubicBezTo>
                  <a:pt x="3938898" y="194517"/>
                  <a:pt x="3938374" y="197693"/>
                  <a:pt x="3937921" y="200774"/>
                </a:cubicBezTo>
                <a:cubicBezTo>
                  <a:pt x="3937468" y="203855"/>
                  <a:pt x="3937230" y="206651"/>
                  <a:pt x="3937206" y="209160"/>
                </a:cubicBezTo>
                <a:cubicBezTo>
                  <a:pt x="3937127" y="216449"/>
                  <a:pt x="3939001" y="222071"/>
                  <a:pt x="3942830" y="226026"/>
                </a:cubicBezTo>
                <a:cubicBezTo>
                  <a:pt x="3946657" y="229980"/>
                  <a:pt x="3952916" y="231981"/>
                  <a:pt x="3961605" y="232029"/>
                </a:cubicBezTo>
                <a:cubicBezTo>
                  <a:pt x="3973001" y="231787"/>
                  <a:pt x="3983374" y="228290"/>
                  <a:pt x="3992722" y="221540"/>
                </a:cubicBezTo>
                <a:cubicBezTo>
                  <a:pt x="4002070" y="214790"/>
                  <a:pt x="4009872" y="206240"/>
                  <a:pt x="4016127" y="195890"/>
                </a:cubicBezTo>
                <a:cubicBezTo>
                  <a:pt x="4022382" y="185540"/>
                  <a:pt x="4026568" y="174844"/>
                  <a:pt x="4028685" y="163803"/>
                </a:cubicBezTo>
                <a:lnTo>
                  <a:pt x="4038581" y="112347"/>
                </a:lnTo>
                <a:lnTo>
                  <a:pt x="4008495" y="112347"/>
                </a:lnTo>
                <a:lnTo>
                  <a:pt x="4015738" y="76200"/>
                </a:lnTo>
                <a:lnTo>
                  <a:pt x="4094178" y="76200"/>
                </a:lnTo>
                <a:lnTo>
                  <a:pt x="4068270" y="207634"/>
                </a:lnTo>
                <a:cubicBezTo>
                  <a:pt x="4067889" y="209580"/>
                  <a:pt x="4067604" y="211597"/>
                  <a:pt x="4067413" y="213685"/>
                </a:cubicBezTo>
                <a:cubicBezTo>
                  <a:pt x="4067222" y="215773"/>
                  <a:pt x="4067127" y="217695"/>
                  <a:pt x="4067127" y="219450"/>
                </a:cubicBezTo>
                <a:cubicBezTo>
                  <a:pt x="4067167" y="225270"/>
                  <a:pt x="4068612" y="229352"/>
                  <a:pt x="4071461" y="231694"/>
                </a:cubicBezTo>
                <a:cubicBezTo>
                  <a:pt x="4074311" y="234037"/>
                  <a:pt x="4078327" y="235164"/>
                  <a:pt x="4083510" y="235077"/>
                </a:cubicBezTo>
                <a:cubicBezTo>
                  <a:pt x="4085677" y="235045"/>
                  <a:pt x="4087535" y="234918"/>
                  <a:pt x="4089082" y="234696"/>
                </a:cubicBezTo>
                <a:cubicBezTo>
                  <a:pt x="4090630" y="234473"/>
                  <a:pt x="4091440" y="234346"/>
                  <a:pt x="4091511" y="234315"/>
                </a:cubicBezTo>
                <a:lnTo>
                  <a:pt x="4084653" y="270464"/>
                </a:lnTo>
                <a:cubicBezTo>
                  <a:pt x="4084534" y="270511"/>
                  <a:pt x="4082582" y="270702"/>
                  <a:pt x="4078796" y="271034"/>
                </a:cubicBezTo>
                <a:cubicBezTo>
                  <a:pt x="4075010" y="271367"/>
                  <a:pt x="4070105" y="271558"/>
                  <a:pt x="4064082" y="271605"/>
                </a:cubicBezTo>
                <a:cubicBezTo>
                  <a:pt x="4051752" y="271891"/>
                  <a:pt x="4041396" y="269132"/>
                  <a:pt x="4033015" y="263329"/>
                </a:cubicBezTo>
                <a:cubicBezTo>
                  <a:pt x="4024633" y="257525"/>
                  <a:pt x="4020272" y="246965"/>
                  <a:pt x="4019931" y="231648"/>
                </a:cubicBezTo>
                <a:lnTo>
                  <a:pt x="4019169" y="231648"/>
                </a:lnTo>
                <a:cubicBezTo>
                  <a:pt x="4012132" y="242613"/>
                  <a:pt x="4002284" y="252461"/>
                  <a:pt x="3989624" y="261191"/>
                </a:cubicBezTo>
                <a:cubicBezTo>
                  <a:pt x="3976965" y="269920"/>
                  <a:pt x="3961398" y="274535"/>
                  <a:pt x="3942925" y="275034"/>
                </a:cubicBezTo>
                <a:cubicBezTo>
                  <a:pt x="3927267" y="275169"/>
                  <a:pt x="3914132" y="271093"/>
                  <a:pt x="3903521" y="262806"/>
                </a:cubicBezTo>
                <a:cubicBezTo>
                  <a:pt x="3892910" y="254519"/>
                  <a:pt x="3887390" y="241211"/>
                  <a:pt x="3886962" y="222881"/>
                </a:cubicBezTo>
                <a:cubicBezTo>
                  <a:pt x="3886978" y="219435"/>
                  <a:pt x="3887232" y="215751"/>
                  <a:pt x="3887723" y="211828"/>
                </a:cubicBezTo>
                <a:cubicBezTo>
                  <a:pt x="3888215" y="207905"/>
                  <a:pt x="3888849" y="203840"/>
                  <a:pt x="3889626" y="199631"/>
                </a:cubicBezTo>
                <a:lnTo>
                  <a:pt x="3906375" y="112347"/>
                </a:lnTo>
                <a:lnTo>
                  <a:pt x="3876294" y="112347"/>
                </a:lnTo>
                <a:close/>
                <a:moveTo>
                  <a:pt x="3609594" y="76200"/>
                </a:moveTo>
                <a:lnTo>
                  <a:pt x="3687651" y="76200"/>
                </a:lnTo>
                <a:lnTo>
                  <a:pt x="3662125" y="207634"/>
                </a:lnTo>
                <a:cubicBezTo>
                  <a:pt x="3661727" y="209580"/>
                  <a:pt x="3661379" y="211597"/>
                  <a:pt x="3661077" y="213685"/>
                </a:cubicBezTo>
                <a:cubicBezTo>
                  <a:pt x="3660775" y="215773"/>
                  <a:pt x="3660616" y="217695"/>
                  <a:pt x="3660601" y="219450"/>
                </a:cubicBezTo>
                <a:cubicBezTo>
                  <a:pt x="3660664" y="225270"/>
                  <a:pt x="3662156" y="229352"/>
                  <a:pt x="3665077" y="231694"/>
                </a:cubicBezTo>
                <a:cubicBezTo>
                  <a:pt x="3667998" y="234037"/>
                  <a:pt x="3671967" y="235164"/>
                  <a:pt x="3676983" y="235077"/>
                </a:cubicBezTo>
                <a:cubicBezTo>
                  <a:pt x="3679333" y="235045"/>
                  <a:pt x="3681301" y="234918"/>
                  <a:pt x="3682889" y="234696"/>
                </a:cubicBezTo>
                <a:cubicBezTo>
                  <a:pt x="3684476" y="234473"/>
                  <a:pt x="3685302" y="234346"/>
                  <a:pt x="3685365" y="234315"/>
                </a:cubicBezTo>
                <a:lnTo>
                  <a:pt x="3678507" y="270464"/>
                </a:lnTo>
                <a:cubicBezTo>
                  <a:pt x="3678317" y="270511"/>
                  <a:pt x="3676507" y="270702"/>
                  <a:pt x="3673078" y="271034"/>
                </a:cubicBezTo>
                <a:cubicBezTo>
                  <a:pt x="3669649" y="271367"/>
                  <a:pt x="3665744" y="271558"/>
                  <a:pt x="3661363" y="271605"/>
                </a:cubicBezTo>
                <a:cubicBezTo>
                  <a:pt x="3653428" y="271798"/>
                  <a:pt x="3645613" y="271074"/>
                  <a:pt x="3637918" y="269435"/>
                </a:cubicBezTo>
                <a:cubicBezTo>
                  <a:pt x="3630222" y="267795"/>
                  <a:pt x="3623817" y="264083"/>
                  <a:pt x="3618702" y="258300"/>
                </a:cubicBezTo>
                <a:cubicBezTo>
                  <a:pt x="3613587" y="252516"/>
                  <a:pt x="3610932" y="243505"/>
                  <a:pt x="3610737" y="231265"/>
                </a:cubicBezTo>
                <a:cubicBezTo>
                  <a:pt x="3610737" y="228582"/>
                  <a:pt x="3610927" y="225564"/>
                  <a:pt x="3611308" y="222213"/>
                </a:cubicBezTo>
                <a:cubicBezTo>
                  <a:pt x="3611689" y="218862"/>
                  <a:pt x="3612260" y="215273"/>
                  <a:pt x="3613021" y="211446"/>
                </a:cubicBezTo>
                <a:lnTo>
                  <a:pt x="3632433" y="112347"/>
                </a:lnTo>
                <a:lnTo>
                  <a:pt x="3602355" y="112347"/>
                </a:lnTo>
                <a:close/>
                <a:moveTo>
                  <a:pt x="2434963" y="76200"/>
                </a:moveTo>
                <a:lnTo>
                  <a:pt x="2473436" y="76200"/>
                </a:lnTo>
                <a:cubicBezTo>
                  <a:pt x="2479546" y="76089"/>
                  <a:pt x="2484181" y="77072"/>
                  <a:pt x="2487340" y="79149"/>
                </a:cubicBezTo>
                <a:cubicBezTo>
                  <a:pt x="2490498" y="81225"/>
                  <a:pt x="2493228" y="85062"/>
                  <a:pt x="2495529" y="90659"/>
                </a:cubicBezTo>
                <a:lnTo>
                  <a:pt x="2510385" y="126449"/>
                </a:lnTo>
                <a:cubicBezTo>
                  <a:pt x="2511758" y="129840"/>
                  <a:pt x="2512916" y="132873"/>
                  <a:pt x="2513861" y="135549"/>
                </a:cubicBezTo>
                <a:cubicBezTo>
                  <a:pt x="2514805" y="138225"/>
                  <a:pt x="2515297" y="139638"/>
                  <a:pt x="2515337" y="139789"/>
                </a:cubicBezTo>
                <a:lnTo>
                  <a:pt x="2516099" y="139789"/>
                </a:lnTo>
                <a:cubicBezTo>
                  <a:pt x="2516162" y="139638"/>
                  <a:pt x="2517083" y="138225"/>
                  <a:pt x="2518860" y="135549"/>
                </a:cubicBezTo>
                <a:cubicBezTo>
                  <a:pt x="2520638" y="132873"/>
                  <a:pt x="2522892" y="129840"/>
                  <a:pt x="2525622" y="126449"/>
                </a:cubicBezTo>
                <a:lnTo>
                  <a:pt x="2566380" y="76200"/>
                </a:lnTo>
                <a:lnTo>
                  <a:pt x="2621995" y="76200"/>
                </a:lnTo>
                <a:lnTo>
                  <a:pt x="2615138" y="112347"/>
                </a:lnTo>
                <a:lnTo>
                  <a:pt x="2590759" y="112347"/>
                </a:lnTo>
                <a:lnTo>
                  <a:pt x="2536287" y="174093"/>
                </a:lnTo>
                <a:lnTo>
                  <a:pt x="2558761" y="219450"/>
                </a:lnTo>
                <a:cubicBezTo>
                  <a:pt x="2561007" y="224087"/>
                  <a:pt x="2563563" y="227772"/>
                  <a:pt x="2566428" y="230503"/>
                </a:cubicBezTo>
                <a:cubicBezTo>
                  <a:pt x="2569292" y="233234"/>
                  <a:pt x="2573847" y="234632"/>
                  <a:pt x="2580093" y="234695"/>
                </a:cubicBezTo>
                <a:cubicBezTo>
                  <a:pt x="2581799" y="234679"/>
                  <a:pt x="2584291" y="234616"/>
                  <a:pt x="2587568" y="234505"/>
                </a:cubicBezTo>
                <a:cubicBezTo>
                  <a:pt x="2590846" y="234394"/>
                  <a:pt x="2592671" y="234331"/>
                  <a:pt x="2593044" y="234315"/>
                </a:cubicBezTo>
                <a:lnTo>
                  <a:pt x="2585807" y="270464"/>
                </a:lnTo>
                <a:cubicBezTo>
                  <a:pt x="2583585" y="270678"/>
                  <a:pt x="2580791" y="270916"/>
                  <a:pt x="2577426" y="271177"/>
                </a:cubicBezTo>
                <a:cubicBezTo>
                  <a:pt x="2574062" y="271439"/>
                  <a:pt x="2570887" y="271581"/>
                  <a:pt x="2567904" y="271605"/>
                </a:cubicBezTo>
                <a:cubicBezTo>
                  <a:pt x="2556415" y="271509"/>
                  <a:pt x="2547564" y="269799"/>
                  <a:pt x="2541352" y="266475"/>
                </a:cubicBezTo>
                <a:cubicBezTo>
                  <a:pt x="2535140" y="263152"/>
                  <a:pt x="2530409" y="258792"/>
                  <a:pt x="2527159" y="253397"/>
                </a:cubicBezTo>
                <a:cubicBezTo>
                  <a:pt x="2523910" y="248002"/>
                  <a:pt x="2520985" y="242148"/>
                  <a:pt x="2518384" y="235837"/>
                </a:cubicBezTo>
                <a:lnTo>
                  <a:pt x="2510766" y="216782"/>
                </a:lnTo>
                <a:cubicBezTo>
                  <a:pt x="2509226" y="213558"/>
                  <a:pt x="2508020" y="210572"/>
                  <a:pt x="2507147" y="207825"/>
                </a:cubicBezTo>
                <a:cubicBezTo>
                  <a:pt x="2506274" y="205077"/>
                  <a:pt x="2505830" y="203616"/>
                  <a:pt x="2505814" y="203442"/>
                </a:cubicBezTo>
                <a:lnTo>
                  <a:pt x="2505052" y="203442"/>
                </a:lnTo>
                <a:cubicBezTo>
                  <a:pt x="2504988" y="203592"/>
                  <a:pt x="2504068" y="205006"/>
                  <a:pt x="2502290" y="207682"/>
                </a:cubicBezTo>
                <a:cubicBezTo>
                  <a:pt x="2500513" y="210358"/>
                  <a:pt x="2498259" y="213391"/>
                  <a:pt x="2495529" y="216782"/>
                </a:cubicBezTo>
                <a:lnTo>
                  <a:pt x="2452104" y="270462"/>
                </a:lnTo>
                <a:lnTo>
                  <a:pt x="2396490" y="270462"/>
                </a:lnTo>
                <a:lnTo>
                  <a:pt x="2403346" y="234315"/>
                </a:lnTo>
                <a:lnTo>
                  <a:pt x="2428107" y="234315"/>
                </a:lnTo>
                <a:lnTo>
                  <a:pt x="2484482" y="169900"/>
                </a:lnTo>
                <a:lnTo>
                  <a:pt x="2459723" y="119207"/>
                </a:lnTo>
                <a:cubicBezTo>
                  <a:pt x="2458659" y="116587"/>
                  <a:pt x="2457262" y="114776"/>
                  <a:pt x="2455532" y="113776"/>
                </a:cubicBezTo>
                <a:cubicBezTo>
                  <a:pt x="2453802" y="112776"/>
                  <a:pt x="2451263" y="112300"/>
                  <a:pt x="2447914" y="112347"/>
                </a:cubicBezTo>
                <a:lnTo>
                  <a:pt x="2427725" y="112347"/>
                </a:lnTo>
                <a:close/>
                <a:moveTo>
                  <a:pt x="4280110" y="73533"/>
                </a:moveTo>
                <a:cubicBezTo>
                  <a:pt x="4282824" y="73565"/>
                  <a:pt x="4285205" y="73691"/>
                  <a:pt x="4287252" y="73914"/>
                </a:cubicBezTo>
                <a:cubicBezTo>
                  <a:pt x="4289299" y="74136"/>
                  <a:pt x="4290727" y="74263"/>
                  <a:pt x="4291537" y="74294"/>
                </a:cubicBezTo>
                <a:lnTo>
                  <a:pt x="4282015" y="121872"/>
                </a:lnTo>
                <a:cubicBezTo>
                  <a:pt x="4281419" y="121840"/>
                  <a:pt x="4280134" y="121713"/>
                  <a:pt x="4278158" y="121491"/>
                </a:cubicBezTo>
                <a:cubicBezTo>
                  <a:pt x="4276182" y="121269"/>
                  <a:pt x="4273659" y="121142"/>
                  <a:pt x="4270588" y="121110"/>
                </a:cubicBezTo>
                <a:cubicBezTo>
                  <a:pt x="4260744" y="121204"/>
                  <a:pt x="4250851" y="124487"/>
                  <a:pt x="4240907" y="130960"/>
                </a:cubicBezTo>
                <a:cubicBezTo>
                  <a:pt x="4230965" y="137432"/>
                  <a:pt x="4222143" y="146529"/>
                  <a:pt x="4214443" y="158251"/>
                </a:cubicBezTo>
                <a:cubicBezTo>
                  <a:pt x="4206743" y="169972"/>
                  <a:pt x="4201335" y="183754"/>
                  <a:pt x="4198220" y="199596"/>
                </a:cubicBezTo>
                <a:lnTo>
                  <a:pt x="4184889" y="270462"/>
                </a:lnTo>
                <a:lnTo>
                  <a:pt x="4136517" y="270462"/>
                </a:lnTo>
                <a:lnTo>
                  <a:pt x="4165464" y="120729"/>
                </a:lnTo>
                <a:cubicBezTo>
                  <a:pt x="4165917" y="118546"/>
                  <a:pt x="4165679" y="116626"/>
                  <a:pt x="4164750" y="114967"/>
                </a:cubicBezTo>
                <a:cubicBezTo>
                  <a:pt x="4163822" y="113308"/>
                  <a:pt x="4161774" y="112435"/>
                  <a:pt x="4158608" y="112347"/>
                </a:cubicBezTo>
                <a:lnTo>
                  <a:pt x="4136898" y="112347"/>
                </a:lnTo>
                <a:lnTo>
                  <a:pt x="4144135" y="76200"/>
                </a:lnTo>
                <a:lnTo>
                  <a:pt x="4194792" y="76200"/>
                </a:lnTo>
                <a:cubicBezTo>
                  <a:pt x="4202378" y="76176"/>
                  <a:pt x="4207965" y="77555"/>
                  <a:pt x="4211551" y="80338"/>
                </a:cubicBezTo>
                <a:cubicBezTo>
                  <a:pt x="4215138" y="83120"/>
                  <a:pt x="4216915" y="87448"/>
                  <a:pt x="4216884" y="93322"/>
                </a:cubicBezTo>
                <a:cubicBezTo>
                  <a:pt x="4216804" y="96398"/>
                  <a:pt x="4216106" y="101092"/>
                  <a:pt x="4214789" y="107404"/>
                </a:cubicBezTo>
                <a:cubicBezTo>
                  <a:pt x="4213472" y="113716"/>
                  <a:pt x="4212011" y="119174"/>
                  <a:pt x="4210408" y="123777"/>
                </a:cubicBezTo>
                <a:lnTo>
                  <a:pt x="4211171" y="123777"/>
                </a:lnTo>
                <a:cubicBezTo>
                  <a:pt x="4217852" y="110026"/>
                  <a:pt x="4227247" y="98321"/>
                  <a:pt x="4239356" y="88663"/>
                </a:cubicBezTo>
                <a:cubicBezTo>
                  <a:pt x="4251465" y="79004"/>
                  <a:pt x="4265049" y="73961"/>
                  <a:pt x="4280110" y="73533"/>
                </a:cubicBezTo>
                <a:close/>
                <a:moveTo>
                  <a:pt x="1851235" y="73533"/>
                </a:moveTo>
                <a:cubicBezTo>
                  <a:pt x="1853949" y="73565"/>
                  <a:pt x="1856330" y="73691"/>
                  <a:pt x="1858377" y="73914"/>
                </a:cubicBezTo>
                <a:cubicBezTo>
                  <a:pt x="1860424" y="74136"/>
                  <a:pt x="1861852" y="74263"/>
                  <a:pt x="1862661" y="74294"/>
                </a:cubicBezTo>
                <a:lnTo>
                  <a:pt x="1853140" y="121872"/>
                </a:lnTo>
                <a:cubicBezTo>
                  <a:pt x="1852545" y="121840"/>
                  <a:pt x="1851259" y="121713"/>
                  <a:pt x="1849283" y="121491"/>
                </a:cubicBezTo>
                <a:cubicBezTo>
                  <a:pt x="1847307" y="121269"/>
                  <a:pt x="1844784" y="121142"/>
                  <a:pt x="1841713" y="121110"/>
                </a:cubicBezTo>
                <a:cubicBezTo>
                  <a:pt x="1831869" y="121204"/>
                  <a:pt x="1821975" y="124487"/>
                  <a:pt x="1812032" y="130960"/>
                </a:cubicBezTo>
                <a:cubicBezTo>
                  <a:pt x="1802090" y="137432"/>
                  <a:pt x="1793268" y="146529"/>
                  <a:pt x="1785568" y="158251"/>
                </a:cubicBezTo>
                <a:cubicBezTo>
                  <a:pt x="1777868" y="169972"/>
                  <a:pt x="1772460" y="183754"/>
                  <a:pt x="1769345" y="199596"/>
                </a:cubicBezTo>
                <a:lnTo>
                  <a:pt x="1756014" y="270462"/>
                </a:lnTo>
                <a:lnTo>
                  <a:pt x="1707642" y="270462"/>
                </a:lnTo>
                <a:lnTo>
                  <a:pt x="1736589" y="120729"/>
                </a:lnTo>
                <a:cubicBezTo>
                  <a:pt x="1737042" y="118546"/>
                  <a:pt x="1736804" y="116626"/>
                  <a:pt x="1735875" y="114967"/>
                </a:cubicBezTo>
                <a:cubicBezTo>
                  <a:pt x="1734947" y="113308"/>
                  <a:pt x="1732899" y="112435"/>
                  <a:pt x="1729734" y="112347"/>
                </a:cubicBezTo>
                <a:lnTo>
                  <a:pt x="1708023" y="112347"/>
                </a:lnTo>
                <a:lnTo>
                  <a:pt x="1715260" y="76200"/>
                </a:lnTo>
                <a:lnTo>
                  <a:pt x="1765917" y="76200"/>
                </a:lnTo>
                <a:cubicBezTo>
                  <a:pt x="1773503" y="76176"/>
                  <a:pt x="1779090" y="77555"/>
                  <a:pt x="1782676" y="80338"/>
                </a:cubicBezTo>
                <a:cubicBezTo>
                  <a:pt x="1786263" y="83120"/>
                  <a:pt x="1788040" y="87448"/>
                  <a:pt x="1788008" y="93322"/>
                </a:cubicBezTo>
                <a:cubicBezTo>
                  <a:pt x="1787930" y="96398"/>
                  <a:pt x="1787231" y="101092"/>
                  <a:pt x="1785914" y="107404"/>
                </a:cubicBezTo>
                <a:cubicBezTo>
                  <a:pt x="1784596" y="113716"/>
                  <a:pt x="1783137" y="119174"/>
                  <a:pt x="1781534" y="123777"/>
                </a:cubicBezTo>
                <a:lnTo>
                  <a:pt x="1782295" y="123777"/>
                </a:lnTo>
                <a:cubicBezTo>
                  <a:pt x="1788977" y="110026"/>
                  <a:pt x="1798372" y="98321"/>
                  <a:pt x="1810481" y="88663"/>
                </a:cubicBezTo>
                <a:cubicBezTo>
                  <a:pt x="1822590" y="79004"/>
                  <a:pt x="1836174" y="73961"/>
                  <a:pt x="1851235" y="73533"/>
                </a:cubicBezTo>
                <a:close/>
                <a:moveTo>
                  <a:pt x="4400916" y="71628"/>
                </a:moveTo>
                <a:cubicBezTo>
                  <a:pt x="4426803" y="71999"/>
                  <a:pt x="4446165" y="78867"/>
                  <a:pt x="4458999" y="92234"/>
                </a:cubicBezTo>
                <a:cubicBezTo>
                  <a:pt x="4471834" y="105601"/>
                  <a:pt x="4478243" y="123241"/>
                  <a:pt x="4478227" y="145154"/>
                </a:cubicBezTo>
                <a:cubicBezTo>
                  <a:pt x="4477957" y="153942"/>
                  <a:pt x="4476878" y="161872"/>
                  <a:pt x="4474991" y="168942"/>
                </a:cubicBezTo>
                <a:cubicBezTo>
                  <a:pt x="4473104" y="176013"/>
                  <a:pt x="4472025" y="179754"/>
                  <a:pt x="4471756" y="180165"/>
                </a:cubicBezTo>
                <a:lnTo>
                  <a:pt x="4338019" y="180165"/>
                </a:lnTo>
                <a:cubicBezTo>
                  <a:pt x="4337971" y="180245"/>
                  <a:pt x="4337781" y="181230"/>
                  <a:pt x="4337447" y="183120"/>
                </a:cubicBezTo>
                <a:cubicBezTo>
                  <a:pt x="4337114" y="185011"/>
                  <a:pt x="4336923" y="187331"/>
                  <a:pt x="4336876" y="190080"/>
                </a:cubicBezTo>
                <a:cubicBezTo>
                  <a:pt x="4336979" y="203101"/>
                  <a:pt x="4341252" y="213667"/>
                  <a:pt x="4349693" y="221778"/>
                </a:cubicBezTo>
                <a:cubicBezTo>
                  <a:pt x="4358135" y="229890"/>
                  <a:pt x="4370127" y="234069"/>
                  <a:pt x="4385668" y="234315"/>
                </a:cubicBezTo>
                <a:cubicBezTo>
                  <a:pt x="4396252" y="234051"/>
                  <a:pt x="4406085" y="232206"/>
                  <a:pt x="4415169" y="228778"/>
                </a:cubicBezTo>
                <a:cubicBezTo>
                  <a:pt x="4424253" y="225351"/>
                  <a:pt x="4431600" y="221924"/>
                  <a:pt x="4437211" y="218496"/>
                </a:cubicBezTo>
                <a:cubicBezTo>
                  <a:pt x="4442822" y="215069"/>
                  <a:pt x="4445709" y="213224"/>
                  <a:pt x="4445874" y="212960"/>
                </a:cubicBezTo>
                <a:lnTo>
                  <a:pt x="4458815" y="249537"/>
                </a:lnTo>
                <a:cubicBezTo>
                  <a:pt x="4458664" y="249852"/>
                  <a:pt x="4455242" y="252055"/>
                  <a:pt x="4448548" y="256148"/>
                </a:cubicBezTo>
                <a:cubicBezTo>
                  <a:pt x="4441853" y="260240"/>
                  <a:pt x="4432786" y="264332"/>
                  <a:pt x="4421348" y="268424"/>
                </a:cubicBezTo>
                <a:cubicBezTo>
                  <a:pt x="4409910" y="272516"/>
                  <a:pt x="4397000" y="274719"/>
                  <a:pt x="4382618" y="275034"/>
                </a:cubicBezTo>
                <a:cubicBezTo>
                  <a:pt x="4352175" y="274489"/>
                  <a:pt x="4328858" y="266446"/>
                  <a:pt x="4312666" y="250906"/>
                </a:cubicBezTo>
                <a:cubicBezTo>
                  <a:pt x="4296475" y="235365"/>
                  <a:pt x="4288304" y="215598"/>
                  <a:pt x="4288155" y="191605"/>
                </a:cubicBezTo>
                <a:cubicBezTo>
                  <a:pt x="4288347" y="169376"/>
                  <a:pt x="4293292" y="149244"/>
                  <a:pt x="4302989" y="131209"/>
                </a:cubicBezTo>
                <a:cubicBezTo>
                  <a:pt x="4312686" y="113174"/>
                  <a:pt x="4325984" y="98800"/>
                  <a:pt x="4342881" y="88088"/>
                </a:cubicBezTo>
                <a:cubicBezTo>
                  <a:pt x="4359778" y="77375"/>
                  <a:pt x="4379123" y="71889"/>
                  <a:pt x="4400916" y="71628"/>
                </a:cubicBezTo>
                <a:close/>
                <a:moveTo>
                  <a:pt x="3252216" y="71628"/>
                </a:moveTo>
                <a:cubicBezTo>
                  <a:pt x="3268807" y="71651"/>
                  <a:pt x="3281973" y="76076"/>
                  <a:pt x="3291711" y="84902"/>
                </a:cubicBezTo>
                <a:cubicBezTo>
                  <a:pt x="3301449" y="93728"/>
                  <a:pt x="3306429" y="106813"/>
                  <a:pt x="3306652" y="124158"/>
                </a:cubicBezTo>
                <a:cubicBezTo>
                  <a:pt x="3306459" y="132601"/>
                  <a:pt x="3305110" y="143232"/>
                  <a:pt x="3302605" y="156051"/>
                </a:cubicBezTo>
                <a:cubicBezTo>
                  <a:pt x="3300100" y="168870"/>
                  <a:pt x="3297594" y="181225"/>
                  <a:pt x="3295087" y="193117"/>
                </a:cubicBezTo>
                <a:cubicBezTo>
                  <a:pt x="3292580" y="205010"/>
                  <a:pt x="3291228" y="213787"/>
                  <a:pt x="3291030" y="219450"/>
                </a:cubicBezTo>
                <a:cubicBezTo>
                  <a:pt x="3291094" y="225437"/>
                  <a:pt x="3292586" y="229566"/>
                  <a:pt x="3295507" y="231837"/>
                </a:cubicBezTo>
                <a:cubicBezTo>
                  <a:pt x="3298428" y="234108"/>
                  <a:pt x="3302397" y="235188"/>
                  <a:pt x="3307413" y="235077"/>
                </a:cubicBezTo>
                <a:cubicBezTo>
                  <a:pt x="3309763" y="235045"/>
                  <a:pt x="3311731" y="234918"/>
                  <a:pt x="3313319" y="234696"/>
                </a:cubicBezTo>
                <a:cubicBezTo>
                  <a:pt x="3314907" y="234473"/>
                  <a:pt x="3315732" y="234346"/>
                  <a:pt x="3315795" y="234315"/>
                </a:cubicBezTo>
                <a:lnTo>
                  <a:pt x="3308938" y="270464"/>
                </a:lnTo>
                <a:cubicBezTo>
                  <a:pt x="3308890" y="270511"/>
                  <a:pt x="3307175" y="270702"/>
                  <a:pt x="3303794" y="271034"/>
                </a:cubicBezTo>
                <a:cubicBezTo>
                  <a:pt x="3300413" y="271367"/>
                  <a:pt x="3295651" y="271558"/>
                  <a:pt x="3289508" y="271605"/>
                </a:cubicBezTo>
                <a:cubicBezTo>
                  <a:pt x="3282565" y="271788"/>
                  <a:pt x="3275432" y="271041"/>
                  <a:pt x="3268108" y="269364"/>
                </a:cubicBezTo>
                <a:cubicBezTo>
                  <a:pt x="3260784" y="267687"/>
                  <a:pt x="3254581" y="263980"/>
                  <a:pt x="3249499" y="258244"/>
                </a:cubicBezTo>
                <a:cubicBezTo>
                  <a:pt x="3244417" y="252507"/>
                  <a:pt x="3241767" y="243641"/>
                  <a:pt x="3241548" y="231647"/>
                </a:cubicBezTo>
                <a:cubicBezTo>
                  <a:pt x="3241731" y="224461"/>
                  <a:pt x="3243014" y="214735"/>
                  <a:pt x="3245397" y="202467"/>
                </a:cubicBezTo>
                <a:cubicBezTo>
                  <a:pt x="3247780" y="190200"/>
                  <a:pt x="3250164" y="178101"/>
                  <a:pt x="3252549" y="166171"/>
                </a:cubicBezTo>
                <a:cubicBezTo>
                  <a:pt x="3254933" y="154241"/>
                  <a:pt x="3256219" y="145190"/>
                  <a:pt x="3256407" y="139017"/>
                </a:cubicBezTo>
                <a:cubicBezTo>
                  <a:pt x="3256471" y="131715"/>
                  <a:pt x="3254534" y="126031"/>
                  <a:pt x="3250597" y="121967"/>
                </a:cubicBezTo>
                <a:cubicBezTo>
                  <a:pt x="3246660" y="117903"/>
                  <a:pt x="3240341" y="115840"/>
                  <a:pt x="3231642" y="115776"/>
                </a:cubicBezTo>
                <a:cubicBezTo>
                  <a:pt x="3214561" y="116356"/>
                  <a:pt x="3199860" y="123293"/>
                  <a:pt x="3187542" y="136588"/>
                </a:cubicBezTo>
                <a:cubicBezTo>
                  <a:pt x="3175223" y="149884"/>
                  <a:pt x="3167190" y="166060"/>
                  <a:pt x="3163443" y="185118"/>
                </a:cubicBezTo>
                <a:lnTo>
                  <a:pt x="3146679" y="270462"/>
                </a:lnTo>
                <a:lnTo>
                  <a:pt x="3098292" y="270462"/>
                </a:lnTo>
                <a:lnTo>
                  <a:pt x="3127629" y="120729"/>
                </a:lnTo>
                <a:cubicBezTo>
                  <a:pt x="3128034" y="118213"/>
                  <a:pt x="3127701" y="116197"/>
                  <a:pt x="3126629" y="114681"/>
                </a:cubicBezTo>
                <a:cubicBezTo>
                  <a:pt x="3125557" y="113165"/>
                  <a:pt x="3123605" y="112387"/>
                  <a:pt x="3120771" y="112347"/>
                </a:cubicBezTo>
                <a:lnTo>
                  <a:pt x="3099054" y="112347"/>
                </a:lnTo>
                <a:lnTo>
                  <a:pt x="3105912" y="76200"/>
                </a:lnTo>
                <a:lnTo>
                  <a:pt x="3156966" y="76200"/>
                </a:lnTo>
                <a:cubicBezTo>
                  <a:pt x="3164538" y="76224"/>
                  <a:pt x="3170063" y="77698"/>
                  <a:pt x="3173540" y="80623"/>
                </a:cubicBezTo>
                <a:cubicBezTo>
                  <a:pt x="3177016" y="83548"/>
                  <a:pt x="3178731" y="87781"/>
                  <a:pt x="3178683" y="93322"/>
                </a:cubicBezTo>
                <a:cubicBezTo>
                  <a:pt x="3178660" y="95676"/>
                  <a:pt x="3178231" y="99054"/>
                  <a:pt x="3177397" y="103454"/>
                </a:cubicBezTo>
                <a:cubicBezTo>
                  <a:pt x="3176564" y="107854"/>
                  <a:pt x="3175468" y="111707"/>
                  <a:pt x="3174111" y="115015"/>
                </a:cubicBezTo>
                <a:lnTo>
                  <a:pt x="3174873" y="115015"/>
                </a:lnTo>
                <a:cubicBezTo>
                  <a:pt x="3176033" y="112203"/>
                  <a:pt x="3179725" y="107382"/>
                  <a:pt x="3185950" y="100553"/>
                </a:cubicBezTo>
                <a:cubicBezTo>
                  <a:pt x="3192176" y="93723"/>
                  <a:pt x="3200835" y="87295"/>
                  <a:pt x="3211928" y="81269"/>
                </a:cubicBezTo>
                <a:cubicBezTo>
                  <a:pt x="3223023" y="75243"/>
                  <a:pt x="3236451" y="72030"/>
                  <a:pt x="3252216" y="71628"/>
                </a:cubicBezTo>
                <a:close/>
                <a:moveTo>
                  <a:pt x="2991216" y="71628"/>
                </a:moveTo>
                <a:cubicBezTo>
                  <a:pt x="3017103" y="71999"/>
                  <a:pt x="3036465" y="78867"/>
                  <a:pt x="3049299" y="92234"/>
                </a:cubicBezTo>
                <a:cubicBezTo>
                  <a:pt x="3062134" y="105601"/>
                  <a:pt x="3068543" y="123241"/>
                  <a:pt x="3068526" y="145154"/>
                </a:cubicBezTo>
                <a:cubicBezTo>
                  <a:pt x="3068257" y="153942"/>
                  <a:pt x="3067178" y="161872"/>
                  <a:pt x="3065291" y="168942"/>
                </a:cubicBezTo>
                <a:cubicBezTo>
                  <a:pt x="3063404" y="176013"/>
                  <a:pt x="3062326" y="179754"/>
                  <a:pt x="3062056" y="180165"/>
                </a:cubicBezTo>
                <a:lnTo>
                  <a:pt x="2928319" y="180165"/>
                </a:lnTo>
                <a:cubicBezTo>
                  <a:pt x="2928272" y="180245"/>
                  <a:pt x="2928081" y="181230"/>
                  <a:pt x="2927748" y="183120"/>
                </a:cubicBezTo>
                <a:cubicBezTo>
                  <a:pt x="2927414" y="185011"/>
                  <a:pt x="2927223" y="187331"/>
                  <a:pt x="2927176" y="190080"/>
                </a:cubicBezTo>
                <a:cubicBezTo>
                  <a:pt x="2927279" y="203101"/>
                  <a:pt x="2931551" y="213667"/>
                  <a:pt x="2939993" y="221778"/>
                </a:cubicBezTo>
                <a:cubicBezTo>
                  <a:pt x="2948435" y="229890"/>
                  <a:pt x="2960426" y="234069"/>
                  <a:pt x="2975968" y="234315"/>
                </a:cubicBezTo>
                <a:cubicBezTo>
                  <a:pt x="2986552" y="234051"/>
                  <a:pt x="2996385" y="232206"/>
                  <a:pt x="3005470" y="228778"/>
                </a:cubicBezTo>
                <a:cubicBezTo>
                  <a:pt x="3014553" y="225351"/>
                  <a:pt x="3021901" y="221924"/>
                  <a:pt x="3027511" y="218496"/>
                </a:cubicBezTo>
                <a:cubicBezTo>
                  <a:pt x="3033122" y="215069"/>
                  <a:pt x="3036010" y="213224"/>
                  <a:pt x="3036174" y="212960"/>
                </a:cubicBezTo>
                <a:lnTo>
                  <a:pt x="3049115" y="249537"/>
                </a:lnTo>
                <a:cubicBezTo>
                  <a:pt x="3048965" y="249852"/>
                  <a:pt x="3045542" y="252055"/>
                  <a:pt x="3038848" y="256148"/>
                </a:cubicBezTo>
                <a:cubicBezTo>
                  <a:pt x="3032153" y="260240"/>
                  <a:pt x="3023086" y="264332"/>
                  <a:pt x="3011648" y="268424"/>
                </a:cubicBezTo>
                <a:cubicBezTo>
                  <a:pt x="3000209" y="272516"/>
                  <a:pt x="2987300" y="274719"/>
                  <a:pt x="2972918" y="275034"/>
                </a:cubicBezTo>
                <a:cubicBezTo>
                  <a:pt x="2942476" y="274489"/>
                  <a:pt x="2919158" y="266446"/>
                  <a:pt x="2902967" y="250906"/>
                </a:cubicBezTo>
                <a:cubicBezTo>
                  <a:pt x="2886775" y="235365"/>
                  <a:pt x="2878604" y="215598"/>
                  <a:pt x="2878455" y="191605"/>
                </a:cubicBezTo>
                <a:cubicBezTo>
                  <a:pt x="2878647" y="169376"/>
                  <a:pt x="2883592" y="149244"/>
                  <a:pt x="2893289" y="131209"/>
                </a:cubicBezTo>
                <a:cubicBezTo>
                  <a:pt x="2902986" y="113174"/>
                  <a:pt x="2916283" y="98800"/>
                  <a:pt x="2933181" y="88088"/>
                </a:cubicBezTo>
                <a:cubicBezTo>
                  <a:pt x="2950078" y="77375"/>
                  <a:pt x="2969423" y="71889"/>
                  <a:pt x="2991216" y="71628"/>
                </a:cubicBezTo>
                <a:close/>
                <a:moveTo>
                  <a:pt x="2781300" y="71628"/>
                </a:moveTo>
                <a:cubicBezTo>
                  <a:pt x="2804688" y="71920"/>
                  <a:pt x="2822744" y="79328"/>
                  <a:pt x="2835465" y="93851"/>
                </a:cubicBezTo>
                <a:cubicBezTo>
                  <a:pt x="2848187" y="108374"/>
                  <a:pt x="2854627" y="128261"/>
                  <a:pt x="2854785" y="153511"/>
                </a:cubicBezTo>
                <a:cubicBezTo>
                  <a:pt x="2854466" y="177690"/>
                  <a:pt x="2849268" y="198864"/>
                  <a:pt x="2839191" y="217034"/>
                </a:cubicBezTo>
                <a:cubicBezTo>
                  <a:pt x="2829114" y="235203"/>
                  <a:pt x="2816073" y="249371"/>
                  <a:pt x="2800069" y="259536"/>
                </a:cubicBezTo>
                <a:cubicBezTo>
                  <a:pt x="2784066" y="269702"/>
                  <a:pt x="2767015" y="274868"/>
                  <a:pt x="2748915" y="275034"/>
                </a:cubicBezTo>
                <a:cubicBezTo>
                  <a:pt x="2737136" y="275058"/>
                  <a:pt x="2726404" y="272727"/>
                  <a:pt x="2716721" y="268042"/>
                </a:cubicBezTo>
                <a:cubicBezTo>
                  <a:pt x="2707037" y="263356"/>
                  <a:pt x="2699353" y="256173"/>
                  <a:pt x="2693670" y="246493"/>
                </a:cubicBezTo>
                <a:lnTo>
                  <a:pt x="2692908" y="246493"/>
                </a:lnTo>
                <a:cubicBezTo>
                  <a:pt x="2692932" y="246604"/>
                  <a:pt x="2692789" y="248285"/>
                  <a:pt x="2692479" y="251535"/>
                </a:cubicBezTo>
                <a:cubicBezTo>
                  <a:pt x="2692170" y="254786"/>
                  <a:pt x="2691551" y="258940"/>
                  <a:pt x="2690622" y="263998"/>
                </a:cubicBezTo>
                <a:lnTo>
                  <a:pt x="2674620" y="346662"/>
                </a:lnTo>
                <a:lnTo>
                  <a:pt x="2626233" y="346662"/>
                </a:lnTo>
                <a:lnTo>
                  <a:pt x="2670048" y="120732"/>
                </a:lnTo>
                <a:cubicBezTo>
                  <a:pt x="2670469" y="118215"/>
                  <a:pt x="2670199" y="116198"/>
                  <a:pt x="2669239" y="114681"/>
                </a:cubicBezTo>
                <a:cubicBezTo>
                  <a:pt x="2668278" y="113165"/>
                  <a:pt x="2666389" y="112387"/>
                  <a:pt x="2663571" y="112347"/>
                </a:cubicBezTo>
                <a:lnTo>
                  <a:pt x="2641854" y="112347"/>
                </a:lnTo>
                <a:lnTo>
                  <a:pt x="2648712" y="76200"/>
                </a:lnTo>
                <a:lnTo>
                  <a:pt x="2698623" y="76200"/>
                </a:lnTo>
                <a:cubicBezTo>
                  <a:pt x="2706664" y="76295"/>
                  <a:pt x="2712204" y="77722"/>
                  <a:pt x="2715245" y="80480"/>
                </a:cubicBezTo>
                <a:cubicBezTo>
                  <a:pt x="2718284" y="83239"/>
                  <a:pt x="2719729" y="86759"/>
                  <a:pt x="2719578" y="91039"/>
                </a:cubicBezTo>
                <a:cubicBezTo>
                  <a:pt x="2719507" y="93116"/>
                  <a:pt x="2719078" y="95621"/>
                  <a:pt x="2718292" y="98554"/>
                </a:cubicBezTo>
                <a:cubicBezTo>
                  <a:pt x="2717507" y="101487"/>
                  <a:pt x="2716792" y="103802"/>
                  <a:pt x="2716149" y="105498"/>
                </a:cubicBezTo>
                <a:lnTo>
                  <a:pt x="2716911" y="105498"/>
                </a:lnTo>
                <a:cubicBezTo>
                  <a:pt x="2724047" y="95429"/>
                  <a:pt x="2733112" y="87310"/>
                  <a:pt x="2744105" y="81142"/>
                </a:cubicBezTo>
                <a:cubicBezTo>
                  <a:pt x="2755098" y="74974"/>
                  <a:pt x="2767497" y="71802"/>
                  <a:pt x="2781300" y="71628"/>
                </a:cubicBezTo>
                <a:close/>
                <a:moveTo>
                  <a:pt x="1972041" y="71628"/>
                </a:moveTo>
                <a:cubicBezTo>
                  <a:pt x="1997929" y="71999"/>
                  <a:pt x="2017290" y="78867"/>
                  <a:pt x="2030125" y="92234"/>
                </a:cubicBezTo>
                <a:cubicBezTo>
                  <a:pt x="2042960" y="105601"/>
                  <a:pt x="2049368" y="123241"/>
                  <a:pt x="2049352" y="145154"/>
                </a:cubicBezTo>
                <a:cubicBezTo>
                  <a:pt x="2049082" y="153942"/>
                  <a:pt x="2048004" y="161872"/>
                  <a:pt x="2046116" y="168942"/>
                </a:cubicBezTo>
                <a:cubicBezTo>
                  <a:pt x="2044229" y="176013"/>
                  <a:pt x="2043150" y="179754"/>
                  <a:pt x="2042881" y="180165"/>
                </a:cubicBezTo>
                <a:lnTo>
                  <a:pt x="1909144" y="180165"/>
                </a:lnTo>
                <a:cubicBezTo>
                  <a:pt x="1909096" y="180245"/>
                  <a:pt x="1908906" y="181230"/>
                  <a:pt x="1908572" y="183120"/>
                </a:cubicBezTo>
                <a:cubicBezTo>
                  <a:pt x="1908239" y="185011"/>
                  <a:pt x="1908048" y="187331"/>
                  <a:pt x="1908001" y="190080"/>
                </a:cubicBezTo>
                <a:cubicBezTo>
                  <a:pt x="1908104" y="203101"/>
                  <a:pt x="1912376" y="213667"/>
                  <a:pt x="1920818" y="221778"/>
                </a:cubicBezTo>
                <a:cubicBezTo>
                  <a:pt x="1929260" y="229890"/>
                  <a:pt x="1941252" y="234069"/>
                  <a:pt x="1956793" y="234315"/>
                </a:cubicBezTo>
                <a:cubicBezTo>
                  <a:pt x="1967377" y="234051"/>
                  <a:pt x="1977211" y="232206"/>
                  <a:pt x="1986294" y="228778"/>
                </a:cubicBezTo>
                <a:cubicBezTo>
                  <a:pt x="1995378" y="225351"/>
                  <a:pt x="2002725" y="221924"/>
                  <a:pt x="2008336" y="218496"/>
                </a:cubicBezTo>
                <a:cubicBezTo>
                  <a:pt x="2013947" y="215069"/>
                  <a:pt x="2016834" y="213224"/>
                  <a:pt x="2016999" y="212960"/>
                </a:cubicBezTo>
                <a:lnTo>
                  <a:pt x="2029940" y="249537"/>
                </a:lnTo>
                <a:cubicBezTo>
                  <a:pt x="2029790" y="249852"/>
                  <a:pt x="2026368" y="252055"/>
                  <a:pt x="2019673" y="256148"/>
                </a:cubicBezTo>
                <a:cubicBezTo>
                  <a:pt x="2012978" y="260240"/>
                  <a:pt x="2003912" y="264332"/>
                  <a:pt x="1992473" y="268424"/>
                </a:cubicBezTo>
                <a:cubicBezTo>
                  <a:pt x="1981035" y="272516"/>
                  <a:pt x="1968125" y="274719"/>
                  <a:pt x="1953744" y="275034"/>
                </a:cubicBezTo>
                <a:cubicBezTo>
                  <a:pt x="1923301" y="274489"/>
                  <a:pt x="1899983" y="266446"/>
                  <a:pt x="1883792" y="250906"/>
                </a:cubicBezTo>
                <a:cubicBezTo>
                  <a:pt x="1867600" y="235365"/>
                  <a:pt x="1859429" y="215598"/>
                  <a:pt x="1859280" y="191605"/>
                </a:cubicBezTo>
                <a:cubicBezTo>
                  <a:pt x="1859472" y="169376"/>
                  <a:pt x="1864417" y="149244"/>
                  <a:pt x="1874114" y="131209"/>
                </a:cubicBezTo>
                <a:cubicBezTo>
                  <a:pt x="1883811" y="113174"/>
                  <a:pt x="1897109" y="98800"/>
                  <a:pt x="1914006" y="88088"/>
                </a:cubicBezTo>
                <a:cubicBezTo>
                  <a:pt x="1930903" y="77375"/>
                  <a:pt x="1950248" y="71889"/>
                  <a:pt x="1972041" y="71628"/>
                </a:cubicBezTo>
                <a:close/>
                <a:moveTo>
                  <a:pt x="1583425" y="71628"/>
                </a:moveTo>
                <a:cubicBezTo>
                  <a:pt x="1595080" y="71541"/>
                  <a:pt x="1606182" y="73322"/>
                  <a:pt x="1616731" y="76971"/>
                </a:cubicBezTo>
                <a:cubicBezTo>
                  <a:pt x="1627281" y="80620"/>
                  <a:pt x="1635925" y="86661"/>
                  <a:pt x="1642664" y="95093"/>
                </a:cubicBezTo>
                <a:cubicBezTo>
                  <a:pt x="1649404" y="103525"/>
                  <a:pt x="1652886" y="114872"/>
                  <a:pt x="1653112" y="129133"/>
                </a:cubicBezTo>
                <a:cubicBezTo>
                  <a:pt x="1652914" y="137022"/>
                  <a:pt x="1651533" y="146917"/>
                  <a:pt x="1648967" y="158819"/>
                </a:cubicBezTo>
                <a:cubicBezTo>
                  <a:pt x="1646401" y="170722"/>
                  <a:pt x="1643836" y="182306"/>
                  <a:pt x="1641270" y="193573"/>
                </a:cubicBezTo>
                <a:cubicBezTo>
                  <a:pt x="1638704" y="204839"/>
                  <a:pt x="1637323" y="213462"/>
                  <a:pt x="1637125" y="219442"/>
                </a:cubicBezTo>
                <a:cubicBezTo>
                  <a:pt x="1637189" y="225266"/>
                  <a:pt x="1638680" y="229349"/>
                  <a:pt x="1641598" y="231693"/>
                </a:cubicBezTo>
                <a:cubicBezTo>
                  <a:pt x="1644516" y="234036"/>
                  <a:pt x="1648481" y="235164"/>
                  <a:pt x="1653493" y="235077"/>
                </a:cubicBezTo>
                <a:cubicBezTo>
                  <a:pt x="1655842" y="235045"/>
                  <a:pt x="1657811" y="234918"/>
                  <a:pt x="1659398" y="234696"/>
                </a:cubicBezTo>
                <a:cubicBezTo>
                  <a:pt x="1660985" y="234473"/>
                  <a:pt x="1661811" y="234346"/>
                  <a:pt x="1661874" y="234314"/>
                </a:cubicBezTo>
                <a:lnTo>
                  <a:pt x="1655017" y="270464"/>
                </a:lnTo>
                <a:cubicBezTo>
                  <a:pt x="1655056" y="270511"/>
                  <a:pt x="1653454" y="270702"/>
                  <a:pt x="1650210" y="271034"/>
                </a:cubicBezTo>
                <a:cubicBezTo>
                  <a:pt x="1646967" y="271367"/>
                  <a:pt x="1641844" y="271558"/>
                  <a:pt x="1634842" y="271605"/>
                </a:cubicBezTo>
                <a:cubicBezTo>
                  <a:pt x="1623819" y="271930"/>
                  <a:pt x="1613983" y="269853"/>
                  <a:pt x="1605333" y="265375"/>
                </a:cubicBezTo>
                <a:cubicBezTo>
                  <a:pt x="1596684" y="260897"/>
                  <a:pt x="1591414" y="252067"/>
                  <a:pt x="1589524" y="238887"/>
                </a:cubicBezTo>
                <a:lnTo>
                  <a:pt x="1588762" y="238887"/>
                </a:lnTo>
                <a:cubicBezTo>
                  <a:pt x="1588844" y="239333"/>
                  <a:pt x="1586307" y="242457"/>
                  <a:pt x="1581152" y="248258"/>
                </a:cubicBezTo>
                <a:cubicBezTo>
                  <a:pt x="1575996" y="254060"/>
                  <a:pt x="1568490" y="259861"/>
                  <a:pt x="1558633" y="265663"/>
                </a:cubicBezTo>
                <a:cubicBezTo>
                  <a:pt x="1548775" y="271464"/>
                  <a:pt x="1536836" y="274588"/>
                  <a:pt x="1522813" y="275034"/>
                </a:cubicBezTo>
                <a:cubicBezTo>
                  <a:pt x="1507504" y="275027"/>
                  <a:pt x="1494528" y="270856"/>
                  <a:pt x="1483885" y="262522"/>
                </a:cubicBezTo>
                <a:cubicBezTo>
                  <a:pt x="1473242" y="254187"/>
                  <a:pt x="1467691" y="241733"/>
                  <a:pt x="1467231" y="225159"/>
                </a:cubicBezTo>
                <a:cubicBezTo>
                  <a:pt x="1467500" y="210465"/>
                  <a:pt x="1471795" y="198269"/>
                  <a:pt x="1480115" y="188573"/>
                </a:cubicBezTo>
                <a:cubicBezTo>
                  <a:pt x="1488436" y="178877"/>
                  <a:pt x="1499171" y="171245"/>
                  <a:pt x="1512319" y="165676"/>
                </a:cubicBezTo>
                <a:cubicBezTo>
                  <a:pt x="1525469" y="160108"/>
                  <a:pt x="1539420" y="156167"/>
                  <a:pt x="1554173" y="153855"/>
                </a:cubicBezTo>
                <a:cubicBezTo>
                  <a:pt x="1568927" y="151542"/>
                  <a:pt x="1582870" y="150422"/>
                  <a:pt x="1596005" y="150495"/>
                </a:cubicBezTo>
                <a:lnTo>
                  <a:pt x="1602866" y="150495"/>
                </a:lnTo>
                <a:cubicBezTo>
                  <a:pt x="1602962" y="150161"/>
                  <a:pt x="1603343" y="148158"/>
                  <a:pt x="1604010" y="144487"/>
                </a:cubicBezTo>
                <a:cubicBezTo>
                  <a:pt x="1604677" y="140815"/>
                  <a:pt x="1605058" y="137478"/>
                  <a:pt x="1605153" y="134474"/>
                </a:cubicBezTo>
                <a:cubicBezTo>
                  <a:pt x="1605129" y="126797"/>
                  <a:pt x="1602509" y="120885"/>
                  <a:pt x="1597291" y="116736"/>
                </a:cubicBezTo>
                <a:cubicBezTo>
                  <a:pt x="1592073" y="112588"/>
                  <a:pt x="1584402" y="110490"/>
                  <a:pt x="1574276" y="110442"/>
                </a:cubicBezTo>
                <a:cubicBezTo>
                  <a:pt x="1564560" y="110664"/>
                  <a:pt x="1555317" y="112213"/>
                  <a:pt x="1546547" y="115090"/>
                </a:cubicBezTo>
                <a:cubicBezTo>
                  <a:pt x="1537777" y="117968"/>
                  <a:pt x="1530595" y="120845"/>
                  <a:pt x="1525002" y="123722"/>
                </a:cubicBezTo>
                <a:cubicBezTo>
                  <a:pt x="1519409" y="126600"/>
                  <a:pt x="1516519" y="128149"/>
                  <a:pt x="1516333" y="128371"/>
                </a:cubicBezTo>
                <a:lnTo>
                  <a:pt x="1505293" y="92557"/>
                </a:lnTo>
                <a:cubicBezTo>
                  <a:pt x="1505481" y="92299"/>
                  <a:pt x="1509127" y="90490"/>
                  <a:pt x="1516231" y="87131"/>
                </a:cubicBezTo>
                <a:cubicBezTo>
                  <a:pt x="1523335" y="83772"/>
                  <a:pt x="1532769" y="80413"/>
                  <a:pt x="1544532" y="77054"/>
                </a:cubicBezTo>
                <a:cubicBezTo>
                  <a:pt x="1556295" y="73695"/>
                  <a:pt x="1569259" y="71886"/>
                  <a:pt x="1583425" y="71628"/>
                </a:cubicBezTo>
                <a:close/>
                <a:moveTo>
                  <a:pt x="1383364" y="71628"/>
                </a:moveTo>
                <a:cubicBezTo>
                  <a:pt x="1393860" y="71538"/>
                  <a:pt x="1405083" y="72986"/>
                  <a:pt x="1417033" y="75969"/>
                </a:cubicBezTo>
                <a:cubicBezTo>
                  <a:pt x="1428982" y="78953"/>
                  <a:pt x="1438879" y="84009"/>
                  <a:pt x="1446723" y="91138"/>
                </a:cubicBezTo>
                <a:cubicBezTo>
                  <a:pt x="1454566" y="98267"/>
                  <a:pt x="1457576" y="108005"/>
                  <a:pt x="1455754" y="120351"/>
                </a:cubicBezTo>
                <a:lnTo>
                  <a:pt x="1450801" y="144744"/>
                </a:lnTo>
                <a:lnTo>
                  <a:pt x="1409272" y="144744"/>
                </a:lnTo>
                <a:lnTo>
                  <a:pt x="1411558" y="132547"/>
                </a:lnTo>
                <a:cubicBezTo>
                  <a:pt x="1412304" y="126052"/>
                  <a:pt x="1409383" y="121129"/>
                  <a:pt x="1402794" y="117778"/>
                </a:cubicBezTo>
                <a:cubicBezTo>
                  <a:pt x="1396206" y="114427"/>
                  <a:pt x="1388332" y="112744"/>
                  <a:pt x="1379173" y="112728"/>
                </a:cubicBezTo>
                <a:cubicBezTo>
                  <a:pt x="1365939" y="112935"/>
                  <a:pt x="1353968" y="116460"/>
                  <a:pt x="1343260" y="123301"/>
                </a:cubicBezTo>
                <a:cubicBezTo>
                  <a:pt x="1332552" y="130143"/>
                  <a:pt x="1324024" y="139060"/>
                  <a:pt x="1317676" y="150052"/>
                </a:cubicBezTo>
                <a:cubicBezTo>
                  <a:pt x="1311329" y="161044"/>
                  <a:pt x="1308079" y="172870"/>
                  <a:pt x="1307926" y="185528"/>
                </a:cubicBezTo>
                <a:cubicBezTo>
                  <a:pt x="1307933" y="199733"/>
                  <a:pt x="1312299" y="211343"/>
                  <a:pt x="1321022" y="220355"/>
                </a:cubicBezTo>
                <a:cubicBezTo>
                  <a:pt x="1329746" y="229368"/>
                  <a:pt x="1342779" y="234021"/>
                  <a:pt x="1360123" y="234315"/>
                </a:cubicBezTo>
                <a:cubicBezTo>
                  <a:pt x="1372552" y="234014"/>
                  <a:pt x="1383591" y="231906"/>
                  <a:pt x="1393241" y="227991"/>
                </a:cubicBezTo>
                <a:cubicBezTo>
                  <a:pt x="1402891" y="224076"/>
                  <a:pt x="1410487" y="220161"/>
                  <a:pt x="1416031" y="216245"/>
                </a:cubicBezTo>
                <a:cubicBezTo>
                  <a:pt x="1421574" y="212330"/>
                  <a:pt x="1424401" y="210222"/>
                  <a:pt x="1424512" y="209921"/>
                </a:cubicBezTo>
                <a:lnTo>
                  <a:pt x="1437466" y="246493"/>
                </a:lnTo>
                <a:cubicBezTo>
                  <a:pt x="1437423" y="246845"/>
                  <a:pt x="1434206" y="249312"/>
                  <a:pt x="1427813" y="253892"/>
                </a:cubicBezTo>
                <a:cubicBezTo>
                  <a:pt x="1421421" y="258473"/>
                  <a:pt x="1412108" y="263054"/>
                  <a:pt x="1399874" y="267635"/>
                </a:cubicBezTo>
                <a:cubicBezTo>
                  <a:pt x="1387639" y="272215"/>
                  <a:pt x="1372738" y="274682"/>
                  <a:pt x="1355170" y="275034"/>
                </a:cubicBezTo>
                <a:cubicBezTo>
                  <a:pt x="1324491" y="274544"/>
                  <a:pt x="1300815" y="266391"/>
                  <a:pt x="1284142" y="250575"/>
                </a:cubicBezTo>
                <a:cubicBezTo>
                  <a:pt x="1267469" y="234759"/>
                  <a:pt x="1259029" y="214220"/>
                  <a:pt x="1258824" y="188958"/>
                </a:cubicBezTo>
                <a:cubicBezTo>
                  <a:pt x="1259021" y="168671"/>
                  <a:pt x="1264422" y="149666"/>
                  <a:pt x="1275025" y="131943"/>
                </a:cubicBezTo>
                <a:cubicBezTo>
                  <a:pt x="1285629" y="114220"/>
                  <a:pt x="1300255" y="99822"/>
                  <a:pt x="1318902" y="88749"/>
                </a:cubicBezTo>
                <a:cubicBezTo>
                  <a:pt x="1337549" y="77675"/>
                  <a:pt x="1359037" y="71968"/>
                  <a:pt x="1383364" y="71628"/>
                </a:cubicBezTo>
                <a:close/>
                <a:moveTo>
                  <a:pt x="640450" y="71628"/>
                </a:moveTo>
                <a:cubicBezTo>
                  <a:pt x="652105" y="71541"/>
                  <a:pt x="663207" y="73322"/>
                  <a:pt x="673756" y="76971"/>
                </a:cubicBezTo>
                <a:cubicBezTo>
                  <a:pt x="684305" y="80620"/>
                  <a:pt x="692950" y="86661"/>
                  <a:pt x="699689" y="95093"/>
                </a:cubicBezTo>
                <a:cubicBezTo>
                  <a:pt x="706429" y="103525"/>
                  <a:pt x="709911" y="114872"/>
                  <a:pt x="710136" y="129133"/>
                </a:cubicBezTo>
                <a:cubicBezTo>
                  <a:pt x="709939" y="137022"/>
                  <a:pt x="708558" y="146917"/>
                  <a:pt x="705992" y="158819"/>
                </a:cubicBezTo>
                <a:cubicBezTo>
                  <a:pt x="703426" y="170722"/>
                  <a:pt x="700860" y="182306"/>
                  <a:pt x="698295" y="193573"/>
                </a:cubicBezTo>
                <a:cubicBezTo>
                  <a:pt x="695729" y="204839"/>
                  <a:pt x="694348" y="213462"/>
                  <a:pt x="694150" y="219442"/>
                </a:cubicBezTo>
                <a:cubicBezTo>
                  <a:pt x="694214" y="225266"/>
                  <a:pt x="695705" y="229349"/>
                  <a:pt x="698623" y="231693"/>
                </a:cubicBezTo>
                <a:cubicBezTo>
                  <a:pt x="701541" y="234036"/>
                  <a:pt x="705506" y="235164"/>
                  <a:pt x="710517" y="235077"/>
                </a:cubicBezTo>
                <a:cubicBezTo>
                  <a:pt x="712867" y="235045"/>
                  <a:pt x="714835" y="234918"/>
                  <a:pt x="716423" y="234696"/>
                </a:cubicBezTo>
                <a:cubicBezTo>
                  <a:pt x="718010" y="234473"/>
                  <a:pt x="718836" y="234346"/>
                  <a:pt x="718899" y="234314"/>
                </a:cubicBezTo>
                <a:lnTo>
                  <a:pt x="712041" y="270464"/>
                </a:lnTo>
                <a:cubicBezTo>
                  <a:pt x="712081" y="270511"/>
                  <a:pt x="710479" y="270702"/>
                  <a:pt x="707235" y="271034"/>
                </a:cubicBezTo>
                <a:cubicBezTo>
                  <a:pt x="703991" y="271367"/>
                  <a:pt x="698868" y="271558"/>
                  <a:pt x="691867" y="271605"/>
                </a:cubicBezTo>
                <a:cubicBezTo>
                  <a:pt x="680844" y="271930"/>
                  <a:pt x="671008" y="269853"/>
                  <a:pt x="662358" y="265375"/>
                </a:cubicBezTo>
                <a:cubicBezTo>
                  <a:pt x="653709" y="260897"/>
                  <a:pt x="648439" y="252067"/>
                  <a:pt x="646549" y="238887"/>
                </a:cubicBezTo>
                <a:lnTo>
                  <a:pt x="645787" y="238887"/>
                </a:lnTo>
                <a:cubicBezTo>
                  <a:pt x="645869" y="239333"/>
                  <a:pt x="643332" y="242457"/>
                  <a:pt x="638177" y="248258"/>
                </a:cubicBezTo>
                <a:cubicBezTo>
                  <a:pt x="633021" y="254060"/>
                  <a:pt x="625515" y="259861"/>
                  <a:pt x="615657" y="265663"/>
                </a:cubicBezTo>
                <a:cubicBezTo>
                  <a:pt x="605800" y="271464"/>
                  <a:pt x="593861" y="274588"/>
                  <a:pt x="579839" y="275034"/>
                </a:cubicBezTo>
                <a:cubicBezTo>
                  <a:pt x="564529" y="275027"/>
                  <a:pt x="551552" y="270856"/>
                  <a:pt x="540910" y="262522"/>
                </a:cubicBezTo>
                <a:cubicBezTo>
                  <a:pt x="530267" y="254187"/>
                  <a:pt x="524716" y="241733"/>
                  <a:pt x="524256" y="225159"/>
                </a:cubicBezTo>
                <a:cubicBezTo>
                  <a:pt x="524525" y="210465"/>
                  <a:pt x="528819" y="198269"/>
                  <a:pt x="537140" y="188573"/>
                </a:cubicBezTo>
                <a:cubicBezTo>
                  <a:pt x="545461" y="178877"/>
                  <a:pt x="556195" y="171245"/>
                  <a:pt x="569344" y="165676"/>
                </a:cubicBezTo>
                <a:cubicBezTo>
                  <a:pt x="582493" y="160108"/>
                  <a:pt x="596444" y="156167"/>
                  <a:pt x="611198" y="153855"/>
                </a:cubicBezTo>
                <a:cubicBezTo>
                  <a:pt x="625951" y="151542"/>
                  <a:pt x="639895" y="150422"/>
                  <a:pt x="653030" y="150495"/>
                </a:cubicBezTo>
                <a:lnTo>
                  <a:pt x="659891" y="150495"/>
                </a:lnTo>
                <a:cubicBezTo>
                  <a:pt x="659986" y="150161"/>
                  <a:pt x="660368" y="148158"/>
                  <a:pt x="661035" y="144487"/>
                </a:cubicBezTo>
                <a:cubicBezTo>
                  <a:pt x="661702" y="140815"/>
                  <a:pt x="662083" y="137478"/>
                  <a:pt x="662178" y="134474"/>
                </a:cubicBezTo>
                <a:cubicBezTo>
                  <a:pt x="662154" y="126797"/>
                  <a:pt x="659534" y="120885"/>
                  <a:pt x="654316" y="116736"/>
                </a:cubicBezTo>
                <a:cubicBezTo>
                  <a:pt x="649098" y="112588"/>
                  <a:pt x="641427" y="110490"/>
                  <a:pt x="631301" y="110442"/>
                </a:cubicBezTo>
                <a:cubicBezTo>
                  <a:pt x="621585" y="110664"/>
                  <a:pt x="612342" y="112213"/>
                  <a:pt x="603572" y="115090"/>
                </a:cubicBezTo>
                <a:cubicBezTo>
                  <a:pt x="594802" y="117968"/>
                  <a:pt x="587620" y="120845"/>
                  <a:pt x="582027" y="123722"/>
                </a:cubicBezTo>
                <a:cubicBezTo>
                  <a:pt x="576434" y="126600"/>
                  <a:pt x="573544" y="128149"/>
                  <a:pt x="573358" y="128371"/>
                </a:cubicBezTo>
                <a:lnTo>
                  <a:pt x="562318" y="92557"/>
                </a:lnTo>
                <a:cubicBezTo>
                  <a:pt x="562506" y="92299"/>
                  <a:pt x="566152" y="90490"/>
                  <a:pt x="573256" y="87131"/>
                </a:cubicBezTo>
                <a:cubicBezTo>
                  <a:pt x="580360" y="83772"/>
                  <a:pt x="589794" y="80413"/>
                  <a:pt x="601557" y="77054"/>
                </a:cubicBezTo>
                <a:cubicBezTo>
                  <a:pt x="613320" y="73695"/>
                  <a:pt x="626284" y="71886"/>
                  <a:pt x="640450" y="71628"/>
                </a:cubicBezTo>
                <a:close/>
                <a:moveTo>
                  <a:pt x="438516" y="71628"/>
                </a:moveTo>
                <a:cubicBezTo>
                  <a:pt x="464403" y="71999"/>
                  <a:pt x="483765" y="78867"/>
                  <a:pt x="496599" y="92234"/>
                </a:cubicBezTo>
                <a:cubicBezTo>
                  <a:pt x="509434" y="105601"/>
                  <a:pt x="515843" y="123241"/>
                  <a:pt x="515826" y="145154"/>
                </a:cubicBezTo>
                <a:cubicBezTo>
                  <a:pt x="515557" y="153942"/>
                  <a:pt x="514478" y="161872"/>
                  <a:pt x="512591" y="168942"/>
                </a:cubicBezTo>
                <a:cubicBezTo>
                  <a:pt x="510704" y="176013"/>
                  <a:pt x="509625" y="179754"/>
                  <a:pt x="509356" y="180165"/>
                </a:cubicBezTo>
                <a:lnTo>
                  <a:pt x="375619" y="180165"/>
                </a:lnTo>
                <a:cubicBezTo>
                  <a:pt x="375571" y="180245"/>
                  <a:pt x="375381" y="181230"/>
                  <a:pt x="375047" y="183120"/>
                </a:cubicBezTo>
                <a:cubicBezTo>
                  <a:pt x="374714" y="185011"/>
                  <a:pt x="374523" y="187331"/>
                  <a:pt x="374475" y="190080"/>
                </a:cubicBezTo>
                <a:cubicBezTo>
                  <a:pt x="374579" y="203101"/>
                  <a:pt x="378851" y="213667"/>
                  <a:pt x="387293" y="221778"/>
                </a:cubicBezTo>
                <a:cubicBezTo>
                  <a:pt x="395735" y="229890"/>
                  <a:pt x="407727" y="234069"/>
                  <a:pt x="423268" y="234315"/>
                </a:cubicBezTo>
                <a:cubicBezTo>
                  <a:pt x="433852" y="234051"/>
                  <a:pt x="443685" y="232206"/>
                  <a:pt x="452769" y="228778"/>
                </a:cubicBezTo>
                <a:cubicBezTo>
                  <a:pt x="461853" y="225351"/>
                  <a:pt x="469200" y="221924"/>
                  <a:pt x="474811" y="218496"/>
                </a:cubicBezTo>
                <a:cubicBezTo>
                  <a:pt x="480422" y="215069"/>
                  <a:pt x="483309" y="213224"/>
                  <a:pt x="483474" y="212960"/>
                </a:cubicBezTo>
                <a:lnTo>
                  <a:pt x="496415" y="249537"/>
                </a:lnTo>
                <a:cubicBezTo>
                  <a:pt x="496265" y="249852"/>
                  <a:pt x="492842" y="252055"/>
                  <a:pt x="486148" y="256148"/>
                </a:cubicBezTo>
                <a:cubicBezTo>
                  <a:pt x="479453" y="260240"/>
                  <a:pt x="470386" y="264332"/>
                  <a:pt x="458948" y="268424"/>
                </a:cubicBezTo>
                <a:cubicBezTo>
                  <a:pt x="447509" y="272516"/>
                  <a:pt x="434600" y="274719"/>
                  <a:pt x="420218" y="275034"/>
                </a:cubicBezTo>
                <a:cubicBezTo>
                  <a:pt x="389775" y="274489"/>
                  <a:pt x="366458" y="266446"/>
                  <a:pt x="350266" y="250906"/>
                </a:cubicBezTo>
                <a:cubicBezTo>
                  <a:pt x="334075" y="235365"/>
                  <a:pt x="325904" y="215598"/>
                  <a:pt x="325755" y="191605"/>
                </a:cubicBezTo>
                <a:cubicBezTo>
                  <a:pt x="325947" y="169376"/>
                  <a:pt x="330892" y="149244"/>
                  <a:pt x="340589" y="131209"/>
                </a:cubicBezTo>
                <a:cubicBezTo>
                  <a:pt x="350286" y="113174"/>
                  <a:pt x="363583" y="98800"/>
                  <a:pt x="380481" y="88088"/>
                </a:cubicBezTo>
                <a:cubicBezTo>
                  <a:pt x="397378" y="77375"/>
                  <a:pt x="416723" y="71889"/>
                  <a:pt x="438516" y="71628"/>
                </a:cubicBezTo>
                <a:close/>
                <a:moveTo>
                  <a:pt x="3781390" y="23241"/>
                </a:moveTo>
                <a:lnTo>
                  <a:pt x="3827859" y="23241"/>
                </a:lnTo>
                <a:lnTo>
                  <a:pt x="3817572" y="76200"/>
                </a:lnTo>
                <a:lnTo>
                  <a:pt x="3862149" y="76200"/>
                </a:lnTo>
                <a:lnTo>
                  <a:pt x="3855291" y="112347"/>
                </a:lnTo>
                <a:lnTo>
                  <a:pt x="3810714" y="112347"/>
                </a:lnTo>
                <a:lnTo>
                  <a:pt x="3795093" y="193913"/>
                </a:lnTo>
                <a:cubicBezTo>
                  <a:pt x="3794712" y="196264"/>
                  <a:pt x="3794427" y="198614"/>
                  <a:pt x="3794236" y="200965"/>
                </a:cubicBezTo>
                <a:cubicBezTo>
                  <a:pt x="3794046" y="203315"/>
                  <a:pt x="3793951" y="205284"/>
                  <a:pt x="3793951" y="206872"/>
                </a:cubicBezTo>
                <a:cubicBezTo>
                  <a:pt x="3794339" y="217807"/>
                  <a:pt x="3797657" y="225001"/>
                  <a:pt x="3803904" y="228455"/>
                </a:cubicBezTo>
                <a:cubicBezTo>
                  <a:pt x="3810151" y="231909"/>
                  <a:pt x="3816993" y="233482"/>
                  <a:pt x="3824430" y="233172"/>
                </a:cubicBezTo>
                <a:cubicBezTo>
                  <a:pt x="3827542" y="233140"/>
                  <a:pt x="3830082" y="233013"/>
                  <a:pt x="3832051" y="232791"/>
                </a:cubicBezTo>
                <a:cubicBezTo>
                  <a:pt x="3834019" y="232568"/>
                  <a:pt x="3835035" y="232441"/>
                  <a:pt x="3835098" y="232410"/>
                </a:cubicBezTo>
                <a:lnTo>
                  <a:pt x="3827478" y="271226"/>
                </a:lnTo>
                <a:cubicBezTo>
                  <a:pt x="3827296" y="271273"/>
                  <a:pt x="3825756" y="271463"/>
                  <a:pt x="3822859" y="271796"/>
                </a:cubicBezTo>
                <a:cubicBezTo>
                  <a:pt x="3819961" y="272129"/>
                  <a:pt x="3816803" y="272320"/>
                  <a:pt x="3813381" y="272367"/>
                </a:cubicBezTo>
                <a:cubicBezTo>
                  <a:pt x="3801500" y="272478"/>
                  <a:pt x="3790354" y="270734"/>
                  <a:pt x="3779943" y="267137"/>
                </a:cubicBezTo>
                <a:cubicBezTo>
                  <a:pt x="3769532" y="263540"/>
                  <a:pt x="3761067" y="257425"/>
                  <a:pt x="3754549" y="248793"/>
                </a:cubicBezTo>
                <a:cubicBezTo>
                  <a:pt x="3748030" y="240160"/>
                  <a:pt x="3744670" y="228347"/>
                  <a:pt x="3744468" y="213352"/>
                </a:cubicBezTo>
                <a:cubicBezTo>
                  <a:pt x="3744476" y="210676"/>
                  <a:pt x="3744650" y="207833"/>
                  <a:pt x="3744992" y="204824"/>
                </a:cubicBezTo>
                <a:cubicBezTo>
                  <a:pt x="3745332" y="201814"/>
                  <a:pt x="3745792" y="198686"/>
                  <a:pt x="3746371" y="195438"/>
                </a:cubicBezTo>
                <a:lnTo>
                  <a:pt x="3762738" y="112347"/>
                </a:lnTo>
                <a:lnTo>
                  <a:pt x="3732657" y="112347"/>
                </a:lnTo>
                <a:lnTo>
                  <a:pt x="3739896" y="76200"/>
                </a:lnTo>
                <a:lnTo>
                  <a:pt x="3771112" y="76200"/>
                </a:lnTo>
                <a:close/>
                <a:moveTo>
                  <a:pt x="923889" y="23241"/>
                </a:moveTo>
                <a:lnTo>
                  <a:pt x="970359" y="23241"/>
                </a:lnTo>
                <a:lnTo>
                  <a:pt x="960072" y="76200"/>
                </a:lnTo>
                <a:lnTo>
                  <a:pt x="1004649" y="76200"/>
                </a:lnTo>
                <a:lnTo>
                  <a:pt x="997792" y="112347"/>
                </a:lnTo>
                <a:lnTo>
                  <a:pt x="953214" y="112347"/>
                </a:lnTo>
                <a:lnTo>
                  <a:pt x="937593" y="193913"/>
                </a:lnTo>
                <a:cubicBezTo>
                  <a:pt x="937213" y="196264"/>
                  <a:pt x="936927" y="198614"/>
                  <a:pt x="936736" y="200965"/>
                </a:cubicBezTo>
                <a:cubicBezTo>
                  <a:pt x="936546" y="203315"/>
                  <a:pt x="936450" y="205284"/>
                  <a:pt x="936450" y="206872"/>
                </a:cubicBezTo>
                <a:cubicBezTo>
                  <a:pt x="936840" y="217807"/>
                  <a:pt x="940157" y="225001"/>
                  <a:pt x="946404" y="228455"/>
                </a:cubicBezTo>
                <a:cubicBezTo>
                  <a:pt x="952651" y="231909"/>
                  <a:pt x="959493" y="233482"/>
                  <a:pt x="966930" y="233172"/>
                </a:cubicBezTo>
                <a:cubicBezTo>
                  <a:pt x="970042" y="233140"/>
                  <a:pt x="972582" y="233013"/>
                  <a:pt x="974550" y="232791"/>
                </a:cubicBezTo>
                <a:cubicBezTo>
                  <a:pt x="976519" y="232568"/>
                  <a:pt x="977535" y="232441"/>
                  <a:pt x="977598" y="232410"/>
                </a:cubicBezTo>
                <a:lnTo>
                  <a:pt x="969978" y="271226"/>
                </a:lnTo>
                <a:cubicBezTo>
                  <a:pt x="969796" y="271273"/>
                  <a:pt x="968256" y="271463"/>
                  <a:pt x="965359" y="271796"/>
                </a:cubicBezTo>
                <a:cubicBezTo>
                  <a:pt x="962462" y="272129"/>
                  <a:pt x="959303" y="272320"/>
                  <a:pt x="955881" y="272367"/>
                </a:cubicBezTo>
                <a:cubicBezTo>
                  <a:pt x="944000" y="272478"/>
                  <a:pt x="932854" y="270734"/>
                  <a:pt x="922443" y="267137"/>
                </a:cubicBezTo>
                <a:cubicBezTo>
                  <a:pt x="912032" y="263540"/>
                  <a:pt x="903567" y="257425"/>
                  <a:pt x="897048" y="248793"/>
                </a:cubicBezTo>
                <a:cubicBezTo>
                  <a:pt x="890530" y="240160"/>
                  <a:pt x="887170" y="228347"/>
                  <a:pt x="886968" y="213352"/>
                </a:cubicBezTo>
                <a:cubicBezTo>
                  <a:pt x="886976" y="210676"/>
                  <a:pt x="887150" y="207833"/>
                  <a:pt x="887491" y="204824"/>
                </a:cubicBezTo>
                <a:cubicBezTo>
                  <a:pt x="887832" y="201814"/>
                  <a:pt x="888292" y="198686"/>
                  <a:pt x="888871" y="195438"/>
                </a:cubicBezTo>
                <a:lnTo>
                  <a:pt x="905239" y="112347"/>
                </a:lnTo>
                <a:lnTo>
                  <a:pt x="875157" y="112347"/>
                </a:lnTo>
                <a:lnTo>
                  <a:pt x="882396" y="76200"/>
                </a:lnTo>
                <a:lnTo>
                  <a:pt x="913612" y="76200"/>
                </a:lnTo>
                <a:close/>
                <a:moveTo>
                  <a:pt x="3654147" y="0"/>
                </a:moveTo>
                <a:lnTo>
                  <a:pt x="3702891" y="0"/>
                </a:lnTo>
                <a:lnTo>
                  <a:pt x="3694514" y="43005"/>
                </a:lnTo>
                <a:lnTo>
                  <a:pt x="3645769" y="43005"/>
                </a:lnTo>
                <a:close/>
                <a:moveTo>
                  <a:pt x="3496008" y="0"/>
                </a:moveTo>
                <a:lnTo>
                  <a:pt x="3574113" y="0"/>
                </a:lnTo>
                <a:lnTo>
                  <a:pt x="3534108" y="207634"/>
                </a:lnTo>
                <a:cubicBezTo>
                  <a:pt x="3533712" y="209580"/>
                  <a:pt x="3533363" y="211597"/>
                  <a:pt x="3533061" y="213685"/>
                </a:cubicBezTo>
                <a:cubicBezTo>
                  <a:pt x="3532759" y="215773"/>
                  <a:pt x="3532601" y="217695"/>
                  <a:pt x="3532585" y="219450"/>
                </a:cubicBezTo>
                <a:cubicBezTo>
                  <a:pt x="3532648" y="225270"/>
                  <a:pt x="3534140" y="229352"/>
                  <a:pt x="3537061" y="231694"/>
                </a:cubicBezTo>
                <a:cubicBezTo>
                  <a:pt x="3539983" y="234036"/>
                  <a:pt x="3543951" y="235164"/>
                  <a:pt x="3548968" y="235076"/>
                </a:cubicBezTo>
                <a:cubicBezTo>
                  <a:pt x="3551317" y="235045"/>
                  <a:pt x="3553285" y="234918"/>
                  <a:pt x="3554873" y="234696"/>
                </a:cubicBezTo>
                <a:cubicBezTo>
                  <a:pt x="3556461" y="234473"/>
                  <a:pt x="3557286" y="234347"/>
                  <a:pt x="3557350" y="234315"/>
                </a:cubicBezTo>
                <a:lnTo>
                  <a:pt x="3550111" y="270464"/>
                </a:lnTo>
                <a:cubicBezTo>
                  <a:pt x="3549984" y="270511"/>
                  <a:pt x="3548237" y="270702"/>
                  <a:pt x="3544872" y="271034"/>
                </a:cubicBezTo>
                <a:cubicBezTo>
                  <a:pt x="3541506" y="271367"/>
                  <a:pt x="3537284" y="271558"/>
                  <a:pt x="3532204" y="271605"/>
                </a:cubicBezTo>
                <a:cubicBezTo>
                  <a:pt x="3519369" y="271930"/>
                  <a:pt x="3508653" y="269853"/>
                  <a:pt x="3500057" y="265374"/>
                </a:cubicBezTo>
                <a:cubicBezTo>
                  <a:pt x="3491460" y="260896"/>
                  <a:pt x="3486555" y="252065"/>
                  <a:pt x="3485340" y="238882"/>
                </a:cubicBezTo>
                <a:lnTo>
                  <a:pt x="3484578" y="238882"/>
                </a:lnTo>
                <a:cubicBezTo>
                  <a:pt x="3477673" y="249212"/>
                  <a:pt x="3468433" y="257759"/>
                  <a:pt x="3456861" y="264521"/>
                </a:cubicBezTo>
                <a:cubicBezTo>
                  <a:pt x="3445288" y="271284"/>
                  <a:pt x="3432810" y="274788"/>
                  <a:pt x="3419427" y="275034"/>
                </a:cubicBezTo>
                <a:cubicBezTo>
                  <a:pt x="3395690" y="274750"/>
                  <a:pt x="3377476" y="267422"/>
                  <a:pt x="3364786" y="253049"/>
                </a:cubicBezTo>
                <a:cubicBezTo>
                  <a:pt x="3352096" y="238677"/>
                  <a:pt x="3345688" y="218965"/>
                  <a:pt x="3345561" y="193913"/>
                </a:cubicBezTo>
                <a:cubicBezTo>
                  <a:pt x="3345841" y="169485"/>
                  <a:pt x="3350949" y="148132"/>
                  <a:pt x="3360888" y="129854"/>
                </a:cubicBezTo>
                <a:cubicBezTo>
                  <a:pt x="3370826" y="111576"/>
                  <a:pt x="3383918" y="97343"/>
                  <a:pt x="3400164" y="87154"/>
                </a:cubicBezTo>
                <a:cubicBezTo>
                  <a:pt x="3416410" y="76965"/>
                  <a:pt x="3434134" y="71789"/>
                  <a:pt x="3453337" y="71628"/>
                </a:cubicBezTo>
                <a:cubicBezTo>
                  <a:pt x="3464108" y="71525"/>
                  <a:pt x="3474379" y="73634"/>
                  <a:pt x="3484150" y="77955"/>
                </a:cubicBezTo>
                <a:cubicBezTo>
                  <a:pt x="3493921" y="82276"/>
                  <a:pt x="3501430" y="89427"/>
                  <a:pt x="3506677" y="99409"/>
                </a:cubicBezTo>
                <a:lnTo>
                  <a:pt x="3507439" y="99409"/>
                </a:lnTo>
                <a:cubicBezTo>
                  <a:pt x="3507430" y="99274"/>
                  <a:pt x="3507542" y="98021"/>
                  <a:pt x="3507772" y="95651"/>
                </a:cubicBezTo>
                <a:cubicBezTo>
                  <a:pt x="3508002" y="93280"/>
                  <a:pt x="3508399" y="90600"/>
                  <a:pt x="3508963" y="87611"/>
                </a:cubicBezTo>
                <a:lnTo>
                  <a:pt x="3518868" y="36147"/>
                </a:lnTo>
                <a:lnTo>
                  <a:pt x="3488769" y="36147"/>
                </a:lnTo>
                <a:close/>
                <a:moveTo>
                  <a:pt x="2204838" y="0"/>
                </a:moveTo>
                <a:lnTo>
                  <a:pt x="2405587" y="0"/>
                </a:lnTo>
                <a:lnTo>
                  <a:pt x="2392255" y="69694"/>
                </a:lnTo>
                <a:lnTo>
                  <a:pt x="2349591" y="69694"/>
                </a:lnTo>
                <a:lnTo>
                  <a:pt x="2355305" y="39957"/>
                </a:lnTo>
                <a:lnTo>
                  <a:pt x="2279500" y="39957"/>
                </a:lnTo>
                <a:lnTo>
                  <a:pt x="2265024" y="114300"/>
                </a:lnTo>
                <a:lnTo>
                  <a:pt x="2354162" y="114300"/>
                </a:lnTo>
                <a:lnTo>
                  <a:pt x="2346163" y="154257"/>
                </a:lnTo>
                <a:lnTo>
                  <a:pt x="2257406" y="154257"/>
                </a:lnTo>
                <a:lnTo>
                  <a:pt x="2242550" y="230505"/>
                </a:lnTo>
                <a:lnTo>
                  <a:pt x="2323688" y="230505"/>
                </a:lnTo>
                <a:lnTo>
                  <a:pt x="2329783" y="200006"/>
                </a:lnTo>
                <a:lnTo>
                  <a:pt x="2372447" y="200006"/>
                </a:lnTo>
                <a:lnTo>
                  <a:pt x="2358733" y="270462"/>
                </a:lnTo>
                <a:lnTo>
                  <a:pt x="2152650" y="270462"/>
                </a:lnTo>
                <a:lnTo>
                  <a:pt x="2159888" y="233172"/>
                </a:lnTo>
                <a:lnTo>
                  <a:pt x="2191886" y="233172"/>
                </a:lnTo>
                <a:lnTo>
                  <a:pt x="2230360" y="37671"/>
                </a:lnTo>
                <a:lnTo>
                  <a:pt x="2197600" y="37671"/>
                </a:lnTo>
                <a:close/>
                <a:moveTo>
                  <a:pt x="1034034" y="0"/>
                </a:moveTo>
                <a:lnTo>
                  <a:pt x="1111758" y="0"/>
                </a:lnTo>
                <a:lnTo>
                  <a:pt x="1093470" y="95224"/>
                </a:lnTo>
                <a:cubicBezTo>
                  <a:pt x="1092430" y="99918"/>
                  <a:pt x="1091367" y="103851"/>
                  <a:pt x="1090279" y="107023"/>
                </a:cubicBezTo>
                <a:cubicBezTo>
                  <a:pt x="1089192" y="110194"/>
                  <a:pt x="1088604" y="111843"/>
                  <a:pt x="1088517" y="111970"/>
                </a:cubicBezTo>
                <a:lnTo>
                  <a:pt x="1089279" y="111970"/>
                </a:lnTo>
                <a:cubicBezTo>
                  <a:pt x="1090462" y="109316"/>
                  <a:pt x="1094150" y="104814"/>
                  <a:pt x="1100342" y="98466"/>
                </a:cubicBezTo>
                <a:cubicBezTo>
                  <a:pt x="1106535" y="92119"/>
                  <a:pt x="1114992" y="86151"/>
                  <a:pt x="1125714" y="80565"/>
                </a:cubicBezTo>
                <a:cubicBezTo>
                  <a:pt x="1136436" y="74978"/>
                  <a:pt x="1149183" y="71999"/>
                  <a:pt x="1163955" y="71628"/>
                </a:cubicBezTo>
                <a:cubicBezTo>
                  <a:pt x="1180928" y="71651"/>
                  <a:pt x="1194378" y="76076"/>
                  <a:pt x="1204307" y="84902"/>
                </a:cubicBezTo>
                <a:cubicBezTo>
                  <a:pt x="1214236" y="93728"/>
                  <a:pt x="1219312" y="106813"/>
                  <a:pt x="1219533" y="124158"/>
                </a:cubicBezTo>
                <a:cubicBezTo>
                  <a:pt x="1219341" y="132495"/>
                  <a:pt x="1217992" y="143126"/>
                  <a:pt x="1215487" y="156051"/>
                </a:cubicBezTo>
                <a:cubicBezTo>
                  <a:pt x="1212982" y="168976"/>
                  <a:pt x="1210476" y="181416"/>
                  <a:pt x="1207969" y="193371"/>
                </a:cubicBezTo>
                <a:cubicBezTo>
                  <a:pt x="1205462" y="205327"/>
                  <a:pt x="1204110" y="214020"/>
                  <a:pt x="1203912" y="219450"/>
                </a:cubicBezTo>
                <a:cubicBezTo>
                  <a:pt x="1203952" y="225437"/>
                  <a:pt x="1205397" y="229566"/>
                  <a:pt x="1208246" y="231837"/>
                </a:cubicBezTo>
                <a:cubicBezTo>
                  <a:pt x="1211096" y="234108"/>
                  <a:pt x="1215112" y="235188"/>
                  <a:pt x="1220296" y="235077"/>
                </a:cubicBezTo>
                <a:cubicBezTo>
                  <a:pt x="1222462" y="235045"/>
                  <a:pt x="1224320" y="234918"/>
                  <a:pt x="1225867" y="234696"/>
                </a:cubicBezTo>
                <a:cubicBezTo>
                  <a:pt x="1227416" y="234473"/>
                  <a:pt x="1228225" y="234346"/>
                  <a:pt x="1228297" y="234315"/>
                </a:cubicBezTo>
                <a:lnTo>
                  <a:pt x="1221439" y="270464"/>
                </a:lnTo>
                <a:cubicBezTo>
                  <a:pt x="1221383" y="270511"/>
                  <a:pt x="1219684" y="270702"/>
                  <a:pt x="1216343" y="271034"/>
                </a:cubicBezTo>
                <a:cubicBezTo>
                  <a:pt x="1213001" y="271367"/>
                  <a:pt x="1208350" y="271558"/>
                  <a:pt x="1202390" y="271605"/>
                </a:cubicBezTo>
                <a:cubicBezTo>
                  <a:pt x="1195322" y="271788"/>
                  <a:pt x="1188100" y="271041"/>
                  <a:pt x="1180722" y="269364"/>
                </a:cubicBezTo>
                <a:cubicBezTo>
                  <a:pt x="1173344" y="267687"/>
                  <a:pt x="1167108" y="263980"/>
                  <a:pt x="1162014" y="258244"/>
                </a:cubicBezTo>
                <a:cubicBezTo>
                  <a:pt x="1156920" y="252507"/>
                  <a:pt x="1154265" y="243641"/>
                  <a:pt x="1154049" y="231647"/>
                </a:cubicBezTo>
                <a:cubicBezTo>
                  <a:pt x="1154237" y="224461"/>
                  <a:pt x="1155553" y="214735"/>
                  <a:pt x="1157997" y="202467"/>
                </a:cubicBezTo>
                <a:cubicBezTo>
                  <a:pt x="1160441" y="190199"/>
                  <a:pt x="1162886" y="178100"/>
                  <a:pt x="1165331" y="166170"/>
                </a:cubicBezTo>
                <a:cubicBezTo>
                  <a:pt x="1167777" y="154240"/>
                  <a:pt x="1169096" y="145189"/>
                  <a:pt x="1169289" y="139017"/>
                </a:cubicBezTo>
                <a:cubicBezTo>
                  <a:pt x="1169305" y="131715"/>
                  <a:pt x="1167273" y="126031"/>
                  <a:pt x="1163193" y="121967"/>
                </a:cubicBezTo>
                <a:cubicBezTo>
                  <a:pt x="1159113" y="117903"/>
                  <a:pt x="1152890" y="115840"/>
                  <a:pt x="1144524" y="115776"/>
                </a:cubicBezTo>
                <a:cubicBezTo>
                  <a:pt x="1126950" y="116356"/>
                  <a:pt x="1112091" y="123293"/>
                  <a:pt x="1099947" y="136588"/>
                </a:cubicBezTo>
                <a:cubicBezTo>
                  <a:pt x="1087803" y="149884"/>
                  <a:pt x="1079802" y="166060"/>
                  <a:pt x="1075944" y="185118"/>
                </a:cubicBezTo>
                <a:lnTo>
                  <a:pt x="1059180" y="270462"/>
                </a:lnTo>
                <a:lnTo>
                  <a:pt x="1010793" y="270462"/>
                </a:lnTo>
                <a:lnTo>
                  <a:pt x="1056132" y="36147"/>
                </a:lnTo>
                <a:lnTo>
                  <a:pt x="1027176" y="36147"/>
                </a:lnTo>
                <a:close/>
                <a:moveTo>
                  <a:pt x="774561" y="0"/>
                </a:moveTo>
                <a:lnTo>
                  <a:pt x="852630" y="0"/>
                </a:lnTo>
                <a:lnTo>
                  <a:pt x="813387" y="204209"/>
                </a:lnTo>
                <a:cubicBezTo>
                  <a:pt x="812808" y="206749"/>
                  <a:pt x="812348" y="209290"/>
                  <a:pt x="812006" y="211831"/>
                </a:cubicBezTo>
                <a:cubicBezTo>
                  <a:pt x="811665" y="214371"/>
                  <a:pt x="811490" y="216531"/>
                  <a:pt x="811482" y="218309"/>
                </a:cubicBezTo>
                <a:cubicBezTo>
                  <a:pt x="811546" y="224081"/>
                  <a:pt x="813038" y="227972"/>
                  <a:pt x="815959" y="229980"/>
                </a:cubicBezTo>
                <a:cubicBezTo>
                  <a:pt x="818880" y="231989"/>
                  <a:pt x="822849" y="232926"/>
                  <a:pt x="827865" y="232791"/>
                </a:cubicBezTo>
                <a:cubicBezTo>
                  <a:pt x="830564" y="232775"/>
                  <a:pt x="832691" y="232711"/>
                  <a:pt x="834247" y="232600"/>
                </a:cubicBezTo>
                <a:cubicBezTo>
                  <a:pt x="835803" y="232489"/>
                  <a:pt x="836597" y="232426"/>
                  <a:pt x="836628" y="232410"/>
                </a:cubicBezTo>
                <a:lnTo>
                  <a:pt x="829008" y="270845"/>
                </a:lnTo>
                <a:cubicBezTo>
                  <a:pt x="828858" y="270892"/>
                  <a:pt x="827159" y="271082"/>
                  <a:pt x="823912" y="271415"/>
                </a:cubicBezTo>
                <a:cubicBezTo>
                  <a:pt x="820666" y="271748"/>
                  <a:pt x="816777" y="271939"/>
                  <a:pt x="812244" y="271986"/>
                </a:cubicBezTo>
                <a:cubicBezTo>
                  <a:pt x="804309" y="272153"/>
                  <a:pt x="796494" y="271227"/>
                  <a:pt x="788799" y="269210"/>
                </a:cubicBezTo>
                <a:cubicBezTo>
                  <a:pt x="781104" y="267192"/>
                  <a:pt x="774699" y="263080"/>
                  <a:pt x="769584" y="256876"/>
                </a:cubicBezTo>
                <a:cubicBezTo>
                  <a:pt x="764469" y="250671"/>
                  <a:pt x="761814" y="241373"/>
                  <a:pt x="761619" y="228980"/>
                </a:cubicBezTo>
                <a:cubicBezTo>
                  <a:pt x="761619" y="226114"/>
                  <a:pt x="761809" y="222986"/>
                  <a:pt x="762190" y="219596"/>
                </a:cubicBezTo>
                <a:cubicBezTo>
                  <a:pt x="762571" y="216205"/>
                  <a:pt x="763142" y="212601"/>
                  <a:pt x="763903" y="208782"/>
                </a:cubicBezTo>
                <a:lnTo>
                  <a:pt x="797399" y="36147"/>
                </a:lnTo>
                <a:lnTo>
                  <a:pt x="767329" y="36147"/>
                </a:lnTo>
                <a:close/>
                <a:moveTo>
                  <a:pt x="52190" y="0"/>
                </a:moveTo>
                <a:lnTo>
                  <a:pt x="167236" y="0"/>
                </a:lnTo>
                <a:lnTo>
                  <a:pt x="159998" y="37671"/>
                </a:lnTo>
                <a:lnTo>
                  <a:pt x="127236" y="37671"/>
                </a:lnTo>
                <a:lnTo>
                  <a:pt x="111999" y="115824"/>
                </a:lnTo>
                <a:lnTo>
                  <a:pt x="235045" y="115824"/>
                </a:lnTo>
                <a:lnTo>
                  <a:pt x="250283" y="37671"/>
                </a:lnTo>
                <a:lnTo>
                  <a:pt x="217521" y="37671"/>
                </a:lnTo>
                <a:lnTo>
                  <a:pt x="224759" y="0"/>
                </a:lnTo>
                <a:lnTo>
                  <a:pt x="339804" y="0"/>
                </a:lnTo>
                <a:lnTo>
                  <a:pt x="332567" y="37671"/>
                </a:lnTo>
                <a:lnTo>
                  <a:pt x="300187" y="37671"/>
                </a:lnTo>
                <a:lnTo>
                  <a:pt x="261711" y="233172"/>
                </a:lnTo>
                <a:lnTo>
                  <a:pt x="294473" y="233172"/>
                </a:lnTo>
                <a:lnTo>
                  <a:pt x="287235" y="270462"/>
                </a:lnTo>
                <a:lnTo>
                  <a:pt x="172188" y="270462"/>
                </a:lnTo>
                <a:lnTo>
                  <a:pt x="179426" y="233172"/>
                </a:lnTo>
                <a:lnTo>
                  <a:pt x="211807" y="233172"/>
                </a:lnTo>
                <a:lnTo>
                  <a:pt x="227045" y="155781"/>
                </a:lnTo>
                <a:lnTo>
                  <a:pt x="104380" y="155781"/>
                </a:lnTo>
                <a:lnTo>
                  <a:pt x="89142" y="233172"/>
                </a:lnTo>
                <a:lnTo>
                  <a:pt x="121522" y="233172"/>
                </a:lnTo>
                <a:lnTo>
                  <a:pt x="114284" y="270462"/>
                </a:lnTo>
                <a:lnTo>
                  <a:pt x="0" y="270462"/>
                </a:lnTo>
                <a:lnTo>
                  <a:pt x="7238" y="233172"/>
                </a:lnTo>
                <a:lnTo>
                  <a:pt x="39238" y="233172"/>
                </a:lnTo>
                <a:lnTo>
                  <a:pt x="77332" y="37671"/>
                </a:lnTo>
                <a:lnTo>
                  <a:pt x="44952" y="37671"/>
                </a:lnTo>
                <a:close/>
              </a:path>
            </a:pathLst>
          </a:custGeom>
          <a:solidFill>
            <a:srgbClr val="5778A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To Outline"/>
          <p:cNvSpPr/>
          <p:nvPr/>
        </p:nvSpPr>
        <p:spPr>
          <a:xfrm>
            <a:off x="5673113" y="292540"/>
            <a:ext cx="3470887" cy="649971"/>
          </a:xfrm>
          <a:custGeom>
            <a:avLst/>
            <a:gdLst/>
            <a:ahLst/>
            <a:cxnLst/>
            <a:rect l="l" t="t" r="r" b="b"/>
            <a:pathLst>
              <a:path w="4352236" h="742239">
                <a:moveTo>
                  <a:pt x="3153413" y="608737"/>
                </a:moveTo>
                <a:cubicBezTo>
                  <a:pt x="3147118" y="608609"/>
                  <a:pt x="3139411" y="609204"/>
                  <a:pt x="3130292" y="610522"/>
                </a:cubicBezTo>
                <a:cubicBezTo>
                  <a:pt x="3121173" y="611840"/>
                  <a:pt x="3113037" y="614649"/>
                  <a:pt x="3105884" y="618950"/>
                </a:cubicBezTo>
                <a:cubicBezTo>
                  <a:pt x="3098730" y="623251"/>
                  <a:pt x="3094954" y="629811"/>
                  <a:pt x="3094555" y="638631"/>
                </a:cubicBezTo>
                <a:cubicBezTo>
                  <a:pt x="3094517" y="643906"/>
                  <a:pt x="3096042" y="648151"/>
                  <a:pt x="3099129" y="651367"/>
                </a:cubicBezTo>
                <a:cubicBezTo>
                  <a:pt x="3102217" y="654582"/>
                  <a:pt x="3107096" y="656235"/>
                  <a:pt x="3113767" y="656324"/>
                </a:cubicBezTo>
                <a:cubicBezTo>
                  <a:pt x="3120859" y="656147"/>
                  <a:pt x="3127515" y="653857"/>
                  <a:pt x="3133737" y="649454"/>
                </a:cubicBezTo>
                <a:cubicBezTo>
                  <a:pt x="3139958" y="645052"/>
                  <a:pt x="3145282" y="639599"/>
                  <a:pt x="3149708" y="633095"/>
                </a:cubicBezTo>
                <a:cubicBezTo>
                  <a:pt x="3154134" y="626591"/>
                  <a:pt x="3157198" y="620098"/>
                  <a:pt x="3158902" y="613617"/>
                </a:cubicBezTo>
                <a:lnTo>
                  <a:pt x="3160122" y="608737"/>
                </a:lnTo>
                <a:close/>
                <a:moveTo>
                  <a:pt x="1791338" y="608737"/>
                </a:moveTo>
                <a:cubicBezTo>
                  <a:pt x="1785043" y="608609"/>
                  <a:pt x="1777336" y="609204"/>
                  <a:pt x="1768217" y="610522"/>
                </a:cubicBezTo>
                <a:cubicBezTo>
                  <a:pt x="1759098" y="611840"/>
                  <a:pt x="1750962" y="614649"/>
                  <a:pt x="1743809" y="618950"/>
                </a:cubicBezTo>
                <a:cubicBezTo>
                  <a:pt x="1736655" y="623251"/>
                  <a:pt x="1732879" y="629811"/>
                  <a:pt x="1732480" y="638631"/>
                </a:cubicBezTo>
                <a:cubicBezTo>
                  <a:pt x="1732442" y="643906"/>
                  <a:pt x="1733966" y="648151"/>
                  <a:pt x="1737054" y="651367"/>
                </a:cubicBezTo>
                <a:cubicBezTo>
                  <a:pt x="1740142" y="654582"/>
                  <a:pt x="1745022" y="656235"/>
                  <a:pt x="1751693" y="656324"/>
                </a:cubicBezTo>
                <a:cubicBezTo>
                  <a:pt x="1758784" y="656147"/>
                  <a:pt x="1765440" y="653857"/>
                  <a:pt x="1771662" y="649454"/>
                </a:cubicBezTo>
                <a:cubicBezTo>
                  <a:pt x="1777884" y="645052"/>
                  <a:pt x="1783207" y="639599"/>
                  <a:pt x="1787633" y="633095"/>
                </a:cubicBezTo>
                <a:cubicBezTo>
                  <a:pt x="1792059" y="626591"/>
                  <a:pt x="1795123" y="620098"/>
                  <a:pt x="1796827" y="613617"/>
                </a:cubicBezTo>
                <a:lnTo>
                  <a:pt x="1798047" y="608737"/>
                </a:lnTo>
                <a:close/>
                <a:moveTo>
                  <a:pt x="1974682" y="555397"/>
                </a:moveTo>
                <a:cubicBezTo>
                  <a:pt x="1961397" y="555829"/>
                  <a:pt x="1949866" y="561902"/>
                  <a:pt x="1940087" y="573615"/>
                </a:cubicBezTo>
                <a:cubicBezTo>
                  <a:pt x="1930308" y="585329"/>
                  <a:pt x="1925177" y="600093"/>
                  <a:pt x="1924694" y="617905"/>
                </a:cubicBezTo>
                <a:cubicBezTo>
                  <a:pt x="1924644" y="627612"/>
                  <a:pt x="1927107" y="635718"/>
                  <a:pt x="1932086" y="642223"/>
                </a:cubicBezTo>
                <a:cubicBezTo>
                  <a:pt x="1937064" y="648728"/>
                  <a:pt x="1944862" y="652107"/>
                  <a:pt x="1955479" y="652361"/>
                </a:cubicBezTo>
                <a:cubicBezTo>
                  <a:pt x="1963389" y="652320"/>
                  <a:pt x="1971141" y="649862"/>
                  <a:pt x="1978734" y="644987"/>
                </a:cubicBezTo>
                <a:cubicBezTo>
                  <a:pt x="1986328" y="640112"/>
                  <a:pt x="1992635" y="633068"/>
                  <a:pt x="1997654" y="623857"/>
                </a:cubicBezTo>
                <a:cubicBezTo>
                  <a:pt x="2002674" y="614645"/>
                  <a:pt x="2005278" y="603514"/>
                  <a:pt x="2005466" y="590462"/>
                </a:cubicBezTo>
                <a:cubicBezTo>
                  <a:pt x="2005384" y="579530"/>
                  <a:pt x="2002653" y="570979"/>
                  <a:pt x="1997275" y="564811"/>
                </a:cubicBezTo>
                <a:cubicBezTo>
                  <a:pt x="1991896" y="558643"/>
                  <a:pt x="1984365" y="555505"/>
                  <a:pt x="1974682" y="555397"/>
                </a:cubicBezTo>
                <a:close/>
                <a:moveTo>
                  <a:pt x="1487421" y="555397"/>
                </a:moveTo>
                <a:cubicBezTo>
                  <a:pt x="1479611" y="555444"/>
                  <a:pt x="1471930" y="557924"/>
                  <a:pt x="1464380" y="562839"/>
                </a:cubicBezTo>
                <a:cubicBezTo>
                  <a:pt x="1456830" y="567753"/>
                  <a:pt x="1450549" y="574819"/>
                  <a:pt x="1445539" y="584036"/>
                </a:cubicBezTo>
                <a:cubicBezTo>
                  <a:pt x="1440528" y="593254"/>
                  <a:pt x="1437928" y="604340"/>
                  <a:pt x="1437738" y="617295"/>
                </a:cubicBezTo>
                <a:cubicBezTo>
                  <a:pt x="1437821" y="628228"/>
                  <a:pt x="1440551" y="636778"/>
                  <a:pt x="1445930" y="642947"/>
                </a:cubicBezTo>
                <a:cubicBezTo>
                  <a:pt x="1451308" y="649115"/>
                  <a:pt x="1458839" y="652253"/>
                  <a:pt x="1468523" y="652361"/>
                </a:cubicBezTo>
                <a:cubicBezTo>
                  <a:pt x="1477389" y="652203"/>
                  <a:pt x="1485566" y="649267"/>
                  <a:pt x="1493054" y="643552"/>
                </a:cubicBezTo>
                <a:cubicBezTo>
                  <a:pt x="1500542" y="637838"/>
                  <a:pt x="1506574" y="630294"/>
                  <a:pt x="1511150" y="620920"/>
                </a:cubicBezTo>
                <a:cubicBezTo>
                  <a:pt x="1515726" y="611547"/>
                  <a:pt x="1518078" y="601293"/>
                  <a:pt x="1518205" y="590157"/>
                </a:cubicBezTo>
                <a:cubicBezTo>
                  <a:pt x="1518256" y="580438"/>
                  <a:pt x="1515792" y="572281"/>
                  <a:pt x="1510814" y="565688"/>
                </a:cubicBezTo>
                <a:cubicBezTo>
                  <a:pt x="1505836" y="559094"/>
                  <a:pt x="1498038" y="555663"/>
                  <a:pt x="1487421" y="555397"/>
                </a:cubicBezTo>
                <a:close/>
                <a:moveTo>
                  <a:pt x="269021" y="555397"/>
                </a:moveTo>
                <a:cubicBezTo>
                  <a:pt x="255883" y="555860"/>
                  <a:pt x="244440" y="561946"/>
                  <a:pt x="234693" y="573654"/>
                </a:cubicBezTo>
                <a:cubicBezTo>
                  <a:pt x="224946" y="585361"/>
                  <a:pt x="219828" y="599908"/>
                  <a:pt x="219339" y="617295"/>
                </a:cubicBezTo>
                <a:cubicBezTo>
                  <a:pt x="219294" y="627161"/>
                  <a:pt x="221745" y="635406"/>
                  <a:pt x="226692" y="642032"/>
                </a:cubicBezTo>
                <a:cubicBezTo>
                  <a:pt x="231639" y="648658"/>
                  <a:pt x="239347" y="652101"/>
                  <a:pt x="249819" y="652361"/>
                </a:cubicBezTo>
                <a:cubicBezTo>
                  <a:pt x="257824" y="652320"/>
                  <a:pt x="265621" y="649862"/>
                  <a:pt x="273209" y="644987"/>
                </a:cubicBezTo>
                <a:cubicBezTo>
                  <a:pt x="280797" y="640112"/>
                  <a:pt x="287081" y="633068"/>
                  <a:pt x="292062" y="623857"/>
                </a:cubicBezTo>
                <a:cubicBezTo>
                  <a:pt x="297042" y="614645"/>
                  <a:pt x="299623" y="603514"/>
                  <a:pt x="299806" y="590462"/>
                </a:cubicBezTo>
                <a:cubicBezTo>
                  <a:pt x="299742" y="579530"/>
                  <a:pt x="297050" y="570979"/>
                  <a:pt x="291729" y="564811"/>
                </a:cubicBezTo>
                <a:cubicBezTo>
                  <a:pt x="286407" y="558643"/>
                  <a:pt x="278838" y="555505"/>
                  <a:pt x="269021" y="555397"/>
                </a:cubicBezTo>
                <a:close/>
                <a:moveTo>
                  <a:pt x="1026815" y="555092"/>
                </a:moveTo>
                <a:cubicBezTo>
                  <a:pt x="1017383" y="555190"/>
                  <a:pt x="1008397" y="557772"/>
                  <a:pt x="999857" y="562839"/>
                </a:cubicBezTo>
                <a:cubicBezTo>
                  <a:pt x="991318" y="567906"/>
                  <a:pt x="984319" y="574870"/>
                  <a:pt x="978863" y="583732"/>
                </a:cubicBezTo>
                <a:cubicBezTo>
                  <a:pt x="973406" y="592593"/>
                  <a:pt x="970586" y="602765"/>
                  <a:pt x="970404" y="614246"/>
                </a:cubicBezTo>
                <a:cubicBezTo>
                  <a:pt x="970594" y="625960"/>
                  <a:pt x="974101" y="635159"/>
                  <a:pt x="980924" y="641842"/>
                </a:cubicBezTo>
                <a:cubicBezTo>
                  <a:pt x="987746" y="648524"/>
                  <a:pt x="996742" y="651929"/>
                  <a:pt x="1007910" y="652056"/>
                </a:cubicBezTo>
                <a:cubicBezTo>
                  <a:pt x="1017342" y="651968"/>
                  <a:pt x="1026327" y="649434"/>
                  <a:pt x="1034867" y="644456"/>
                </a:cubicBezTo>
                <a:cubicBezTo>
                  <a:pt x="1043407" y="639477"/>
                  <a:pt x="1050405" y="632585"/>
                  <a:pt x="1055861" y="623778"/>
                </a:cubicBezTo>
                <a:cubicBezTo>
                  <a:pt x="1061318" y="614971"/>
                  <a:pt x="1064138" y="604780"/>
                  <a:pt x="1064320" y="593207"/>
                </a:cubicBezTo>
                <a:cubicBezTo>
                  <a:pt x="1064130" y="581613"/>
                  <a:pt x="1060623" y="572402"/>
                  <a:pt x="1053800" y="565573"/>
                </a:cubicBezTo>
                <a:cubicBezTo>
                  <a:pt x="1046978" y="558744"/>
                  <a:pt x="1037983" y="555251"/>
                  <a:pt x="1026815" y="555092"/>
                </a:cubicBezTo>
                <a:close/>
                <a:moveTo>
                  <a:pt x="2439946" y="552044"/>
                </a:moveTo>
                <a:cubicBezTo>
                  <a:pt x="2430041" y="552171"/>
                  <a:pt x="2421185" y="555273"/>
                  <a:pt x="2413377" y="561351"/>
                </a:cubicBezTo>
                <a:cubicBezTo>
                  <a:pt x="2405569" y="567428"/>
                  <a:pt x="2399686" y="575718"/>
                  <a:pt x="2395728" y="586220"/>
                </a:cubicBezTo>
                <a:lnTo>
                  <a:pt x="2464038" y="586220"/>
                </a:lnTo>
                <a:cubicBezTo>
                  <a:pt x="2464063" y="586092"/>
                  <a:pt x="2464164" y="585126"/>
                  <a:pt x="2464342" y="583321"/>
                </a:cubicBezTo>
                <a:cubicBezTo>
                  <a:pt x="2464520" y="581515"/>
                  <a:pt x="2464622" y="579634"/>
                  <a:pt x="2464648" y="577676"/>
                </a:cubicBezTo>
                <a:cubicBezTo>
                  <a:pt x="2464552" y="569532"/>
                  <a:pt x="2462303" y="563239"/>
                  <a:pt x="2457900" y="558795"/>
                </a:cubicBezTo>
                <a:cubicBezTo>
                  <a:pt x="2453498" y="554352"/>
                  <a:pt x="2447512" y="552101"/>
                  <a:pt x="2439946" y="552044"/>
                </a:cubicBezTo>
                <a:close/>
                <a:moveTo>
                  <a:pt x="2154196" y="552044"/>
                </a:moveTo>
                <a:cubicBezTo>
                  <a:pt x="2144291" y="552171"/>
                  <a:pt x="2135435" y="555273"/>
                  <a:pt x="2127627" y="561351"/>
                </a:cubicBezTo>
                <a:cubicBezTo>
                  <a:pt x="2119819" y="567428"/>
                  <a:pt x="2113936" y="575718"/>
                  <a:pt x="2109978" y="586220"/>
                </a:cubicBezTo>
                <a:lnTo>
                  <a:pt x="2178287" y="586220"/>
                </a:lnTo>
                <a:cubicBezTo>
                  <a:pt x="2178312" y="586092"/>
                  <a:pt x="2178414" y="585126"/>
                  <a:pt x="2178592" y="583321"/>
                </a:cubicBezTo>
                <a:cubicBezTo>
                  <a:pt x="2178770" y="581515"/>
                  <a:pt x="2178872" y="579634"/>
                  <a:pt x="2178898" y="577676"/>
                </a:cubicBezTo>
                <a:cubicBezTo>
                  <a:pt x="2178802" y="569532"/>
                  <a:pt x="2176553" y="563239"/>
                  <a:pt x="2172150" y="558795"/>
                </a:cubicBezTo>
                <a:cubicBezTo>
                  <a:pt x="2167747" y="554352"/>
                  <a:pt x="2161762" y="552101"/>
                  <a:pt x="2154196" y="552044"/>
                </a:cubicBezTo>
                <a:close/>
                <a:moveTo>
                  <a:pt x="449221" y="552044"/>
                </a:moveTo>
                <a:cubicBezTo>
                  <a:pt x="439317" y="552171"/>
                  <a:pt x="430460" y="555273"/>
                  <a:pt x="422652" y="561351"/>
                </a:cubicBezTo>
                <a:cubicBezTo>
                  <a:pt x="414844" y="567428"/>
                  <a:pt x="408961" y="575718"/>
                  <a:pt x="405003" y="586220"/>
                </a:cubicBezTo>
                <a:lnTo>
                  <a:pt x="473312" y="586220"/>
                </a:lnTo>
                <a:cubicBezTo>
                  <a:pt x="473338" y="586092"/>
                  <a:pt x="473440" y="585126"/>
                  <a:pt x="473618" y="583321"/>
                </a:cubicBezTo>
                <a:cubicBezTo>
                  <a:pt x="473796" y="581515"/>
                  <a:pt x="473897" y="579634"/>
                  <a:pt x="473923" y="577676"/>
                </a:cubicBezTo>
                <a:cubicBezTo>
                  <a:pt x="473827" y="569532"/>
                  <a:pt x="471578" y="563239"/>
                  <a:pt x="467175" y="558795"/>
                </a:cubicBezTo>
                <a:cubicBezTo>
                  <a:pt x="462773" y="554352"/>
                  <a:pt x="456788" y="552101"/>
                  <a:pt x="449221" y="552044"/>
                </a:cubicBezTo>
                <a:close/>
                <a:moveTo>
                  <a:pt x="1611589" y="525869"/>
                </a:moveTo>
                <a:lnTo>
                  <a:pt x="1674034" y="525869"/>
                </a:lnTo>
                <a:lnTo>
                  <a:pt x="1653613" y="631017"/>
                </a:lnTo>
                <a:cubicBezTo>
                  <a:pt x="1653295" y="632573"/>
                  <a:pt x="1653016" y="634187"/>
                  <a:pt x="1652775" y="635857"/>
                </a:cubicBezTo>
                <a:cubicBezTo>
                  <a:pt x="1652533" y="637528"/>
                  <a:pt x="1652406" y="639065"/>
                  <a:pt x="1652394" y="640469"/>
                </a:cubicBezTo>
                <a:cubicBezTo>
                  <a:pt x="1652444" y="645125"/>
                  <a:pt x="1653638" y="648391"/>
                  <a:pt x="1655975" y="650265"/>
                </a:cubicBezTo>
                <a:cubicBezTo>
                  <a:pt x="1658312" y="652139"/>
                  <a:pt x="1661487" y="653041"/>
                  <a:pt x="1665500" y="652971"/>
                </a:cubicBezTo>
                <a:cubicBezTo>
                  <a:pt x="1667380" y="652945"/>
                  <a:pt x="1668955" y="652844"/>
                  <a:pt x="1670224" y="652666"/>
                </a:cubicBezTo>
                <a:cubicBezTo>
                  <a:pt x="1671494" y="652488"/>
                  <a:pt x="1672155" y="652386"/>
                  <a:pt x="1672206" y="652361"/>
                </a:cubicBezTo>
                <a:lnTo>
                  <a:pt x="1666719" y="681280"/>
                </a:lnTo>
                <a:cubicBezTo>
                  <a:pt x="1666567" y="681318"/>
                  <a:pt x="1665119" y="681470"/>
                  <a:pt x="1662376" y="681737"/>
                </a:cubicBezTo>
                <a:cubicBezTo>
                  <a:pt x="1659633" y="682003"/>
                  <a:pt x="1656508" y="682155"/>
                  <a:pt x="1653003" y="682193"/>
                </a:cubicBezTo>
                <a:cubicBezTo>
                  <a:pt x="1646655" y="682348"/>
                  <a:pt x="1640403" y="681769"/>
                  <a:pt x="1634247" y="680457"/>
                </a:cubicBezTo>
                <a:cubicBezTo>
                  <a:pt x="1628091" y="679145"/>
                  <a:pt x="1622967" y="676176"/>
                  <a:pt x="1618875" y="671549"/>
                </a:cubicBezTo>
                <a:cubicBezTo>
                  <a:pt x="1614783" y="666922"/>
                  <a:pt x="1612659" y="659713"/>
                  <a:pt x="1612503" y="649922"/>
                </a:cubicBezTo>
                <a:cubicBezTo>
                  <a:pt x="1612503" y="647774"/>
                  <a:pt x="1612655" y="645361"/>
                  <a:pt x="1612960" y="642680"/>
                </a:cubicBezTo>
                <a:cubicBezTo>
                  <a:pt x="1613264" y="639999"/>
                  <a:pt x="1613721" y="637128"/>
                  <a:pt x="1614330" y="634066"/>
                </a:cubicBezTo>
                <a:lnTo>
                  <a:pt x="1629860" y="554787"/>
                </a:lnTo>
                <a:lnTo>
                  <a:pt x="1605798" y="554787"/>
                </a:lnTo>
                <a:close/>
                <a:moveTo>
                  <a:pt x="3367846" y="522212"/>
                </a:moveTo>
                <a:cubicBezTo>
                  <a:pt x="3381119" y="522230"/>
                  <a:pt x="3391651" y="525770"/>
                  <a:pt x="3399442" y="532831"/>
                </a:cubicBezTo>
                <a:cubicBezTo>
                  <a:pt x="3407232" y="539892"/>
                  <a:pt x="3411217" y="550360"/>
                  <a:pt x="3411394" y="564236"/>
                </a:cubicBezTo>
                <a:cubicBezTo>
                  <a:pt x="3411240" y="570990"/>
                  <a:pt x="3410161" y="579495"/>
                  <a:pt x="3408157" y="589750"/>
                </a:cubicBezTo>
                <a:cubicBezTo>
                  <a:pt x="3406153" y="600005"/>
                  <a:pt x="3404148" y="609889"/>
                  <a:pt x="3402143" y="619403"/>
                </a:cubicBezTo>
                <a:cubicBezTo>
                  <a:pt x="3400137" y="628917"/>
                  <a:pt x="3399056" y="635939"/>
                  <a:pt x="3398898" y="640469"/>
                </a:cubicBezTo>
                <a:cubicBezTo>
                  <a:pt x="3398948" y="645259"/>
                  <a:pt x="3400142" y="648562"/>
                  <a:pt x="3402479" y="650379"/>
                </a:cubicBezTo>
                <a:cubicBezTo>
                  <a:pt x="3404816" y="652196"/>
                  <a:pt x="3407990" y="653060"/>
                  <a:pt x="3412004" y="652971"/>
                </a:cubicBezTo>
                <a:cubicBezTo>
                  <a:pt x="3413884" y="652945"/>
                  <a:pt x="3415458" y="652844"/>
                  <a:pt x="3416728" y="652666"/>
                </a:cubicBezTo>
                <a:cubicBezTo>
                  <a:pt x="3417998" y="652488"/>
                  <a:pt x="3418659" y="652386"/>
                  <a:pt x="3418710" y="652361"/>
                </a:cubicBezTo>
                <a:lnTo>
                  <a:pt x="3413223" y="681280"/>
                </a:lnTo>
                <a:cubicBezTo>
                  <a:pt x="3413185" y="681318"/>
                  <a:pt x="3411814" y="681470"/>
                  <a:pt x="3409108" y="681737"/>
                </a:cubicBezTo>
                <a:cubicBezTo>
                  <a:pt x="3406404" y="682003"/>
                  <a:pt x="3402594" y="682155"/>
                  <a:pt x="3397680" y="682193"/>
                </a:cubicBezTo>
                <a:cubicBezTo>
                  <a:pt x="3392125" y="682340"/>
                  <a:pt x="3386418" y="681742"/>
                  <a:pt x="3380560" y="680401"/>
                </a:cubicBezTo>
                <a:cubicBezTo>
                  <a:pt x="3374700" y="679059"/>
                  <a:pt x="3369738" y="676093"/>
                  <a:pt x="3365672" y="671504"/>
                </a:cubicBezTo>
                <a:cubicBezTo>
                  <a:pt x="3361607" y="666915"/>
                  <a:pt x="3359486" y="659822"/>
                  <a:pt x="3359312" y="650226"/>
                </a:cubicBezTo>
                <a:cubicBezTo>
                  <a:pt x="3359458" y="644478"/>
                  <a:pt x="3360485" y="636697"/>
                  <a:pt x="3362391" y="626883"/>
                </a:cubicBezTo>
                <a:cubicBezTo>
                  <a:pt x="3364297" y="617069"/>
                  <a:pt x="3366204" y="607390"/>
                  <a:pt x="3368112" y="597846"/>
                </a:cubicBezTo>
                <a:cubicBezTo>
                  <a:pt x="3370020" y="588302"/>
                  <a:pt x="3371049" y="581061"/>
                  <a:pt x="3371199" y="576123"/>
                </a:cubicBezTo>
                <a:cubicBezTo>
                  <a:pt x="3371250" y="570281"/>
                  <a:pt x="3369700" y="565734"/>
                  <a:pt x="3366551" y="562483"/>
                </a:cubicBezTo>
                <a:cubicBezTo>
                  <a:pt x="3363401" y="559232"/>
                  <a:pt x="3358346" y="557581"/>
                  <a:pt x="3351387" y="557530"/>
                </a:cubicBezTo>
                <a:cubicBezTo>
                  <a:pt x="3337722" y="557994"/>
                  <a:pt x="3325961" y="563544"/>
                  <a:pt x="3316106" y="574180"/>
                </a:cubicBezTo>
                <a:cubicBezTo>
                  <a:pt x="3306251" y="584816"/>
                  <a:pt x="3299825" y="597758"/>
                  <a:pt x="3296828" y="613004"/>
                </a:cubicBezTo>
                <a:lnTo>
                  <a:pt x="3283416" y="681279"/>
                </a:lnTo>
                <a:lnTo>
                  <a:pt x="3244707" y="681279"/>
                </a:lnTo>
                <a:lnTo>
                  <a:pt x="3268176" y="561493"/>
                </a:lnTo>
                <a:cubicBezTo>
                  <a:pt x="3268500" y="559480"/>
                  <a:pt x="3268234" y="557867"/>
                  <a:pt x="3267376" y="556654"/>
                </a:cubicBezTo>
                <a:cubicBezTo>
                  <a:pt x="3266519" y="555441"/>
                  <a:pt x="3264957" y="554819"/>
                  <a:pt x="3262690" y="554787"/>
                </a:cubicBezTo>
                <a:lnTo>
                  <a:pt x="3245316" y="554787"/>
                </a:lnTo>
                <a:lnTo>
                  <a:pt x="3250803" y="525869"/>
                </a:lnTo>
                <a:lnTo>
                  <a:pt x="3291646" y="525869"/>
                </a:lnTo>
                <a:cubicBezTo>
                  <a:pt x="3297704" y="525888"/>
                  <a:pt x="3302124" y="527068"/>
                  <a:pt x="3304905" y="529408"/>
                </a:cubicBezTo>
                <a:cubicBezTo>
                  <a:pt x="3307686" y="531748"/>
                  <a:pt x="3309058" y="535134"/>
                  <a:pt x="3309020" y="539567"/>
                </a:cubicBezTo>
                <a:cubicBezTo>
                  <a:pt x="3309001" y="541450"/>
                  <a:pt x="3308658" y="544152"/>
                  <a:pt x="3307991" y="547672"/>
                </a:cubicBezTo>
                <a:cubicBezTo>
                  <a:pt x="3307324" y="551192"/>
                  <a:pt x="3306448" y="554275"/>
                  <a:pt x="3305362" y="556921"/>
                </a:cubicBezTo>
                <a:lnTo>
                  <a:pt x="3305972" y="556921"/>
                </a:lnTo>
                <a:cubicBezTo>
                  <a:pt x="3306899" y="554672"/>
                  <a:pt x="3309853" y="550815"/>
                  <a:pt x="3314834" y="545351"/>
                </a:cubicBezTo>
                <a:cubicBezTo>
                  <a:pt x="3319814" y="539888"/>
                  <a:pt x="3326741" y="534746"/>
                  <a:pt x="3335616" y="529925"/>
                </a:cubicBezTo>
                <a:cubicBezTo>
                  <a:pt x="3344492" y="525104"/>
                  <a:pt x="3355234" y="522533"/>
                  <a:pt x="3367846" y="522212"/>
                </a:cubicBezTo>
                <a:close/>
                <a:moveTo>
                  <a:pt x="3149143" y="522212"/>
                </a:moveTo>
                <a:cubicBezTo>
                  <a:pt x="3158467" y="522142"/>
                  <a:pt x="3167349" y="523567"/>
                  <a:pt x="3175788" y="526486"/>
                </a:cubicBezTo>
                <a:cubicBezTo>
                  <a:pt x="3184228" y="529406"/>
                  <a:pt x="3191143" y="534238"/>
                  <a:pt x="3196535" y="540984"/>
                </a:cubicBezTo>
                <a:cubicBezTo>
                  <a:pt x="3201926" y="547730"/>
                  <a:pt x="3204712" y="556807"/>
                  <a:pt x="3204892" y="568216"/>
                </a:cubicBezTo>
                <a:cubicBezTo>
                  <a:pt x="3204735" y="574527"/>
                  <a:pt x="3203629" y="582443"/>
                  <a:pt x="3201577" y="591965"/>
                </a:cubicBezTo>
                <a:cubicBezTo>
                  <a:pt x="3199524" y="601487"/>
                  <a:pt x="3197472" y="610754"/>
                  <a:pt x="3195419" y="619767"/>
                </a:cubicBezTo>
                <a:cubicBezTo>
                  <a:pt x="3193366" y="628780"/>
                  <a:pt x="3192261" y="635679"/>
                  <a:pt x="3192104" y="640463"/>
                </a:cubicBezTo>
                <a:cubicBezTo>
                  <a:pt x="3192154" y="645122"/>
                  <a:pt x="3193347" y="648389"/>
                  <a:pt x="3195682" y="650263"/>
                </a:cubicBezTo>
                <a:cubicBezTo>
                  <a:pt x="3198016" y="652138"/>
                  <a:pt x="3201188" y="653041"/>
                  <a:pt x="3205197" y="652971"/>
                </a:cubicBezTo>
                <a:cubicBezTo>
                  <a:pt x="3207077" y="652945"/>
                  <a:pt x="3208652" y="652844"/>
                  <a:pt x="3209922" y="652666"/>
                </a:cubicBezTo>
                <a:cubicBezTo>
                  <a:pt x="3211192" y="652488"/>
                  <a:pt x="3211852" y="652386"/>
                  <a:pt x="3211903" y="652361"/>
                </a:cubicBezTo>
                <a:lnTo>
                  <a:pt x="3206416" y="681280"/>
                </a:lnTo>
                <a:cubicBezTo>
                  <a:pt x="3206448" y="681318"/>
                  <a:pt x="3205166" y="681470"/>
                  <a:pt x="3202572" y="681737"/>
                </a:cubicBezTo>
                <a:cubicBezTo>
                  <a:pt x="3199976" y="682003"/>
                  <a:pt x="3195878" y="682155"/>
                  <a:pt x="3190276" y="682193"/>
                </a:cubicBezTo>
                <a:cubicBezTo>
                  <a:pt x="3181458" y="682453"/>
                  <a:pt x="3173590" y="680792"/>
                  <a:pt x="3166670" y="677209"/>
                </a:cubicBezTo>
                <a:cubicBezTo>
                  <a:pt x="3159750" y="673627"/>
                  <a:pt x="3155535" y="666563"/>
                  <a:pt x="3154023" y="656018"/>
                </a:cubicBezTo>
                <a:lnTo>
                  <a:pt x="3153413" y="656018"/>
                </a:lnTo>
                <a:cubicBezTo>
                  <a:pt x="3153478" y="656376"/>
                  <a:pt x="3151449" y="658875"/>
                  <a:pt x="3147325" y="663516"/>
                </a:cubicBezTo>
                <a:cubicBezTo>
                  <a:pt x="3143200" y="668157"/>
                  <a:pt x="3137195" y="672798"/>
                  <a:pt x="3129309" y="677439"/>
                </a:cubicBezTo>
                <a:cubicBezTo>
                  <a:pt x="3121424" y="682081"/>
                  <a:pt x="3111872" y="684580"/>
                  <a:pt x="3100654" y="684937"/>
                </a:cubicBezTo>
                <a:cubicBezTo>
                  <a:pt x="3088406" y="684931"/>
                  <a:pt x="3078025" y="681594"/>
                  <a:pt x="3069511" y="674927"/>
                </a:cubicBezTo>
                <a:cubicBezTo>
                  <a:pt x="3060997" y="668259"/>
                  <a:pt x="3056556" y="658296"/>
                  <a:pt x="3056188" y="645037"/>
                </a:cubicBezTo>
                <a:cubicBezTo>
                  <a:pt x="3056403" y="633281"/>
                  <a:pt x="3059839" y="623525"/>
                  <a:pt x="3066496" y="615768"/>
                </a:cubicBezTo>
                <a:cubicBezTo>
                  <a:pt x="3073152" y="608011"/>
                  <a:pt x="3081740" y="601905"/>
                  <a:pt x="3092259" y="597450"/>
                </a:cubicBezTo>
                <a:cubicBezTo>
                  <a:pt x="3102778" y="592995"/>
                  <a:pt x="3113939" y="589843"/>
                  <a:pt x="3125742" y="587993"/>
                </a:cubicBezTo>
                <a:cubicBezTo>
                  <a:pt x="3137544" y="586143"/>
                  <a:pt x="3148700" y="585247"/>
                  <a:pt x="3159207" y="585305"/>
                </a:cubicBezTo>
                <a:lnTo>
                  <a:pt x="3164696" y="585305"/>
                </a:lnTo>
                <a:cubicBezTo>
                  <a:pt x="3164772" y="585038"/>
                  <a:pt x="3165077" y="583436"/>
                  <a:pt x="3165611" y="580499"/>
                </a:cubicBezTo>
                <a:cubicBezTo>
                  <a:pt x="3166144" y="577562"/>
                  <a:pt x="3166450" y="574891"/>
                  <a:pt x="3166526" y="572488"/>
                </a:cubicBezTo>
                <a:cubicBezTo>
                  <a:pt x="3166507" y="566347"/>
                  <a:pt x="3164410" y="561617"/>
                  <a:pt x="3160236" y="558298"/>
                </a:cubicBezTo>
                <a:cubicBezTo>
                  <a:pt x="3156062" y="554980"/>
                  <a:pt x="3149925" y="553301"/>
                  <a:pt x="3141824" y="553263"/>
                </a:cubicBezTo>
                <a:cubicBezTo>
                  <a:pt x="3134051" y="553440"/>
                  <a:pt x="3126657" y="554680"/>
                  <a:pt x="3119641" y="556982"/>
                </a:cubicBezTo>
                <a:cubicBezTo>
                  <a:pt x="3112625" y="559283"/>
                  <a:pt x="3106880" y="561585"/>
                  <a:pt x="3102405" y="563887"/>
                </a:cubicBezTo>
                <a:cubicBezTo>
                  <a:pt x="3097930" y="566189"/>
                  <a:pt x="3095618" y="567429"/>
                  <a:pt x="3095470" y="567606"/>
                </a:cubicBezTo>
                <a:lnTo>
                  <a:pt x="3086638" y="538955"/>
                </a:lnTo>
                <a:cubicBezTo>
                  <a:pt x="3086788" y="538748"/>
                  <a:pt x="3089705" y="537301"/>
                  <a:pt x="3095388" y="534614"/>
                </a:cubicBezTo>
                <a:cubicBezTo>
                  <a:pt x="3101072" y="531927"/>
                  <a:pt x="3108618" y="529240"/>
                  <a:pt x="3118029" y="526552"/>
                </a:cubicBezTo>
                <a:cubicBezTo>
                  <a:pt x="3127440" y="523865"/>
                  <a:pt x="3137811" y="522418"/>
                  <a:pt x="3149143" y="522212"/>
                </a:cubicBezTo>
                <a:close/>
                <a:moveTo>
                  <a:pt x="2605004" y="522212"/>
                </a:moveTo>
                <a:cubicBezTo>
                  <a:pt x="2613967" y="522187"/>
                  <a:pt x="2622608" y="523386"/>
                  <a:pt x="2630928" y="525808"/>
                </a:cubicBezTo>
                <a:cubicBezTo>
                  <a:pt x="2639249" y="528231"/>
                  <a:pt x="2645860" y="532024"/>
                  <a:pt x="2650762" y="537187"/>
                </a:cubicBezTo>
                <a:cubicBezTo>
                  <a:pt x="2655664" y="542350"/>
                  <a:pt x="2657469" y="549030"/>
                  <a:pt x="2656176" y="557228"/>
                </a:cubicBezTo>
                <a:lnTo>
                  <a:pt x="2652823" y="574303"/>
                </a:lnTo>
                <a:lnTo>
                  <a:pt x="2619627" y="574303"/>
                </a:lnTo>
                <a:lnTo>
                  <a:pt x="2621150" y="565156"/>
                </a:lnTo>
                <a:cubicBezTo>
                  <a:pt x="2621626" y="559966"/>
                  <a:pt x="2619455" y="556548"/>
                  <a:pt x="2614639" y="554902"/>
                </a:cubicBezTo>
                <a:cubicBezTo>
                  <a:pt x="2609822" y="553257"/>
                  <a:pt x="2604983" y="552507"/>
                  <a:pt x="2600122" y="552653"/>
                </a:cubicBezTo>
                <a:cubicBezTo>
                  <a:pt x="2592329" y="552654"/>
                  <a:pt x="2585946" y="554026"/>
                  <a:pt x="2580975" y="556770"/>
                </a:cubicBezTo>
                <a:cubicBezTo>
                  <a:pt x="2576004" y="559514"/>
                  <a:pt x="2573436" y="563631"/>
                  <a:pt x="2573270" y="569119"/>
                </a:cubicBezTo>
                <a:cubicBezTo>
                  <a:pt x="2573652" y="575503"/>
                  <a:pt x="2577462" y="580307"/>
                  <a:pt x="2584701" y="583531"/>
                </a:cubicBezTo>
                <a:cubicBezTo>
                  <a:pt x="2591940" y="586756"/>
                  <a:pt x="2600322" y="589892"/>
                  <a:pt x="2609846" y="592941"/>
                </a:cubicBezTo>
                <a:cubicBezTo>
                  <a:pt x="2619372" y="595989"/>
                  <a:pt x="2627754" y="600440"/>
                  <a:pt x="2634993" y="606295"/>
                </a:cubicBezTo>
                <a:cubicBezTo>
                  <a:pt x="2642232" y="612149"/>
                  <a:pt x="2646042" y="620898"/>
                  <a:pt x="2646422" y="632541"/>
                </a:cubicBezTo>
                <a:cubicBezTo>
                  <a:pt x="2646050" y="648591"/>
                  <a:pt x="2639259" y="661285"/>
                  <a:pt x="2626050" y="670625"/>
                </a:cubicBezTo>
                <a:cubicBezTo>
                  <a:pt x="2612842" y="679964"/>
                  <a:pt x="2595452" y="684734"/>
                  <a:pt x="2573881" y="684937"/>
                </a:cubicBezTo>
                <a:cubicBezTo>
                  <a:pt x="2564708" y="684993"/>
                  <a:pt x="2555274" y="683730"/>
                  <a:pt x="2545578" y="681148"/>
                </a:cubicBezTo>
                <a:cubicBezTo>
                  <a:pt x="2535882" y="678565"/>
                  <a:pt x="2527980" y="674325"/>
                  <a:pt x="2521872" y="668426"/>
                </a:cubicBezTo>
                <a:cubicBezTo>
                  <a:pt x="2515764" y="662527"/>
                  <a:pt x="2513504" y="654631"/>
                  <a:pt x="2515092" y="644737"/>
                </a:cubicBezTo>
                <a:lnTo>
                  <a:pt x="2518140" y="629492"/>
                </a:lnTo>
                <a:lnTo>
                  <a:pt x="2551042" y="629492"/>
                </a:lnTo>
                <a:lnTo>
                  <a:pt x="2549520" y="637420"/>
                </a:lnTo>
                <a:cubicBezTo>
                  <a:pt x="2548718" y="642338"/>
                  <a:pt x="2549985" y="646053"/>
                  <a:pt x="2553321" y="648566"/>
                </a:cubicBezTo>
                <a:cubicBezTo>
                  <a:pt x="2556658" y="651079"/>
                  <a:pt x="2560790" y="652761"/>
                  <a:pt x="2565718" y="653614"/>
                </a:cubicBezTo>
                <a:cubicBezTo>
                  <a:pt x="2570646" y="654466"/>
                  <a:pt x="2575096" y="654862"/>
                  <a:pt x="2579068" y="654800"/>
                </a:cubicBezTo>
                <a:cubicBezTo>
                  <a:pt x="2588165" y="654717"/>
                  <a:pt x="2595297" y="653053"/>
                  <a:pt x="2600466" y="649807"/>
                </a:cubicBezTo>
                <a:cubicBezTo>
                  <a:pt x="2605634" y="646561"/>
                  <a:pt x="2608266" y="642228"/>
                  <a:pt x="2608360" y="636810"/>
                </a:cubicBezTo>
                <a:cubicBezTo>
                  <a:pt x="2607981" y="630643"/>
                  <a:pt x="2604187" y="625901"/>
                  <a:pt x="2596978" y="622584"/>
                </a:cubicBezTo>
                <a:cubicBezTo>
                  <a:pt x="2589769" y="619266"/>
                  <a:pt x="2581422" y="615953"/>
                  <a:pt x="2571937" y="612645"/>
                </a:cubicBezTo>
                <a:cubicBezTo>
                  <a:pt x="2562452" y="609338"/>
                  <a:pt x="2554105" y="604615"/>
                  <a:pt x="2546896" y="598477"/>
                </a:cubicBezTo>
                <a:cubicBezTo>
                  <a:pt x="2539687" y="592339"/>
                  <a:pt x="2535893" y="583366"/>
                  <a:pt x="2535514" y="571559"/>
                </a:cubicBezTo>
                <a:cubicBezTo>
                  <a:pt x="2535727" y="560302"/>
                  <a:pt x="2539156" y="551027"/>
                  <a:pt x="2545801" y="543733"/>
                </a:cubicBezTo>
                <a:cubicBezTo>
                  <a:pt x="2552446" y="536440"/>
                  <a:pt x="2561022" y="531025"/>
                  <a:pt x="2571531" y="527489"/>
                </a:cubicBezTo>
                <a:cubicBezTo>
                  <a:pt x="2582040" y="523954"/>
                  <a:pt x="2593198" y="522194"/>
                  <a:pt x="2605004" y="522212"/>
                </a:cubicBezTo>
                <a:close/>
                <a:moveTo>
                  <a:pt x="2440861" y="522212"/>
                </a:moveTo>
                <a:cubicBezTo>
                  <a:pt x="2461571" y="522508"/>
                  <a:pt x="2477060" y="528003"/>
                  <a:pt x="2487328" y="538697"/>
                </a:cubicBezTo>
                <a:cubicBezTo>
                  <a:pt x="2497596" y="549390"/>
                  <a:pt x="2502723" y="563502"/>
                  <a:pt x="2502710" y="581032"/>
                </a:cubicBezTo>
                <a:cubicBezTo>
                  <a:pt x="2502494" y="588063"/>
                  <a:pt x="2501631" y="594407"/>
                  <a:pt x="2500121" y="600063"/>
                </a:cubicBezTo>
                <a:cubicBezTo>
                  <a:pt x="2498611" y="605719"/>
                  <a:pt x="2497748" y="608712"/>
                  <a:pt x="2497533" y="609041"/>
                </a:cubicBezTo>
                <a:lnTo>
                  <a:pt x="2390543" y="609041"/>
                </a:lnTo>
                <a:cubicBezTo>
                  <a:pt x="2390505" y="609105"/>
                  <a:pt x="2390353" y="609893"/>
                  <a:pt x="2390086" y="611406"/>
                </a:cubicBezTo>
                <a:cubicBezTo>
                  <a:pt x="2389819" y="612918"/>
                  <a:pt x="2389667" y="614774"/>
                  <a:pt x="2389628" y="616973"/>
                </a:cubicBezTo>
                <a:cubicBezTo>
                  <a:pt x="2389711" y="627390"/>
                  <a:pt x="2393129" y="635843"/>
                  <a:pt x="2399883" y="642332"/>
                </a:cubicBezTo>
                <a:cubicBezTo>
                  <a:pt x="2406636" y="648821"/>
                  <a:pt x="2416229" y="652164"/>
                  <a:pt x="2428662" y="652361"/>
                </a:cubicBezTo>
                <a:cubicBezTo>
                  <a:pt x="2437130" y="652150"/>
                  <a:pt x="2444996" y="650674"/>
                  <a:pt x="2452264" y="647932"/>
                </a:cubicBezTo>
                <a:cubicBezTo>
                  <a:pt x="2459531" y="645190"/>
                  <a:pt x="2465408" y="642448"/>
                  <a:pt x="2469897" y="639706"/>
                </a:cubicBezTo>
                <a:cubicBezTo>
                  <a:pt x="2474386" y="636965"/>
                  <a:pt x="2476696" y="635488"/>
                  <a:pt x="2476827" y="635277"/>
                </a:cubicBezTo>
                <a:lnTo>
                  <a:pt x="2487180" y="664539"/>
                </a:lnTo>
                <a:cubicBezTo>
                  <a:pt x="2487060" y="664791"/>
                  <a:pt x="2484322" y="666554"/>
                  <a:pt x="2478966" y="669827"/>
                </a:cubicBezTo>
                <a:cubicBezTo>
                  <a:pt x="2473610" y="673101"/>
                  <a:pt x="2466357" y="676375"/>
                  <a:pt x="2457206" y="679648"/>
                </a:cubicBezTo>
                <a:cubicBezTo>
                  <a:pt x="2448056" y="682922"/>
                  <a:pt x="2437728" y="684685"/>
                  <a:pt x="2426223" y="684937"/>
                </a:cubicBezTo>
                <a:cubicBezTo>
                  <a:pt x="2401868" y="684500"/>
                  <a:pt x="2383215" y="678066"/>
                  <a:pt x="2370262" y="665634"/>
                </a:cubicBezTo>
                <a:cubicBezTo>
                  <a:pt x="2357308" y="653201"/>
                  <a:pt x="2350772" y="637388"/>
                  <a:pt x="2350652" y="618193"/>
                </a:cubicBezTo>
                <a:cubicBezTo>
                  <a:pt x="2350806" y="600410"/>
                  <a:pt x="2354762" y="584305"/>
                  <a:pt x="2362519" y="569877"/>
                </a:cubicBezTo>
                <a:cubicBezTo>
                  <a:pt x="2370277" y="555448"/>
                  <a:pt x="2380915" y="543949"/>
                  <a:pt x="2394433" y="535379"/>
                </a:cubicBezTo>
                <a:cubicBezTo>
                  <a:pt x="2407951" y="526809"/>
                  <a:pt x="2423426" y="522420"/>
                  <a:pt x="2440861" y="522212"/>
                </a:cubicBezTo>
                <a:close/>
                <a:moveTo>
                  <a:pt x="2155111" y="522212"/>
                </a:moveTo>
                <a:cubicBezTo>
                  <a:pt x="2175821" y="522508"/>
                  <a:pt x="2191310" y="528003"/>
                  <a:pt x="2201578" y="538697"/>
                </a:cubicBezTo>
                <a:cubicBezTo>
                  <a:pt x="2211846" y="549390"/>
                  <a:pt x="2216973" y="563502"/>
                  <a:pt x="2216959" y="581032"/>
                </a:cubicBezTo>
                <a:cubicBezTo>
                  <a:pt x="2216744" y="588063"/>
                  <a:pt x="2215881" y="594407"/>
                  <a:pt x="2214371" y="600063"/>
                </a:cubicBezTo>
                <a:cubicBezTo>
                  <a:pt x="2212861" y="605719"/>
                  <a:pt x="2211998" y="608712"/>
                  <a:pt x="2211783" y="609041"/>
                </a:cubicBezTo>
                <a:lnTo>
                  <a:pt x="2104794" y="609041"/>
                </a:lnTo>
                <a:cubicBezTo>
                  <a:pt x="2104755" y="609105"/>
                  <a:pt x="2104603" y="609893"/>
                  <a:pt x="2104336" y="611406"/>
                </a:cubicBezTo>
                <a:cubicBezTo>
                  <a:pt x="2104069" y="612918"/>
                  <a:pt x="2103917" y="614774"/>
                  <a:pt x="2103878" y="616973"/>
                </a:cubicBezTo>
                <a:cubicBezTo>
                  <a:pt x="2103961" y="627390"/>
                  <a:pt x="2107379" y="635843"/>
                  <a:pt x="2114133" y="642332"/>
                </a:cubicBezTo>
                <a:cubicBezTo>
                  <a:pt x="2120886" y="648821"/>
                  <a:pt x="2130480" y="652164"/>
                  <a:pt x="2142913" y="652361"/>
                </a:cubicBezTo>
                <a:cubicBezTo>
                  <a:pt x="2151380" y="652150"/>
                  <a:pt x="2159246" y="650674"/>
                  <a:pt x="2166514" y="647932"/>
                </a:cubicBezTo>
                <a:cubicBezTo>
                  <a:pt x="2173781" y="645190"/>
                  <a:pt x="2179658" y="642448"/>
                  <a:pt x="2184147" y="639706"/>
                </a:cubicBezTo>
                <a:cubicBezTo>
                  <a:pt x="2188636" y="636965"/>
                  <a:pt x="2190946" y="635488"/>
                  <a:pt x="2191077" y="635277"/>
                </a:cubicBezTo>
                <a:lnTo>
                  <a:pt x="2201430" y="664539"/>
                </a:lnTo>
                <a:cubicBezTo>
                  <a:pt x="2201310" y="664791"/>
                  <a:pt x="2198572" y="666554"/>
                  <a:pt x="2193216" y="669827"/>
                </a:cubicBezTo>
                <a:cubicBezTo>
                  <a:pt x="2187860" y="673101"/>
                  <a:pt x="2180607" y="676375"/>
                  <a:pt x="2171456" y="679648"/>
                </a:cubicBezTo>
                <a:cubicBezTo>
                  <a:pt x="2162306" y="682922"/>
                  <a:pt x="2151978" y="684685"/>
                  <a:pt x="2140473" y="684937"/>
                </a:cubicBezTo>
                <a:cubicBezTo>
                  <a:pt x="2116119" y="684500"/>
                  <a:pt x="2097465" y="678066"/>
                  <a:pt x="2084512" y="665634"/>
                </a:cubicBezTo>
                <a:cubicBezTo>
                  <a:pt x="2071558" y="653201"/>
                  <a:pt x="2065022" y="637388"/>
                  <a:pt x="2064902" y="618193"/>
                </a:cubicBezTo>
                <a:cubicBezTo>
                  <a:pt x="2065056" y="600410"/>
                  <a:pt x="2069012" y="584305"/>
                  <a:pt x="2076770" y="569877"/>
                </a:cubicBezTo>
                <a:cubicBezTo>
                  <a:pt x="2084527" y="555448"/>
                  <a:pt x="2095165" y="543949"/>
                  <a:pt x="2108683" y="535379"/>
                </a:cubicBezTo>
                <a:cubicBezTo>
                  <a:pt x="2122201" y="526809"/>
                  <a:pt x="2137677" y="522420"/>
                  <a:pt x="2155111" y="522212"/>
                </a:cubicBezTo>
                <a:close/>
                <a:moveTo>
                  <a:pt x="1787068" y="522212"/>
                </a:moveTo>
                <a:cubicBezTo>
                  <a:pt x="1796392" y="522142"/>
                  <a:pt x="1805274" y="523567"/>
                  <a:pt x="1813713" y="526486"/>
                </a:cubicBezTo>
                <a:cubicBezTo>
                  <a:pt x="1822153" y="529406"/>
                  <a:pt x="1829068" y="534238"/>
                  <a:pt x="1834460" y="540984"/>
                </a:cubicBezTo>
                <a:cubicBezTo>
                  <a:pt x="1839851" y="547730"/>
                  <a:pt x="1842637" y="556807"/>
                  <a:pt x="1842817" y="568216"/>
                </a:cubicBezTo>
                <a:cubicBezTo>
                  <a:pt x="1842660" y="574527"/>
                  <a:pt x="1841554" y="582443"/>
                  <a:pt x="1839502" y="591965"/>
                </a:cubicBezTo>
                <a:cubicBezTo>
                  <a:pt x="1837449" y="601487"/>
                  <a:pt x="1835397" y="610754"/>
                  <a:pt x="1833344" y="619767"/>
                </a:cubicBezTo>
                <a:cubicBezTo>
                  <a:pt x="1831292" y="628780"/>
                  <a:pt x="1830186" y="635679"/>
                  <a:pt x="1830029" y="640463"/>
                </a:cubicBezTo>
                <a:cubicBezTo>
                  <a:pt x="1830079" y="645122"/>
                  <a:pt x="1831272" y="648389"/>
                  <a:pt x="1833606" y="650263"/>
                </a:cubicBezTo>
                <a:cubicBezTo>
                  <a:pt x="1835941" y="652138"/>
                  <a:pt x="1839113" y="653041"/>
                  <a:pt x="1843122" y="652971"/>
                </a:cubicBezTo>
                <a:cubicBezTo>
                  <a:pt x="1845002" y="652945"/>
                  <a:pt x="1846577" y="652844"/>
                  <a:pt x="1847846" y="652666"/>
                </a:cubicBezTo>
                <a:cubicBezTo>
                  <a:pt x="1849117" y="652488"/>
                  <a:pt x="1849777" y="652386"/>
                  <a:pt x="1849828" y="652361"/>
                </a:cubicBezTo>
                <a:lnTo>
                  <a:pt x="1844342" y="681280"/>
                </a:lnTo>
                <a:cubicBezTo>
                  <a:pt x="1844373" y="681318"/>
                  <a:pt x="1843092" y="681470"/>
                  <a:pt x="1840497" y="681737"/>
                </a:cubicBezTo>
                <a:cubicBezTo>
                  <a:pt x="1837902" y="682003"/>
                  <a:pt x="1833803" y="682155"/>
                  <a:pt x="1828202" y="682193"/>
                </a:cubicBezTo>
                <a:cubicBezTo>
                  <a:pt x="1819383" y="682453"/>
                  <a:pt x="1811514" y="680792"/>
                  <a:pt x="1804595" y="677209"/>
                </a:cubicBezTo>
                <a:cubicBezTo>
                  <a:pt x="1797676" y="673627"/>
                  <a:pt x="1793460" y="666563"/>
                  <a:pt x="1791948" y="656018"/>
                </a:cubicBezTo>
                <a:lnTo>
                  <a:pt x="1791338" y="656018"/>
                </a:lnTo>
                <a:cubicBezTo>
                  <a:pt x="1791404" y="656376"/>
                  <a:pt x="1789374" y="658875"/>
                  <a:pt x="1785250" y="663516"/>
                </a:cubicBezTo>
                <a:cubicBezTo>
                  <a:pt x="1781125" y="668157"/>
                  <a:pt x="1775120" y="672798"/>
                  <a:pt x="1767234" y="677439"/>
                </a:cubicBezTo>
                <a:cubicBezTo>
                  <a:pt x="1759349" y="682081"/>
                  <a:pt x="1749797" y="684580"/>
                  <a:pt x="1738579" y="684937"/>
                </a:cubicBezTo>
                <a:cubicBezTo>
                  <a:pt x="1726332" y="684931"/>
                  <a:pt x="1715950" y="681594"/>
                  <a:pt x="1707436" y="674927"/>
                </a:cubicBezTo>
                <a:cubicBezTo>
                  <a:pt x="1698922" y="668259"/>
                  <a:pt x="1694481" y="658296"/>
                  <a:pt x="1694113" y="645037"/>
                </a:cubicBezTo>
                <a:cubicBezTo>
                  <a:pt x="1694328" y="633281"/>
                  <a:pt x="1697764" y="623525"/>
                  <a:pt x="1704420" y="615768"/>
                </a:cubicBezTo>
                <a:cubicBezTo>
                  <a:pt x="1711077" y="608011"/>
                  <a:pt x="1719665" y="601905"/>
                  <a:pt x="1730184" y="597450"/>
                </a:cubicBezTo>
                <a:cubicBezTo>
                  <a:pt x="1740703" y="592995"/>
                  <a:pt x="1751864" y="589843"/>
                  <a:pt x="1763666" y="587993"/>
                </a:cubicBezTo>
                <a:cubicBezTo>
                  <a:pt x="1775469" y="586143"/>
                  <a:pt x="1786625" y="585247"/>
                  <a:pt x="1797132" y="585305"/>
                </a:cubicBezTo>
                <a:lnTo>
                  <a:pt x="1802621" y="585305"/>
                </a:lnTo>
                <a:cubicBezTo>
                  <a:pt x="1802698" y="585038"/>
                  <a:pt x="1803002" y="583436"/>
                  <a:pt x="1803536" y="580499"/>
                </a:cubicBezTo>
                <a:cubicBezTo>
                  <a:pt x="1804070" y="577562"/>
                  <a:pt x="1804374" y="574891"/>
                  <a:pt x="1804451" y="572488"/>
                </a:cubicBezTo>
                <a:cubicBezTo>
                  <a:pt x="1804432" y="566347"/>
                  <a:pt x="1802335" y="561617"/>
                  <a:pt x="1798161" y="558298"/>
                </a:cubicBezTo>
                <a:cubicBezTo>
                  <a:pt x="1793987" y="554980"/>
                  <a:pt x="1787850" y="553301"/>
                  <a:pt x="1779749" y="553263"/>
                </a:cubicBezTo>
                <a:cubicBezTo>
                  <a:pt x="1771976" y="553440"/>
                  <a:pt x="1764582" y="554680"/>
                  <a:pt x="1757566" y="556982"/>
                </a:cubicBezTo>
                <a:cubicBezTo>
                  <a:pt x="1750550" y="559283"/>
                  <a:pt x="1744805" y="561585"/>
                  <a:pt x="1740330" y="563887"/>
                </a:cubicBezTo>
                <a:cubicBezTo>
                  <a:pt x="1735855" y="566189"/>
                  <a:pt x="1733544" y="567429"/>
                  <a:pt x="1733395" y="567606"/>
                </a:cubicBezTo>
                <a:lnTo>
                  <a:pt x="1724563" y="538955"/>
                </a:lnTo>
                <a:cubicBezTo>
                  <a:pt x="1724713" y="538748"/>
                  <a:pt x="1727630" y="537301"/>
                  <a:pt x="1733313" y="534614"/>
                </a:cubicBezTo>
                <a:cubicBezTo>
                  <a:pt x="1738996" y="531927"/>
                  <a:pt x="1746544" y="529240"/>
                  <a:pt x="1755954" y="526552"/>
                </a:cubicBezTo>
                <a:cubicBezTo>
                  <a:pt x="1765364" y="523865"/>
                  <a:pt x="1775736" y="522418"/>
                  <a:pt x="1787068" y="522212"/>
                </a:cubicBezTo>
                <a:close/>
                <a:moveTo>
                  <a:pt x="1253296" y="522212"/>
                </a:moveTo>
                <a:cubicBezTo>
                  <a:pt x="1266569" y="522230"/>
                  <a:pt x="1277101" y="525770"/>
                  <a:pt x="1284892" y="532831"/>
                </a:cubicBezTo>
                <a:cubicBezTo>
                  <a:pt x="1292683" y="539892"/>
                  <a:pt x="1296667" y="550360"/>
                  <a:pt x="1296844" y="564236"/>
                </a:cubicBezTo>
                <a:cubicBezTo>
                  <a:pt x="1296690" y="570990"/>
                  <a:pt x="1295611" y="579495"/>
                  <a:pt x="1293607" y="589750"/>
                </a:cubicBezTo>
                <a:cubicBezTo>
                  <a:pt x="1291603" y="600005"/>
                  <a:pt x="1289598" y="609889"/>
                  <a:pt x="1287593" y="619403"/>
                </a:cubicBezTo>
                <a:cubicBezTo>
                  <a:pt x="1285587" y="628917"/>
                  <a:pt x="1284506" y="635939"/>
                  <a:pt x="1284348" y="640469"/>
                </a:cubicBezTo>
                <a:cubicBezTo>
                  <a:pt x="1284398" y="645259"/>
                  <a:pt x="1285592" y="648562"/>
                  <a:pt x="1287929" y="650379"/>
                </a:cubicBezTo>
                <a:cubicBezTo>
                  <a:pt x="1290266" y="652196"/>
                  <a:pt x="1293441" y="653060"/>
                  <a:pt x="1297454" y="652971"/>
                </a:cubicBezTo>
                <a:cubicBezTo>
                  <a:pt x="1299334" y="652945"/>
                  <a:pt x="1300909" y="652844"/>
                  <a:pt x="1302178" y="652666"/>
                </a:cubicBezTo>
                <a:cubicBezTo>
                  <a:pt x="1303448" y="652488"/>
                  <a:pt x="1304109" y="652386"/>
                  <a:pt x="1304160" y="652361"/>
                </a:cubicBezTo>
                <a:lnTo>
                  <a:pt x="1298673" y="681280"/>
                </a:lnTo>
                <a:cubicBezTo>
                  <a:pt x="1298635" y="681318"/>
                  <a:pt x="1297264" y="681470"/>
                  <a:pt x="1294558" y="681737"/>
                </a:cubicBezTo>
                <a:cubicBezTo>
                  <a:pt x="1291854" y="682003"/>
                  <a:pt x="1288044" y="682155"/>
                  <a:pt x="1283130" y="682193"/>
                </a:cubicBezTo>
                <a:cubicBezTo>
                  <a:pt x="1277575" y="682340"/>
                  <a:pt x="1271868" y="681742"/>
                  <a:pt x="1266010" y="680401"/>
                </a:cubicBezTo>
                <a:cubicBezTo>
                  <a:pt x="1260151" y="679059"/>
                  <a:pt x="1255188" y="676093"/>
                  <a:pt x="1251123" y="671504"/>
                </a:cubicBezTo>
                <a:cubicBezTo>
                  <a:pt x="1247057" y="666915"/>
                  <a:pt x="1244936" y="659822"/>
                  <a:pt x="1244762" y="650226"/>
                </a:cubicBezTo>
                <a:cubicBezTo>
                  <a:pt x="1244908" y="644478"/>
                  <a:pt x="1245935" y="636697"/>
                  <a:pt x="1247841" y="626883"/>
                </a:cubicBezTo>
                <a:cubicBezTo>
                  <a:pt x="1249748" y="617069"/>
                  <a:pt x="1251654" y="607390"/>
                  <a:pt x="1253562" y="597846"/>
                </a:cubicBezTo>
                <a:cubicBezTo>
                  <a:pt x="1255470" y="588302"/>
                  <a:pt x="1256499" y="581061"/>
                  <a:pt x="1256649" y="576123"/>
                </a:cubicBezTo>
                <a:cubicBezTo>
                  <a:pt x="1256700" y="570281"/>
                  <a:pt x="1255150" y="565734"/>
                  <a:pt x="1252001" y="562483"/>
                </a:cubicBezTo>
                <a:cubicBezTo>
                  <a:pt x="1248851" y="559232"/>
                  <a:pt x="1243796" y="557581"/>
                  <a:pt x="1236837" y="557530"/>
                </a:cubicBezTo>
                <a:cubicBezTo>
                  <a:pt x="1223172" y="557994"/>
                  <a:pt x="1211412" y="563544"/>
                  <a:pt x="1201556" y="574180"/>
                </a:cubicBezTo>
                <a:cubicBezTo>
                  <a:pt x="1191701" y="584816"/>
                  <a:pt x="1185275" y="597758"/>
                  <a:pt x="1182278" y="613004"/>
                </a:cubicBezTo>
                <a:lnTo>
                  <a:pt x="1168866" y="681279"/>
                </a:lnTo>
                <a:lnTo>
                  <a:pt x="1130157" y="681279"/>
                </a:lnTo>
                <a:lnTo>
                  <a:pt x="1153627" y="561493"/>
                </a:lnTo>
                <a:cubicBezTo>
                  <a:pt x="1153950" y="559480"/>
                  <a:pt x="1153684" y="557867"/>
                  <a:pt x="1152826" y="556654"/>
                </a:cubicBezTo>
                <a:cubicBezTo>
                  <a:pt x="1151969" y="555441"/>
                  <a:pt x="1150407" y="554819"/>
                  <a:pt x="1148140" y="554787"/>
                </a:cubicBezTo>
                <a:lnTo>
                  <a:pt x="1130766" y="554787"/>
                </a:lnTo>
                <a:lnTo>
                  <a:pt x="1136253" y="525869"/>
                </a:lnTo>
                <a:lnTo>
                  <a:pt x="1177096" y="525869"/>
                </a:lnTo>
                <a:cubicBezTo>
                  <a:pt x="1183154" y="525888"/>
                  <a:pt x="1187574" y="527068"/>
                  <a:pt x="1190355" y="529408"/>
                </a:cubicBezTo>
                <a:cubicBezTo>
                  <a:pt x="1193136" y="531748"/>
                  <a:pt x="1194508" y="535134"/>
                  <a:pt x="1194470" y="539567"/>
                </a:cubicBezTo>
                <a:cubicBezTo>
                  <a:pt x="1194451" y="541450"/>
                  <a:pt x="1194108" y="544152"/>
                  <a:pt x="1193441" y="547672"/>
                </a:cubicBezTo>
                <a:cubicBezTo>
                  <a:pt x="1192774" y="551192"/>
                  <a:pt x="1191898" y="554275"/>
                  <a:pt x="1190812" y="556921"/>
                </a:cubicBezTo>
                <a:lnTo>
                  <a:pt x="1191422" y="556921"/>
                </a:lnTo>
                <a:cubicBezTo>
                  <a:pt x="1192349" y="554672"/>
                  <a:pt x="1195303" y="550815"/>
                  <a:pt x="1200284" y="545351"/>
                </a:cubicBezTo>
                <a:cubicBezTo>
                  <a:pt x="1205264" y="539888"/>
                  <a:pt x="1212192" y="534746"/>
                  <a:pt x="1221066" y="529925"/>
                </a:cubicBezTo>
                <a:cubicBezTo>
                  <a:pt x="1229941" y="525104"/>
                  <a:pt x="1240685" y="522533"/>
                  <a:pt x="1253296" y="522212"/>
                </a:cubicBezTo>
                <a:close/>
                <a:moveTo>
                  <a:pt x="1029864" y="522212"/>
                </a:moveTo>
                <a:cubicBezTo>
                  <a:pt x="1051741" y="522515"/>
                  <a:pt x="1069403" y="528834"/>
                  <a:pt x="1082851" y="541170"/>
                </a:cubicBezTo>
                <a:cubicBezTo>
                  <a:pt x="1096298" y="553506"/>
                  <a:pt x="1103215" y="570038"/>
                  <a:pt x="1103601" y="590767"/>
                </a:cubicBezTo>
                <a:cubicBezTo>
                  <a:pt x="1103320" y="609113"/>
                  <a:pt x="1098536" y="625337"/>
                  <a:pt x="1089250" y="639440"/>
                </a:cubicBezTo>
                <a:cubicBezTo>
                  <a:pt x="1079964" y="653543"/>
                  <a:pt x="1067866" y="664613"/>
                  <a:pt x="1052956" y="672651"/>
                </a:cubicBezTo>
                <a:cubicBezTo>
                  <a:pt x="1038046" y="680690"/>
                  <a:pt x="1022015" y="684785"/>
                  <a:pt x="1004860" y="684937"/>
                </a:cubicBezTo>
                <a:cubicBezTo>
                  <a:pt x="983116" y="684659"/>
                  <a:pt x="965492" y="678365"/>
                  <a:pt x="951987" y="666054"/>
                </a:cubicBezTo>
                <a:cubicBezTo>
                  <a:pt x="938483" y="653743"/>
                  <a:pt x="931528" y="637084"/>
                  <a:pt x="931123" y="616076"/>
                </a:cubicBezTo>
                <a:cubicBezTo>
                  <a:pt x="931393" y="597926"/>
                  <a:pt x="936132" y="581819"/>
                  <a:pt x="945338" y="567753"/>
                </a:cubicBezTo>
                <a:cubicBezTo>
                  <a:pt x="954545" y="553688"/>
                  <a:pt x="966598" y="542621"/>
                  <a:pt x="981497" y="534553"/>
                </a:cubicBezTo>
                <a:cubicBezTo>
                  <a:pt x="996396" y="526485"/>
                  <a:pt x="1012518" y="522371"/>
                  <a:pt x="1029864" y="522212"/>
                </a:cubicBezTo>
                <a:close/>
                <a:moveTo>
                  <a:pt x="662746" y="522212"/>
                </a:moveTo>
                <a:cubicBezTo>
                  <a:pt x="676019" y="522230"/>
                  <a:pt x="686551" y="525770"/>
                  <a:pt x="694342" y="532831"/>
                </a:cubicBezTo>
                <a:cubicBezTo>
                  <a:pt x="702133" y="539892"/>
                  <a:pt x="706117" y="550360"/>
                  <a:pt x="706295" y="564236"/>
                </a:cubicBezTo>
                <a:cubicBezTo>
                  <a:pt x="706141" y="570990"/>
                  <a:pt x="705061" y="579495"/>
                  <a:pt x="703057" y="589750"/>
                </a:cubicBezTo>
                <a:cubicBezTo>
                  <a:pt x="701053" y="600005"/>
                  <a:pt x="699049" y="609889"/>
                  <a:pt x="697043" y="619403"/>
                </a:cubicBezTo>
                <a:cubicBezTo>
                  <a:pt x="695038" y="628917"/>
                  <a:pt x="693956" y="635939"/>
                  <a:pt x="693798" y="640469"/>
                </a:cubicBezTo>
                <a:cubicBezTo>
                  <a:pt x="693849" y="645259"/>
                  <a:pt x="695042" y="648562"/>
                  <a:pt x="697379" y="650379"/>
                </a:cubicBezTo>
                <a:cubicBezTo>
                  <a:pt x="699716" y="652196"/>
                  <a:pt x="702891" y="653060"/>
                  <a:pt x="706904" y="652971"/>
                </a:cubicBezTo>
                <a:cubicBezTo>
                  <a:pt x="708784" y="652945"/>
                  <a:pt x="710359" y="652844"/>
                  <a:pt x="711629" y="652666"/>
                </a:cubicBezTo>
                <a:cubicBezTo>
                  <a:pt x="712899" y="652488"/>
                  <a:pt x="713559" y="652386"/>
                  <a:pt x="713610" y="652361"/>
                </a:cubicBezTo>
                <a:lnTo>
                  <a:pt x="708123" y="681280"/>
                </a:lnTo>
                <a:cubicBezTo>
                  <a:pt x="708085" y="681318"/>
                  <a:pt x="706714" y="681470"/>
                  <a:pt x="704009" y="681737"/>
                </a:cubicBezTo>
                <a:cubicBezTo>
                  <a:pt x="701304" y="682003"/>
                  <a:pt x="697494" y="682155"/>
                  <a:pt x="692580" y="682193"/>
                </a:cubicBezTo>
                <a:cubicBezTo>
                  <a:pt x="687025" y="682340"/>
                  <a:pt x="681319" y="681742"/>
                  <a:pt x="675460" y="680401"/>
                </a:cubicBezTo>
                <a:cubicBezTo>
                  <a:pt x="669601" y="679059"/>
                  <a:pt x="664638" y="676093"/>
                  <a:pt x="660573" y="671504"/>
                </a:cubicBezTo>
                <a:cubicBezTo>
                  <a:pt x="656507" y="666915"/>
                  <a:pt x="654387" y="659822"/>
                  <a:pt x="654212" y="650226"/>
                </a:cubicBezTo>
                <a:cubicBezTo>
                  <a:pt x="654358" y="644478"/>
                  <a:pt x="655385" y="636697"/>
                  <a:pt x="657291" y="626883"/>
                </a:cubicBezTo>
                <a:cubicBezTo>
                  <a:pt x="659198" y="617069"/>
                  <a:pt x="661105" y="607390"/>
                  <a:pt x="663012" y="597846"/>
                </a:cubicBezTo>
                <a:cubicBezTo>
                  <a:pt x="664920" y="588302"/>
                  <a:pt x="665949" y="581061"/>
                  <a:pt x="666099" y="576123"/>
                </a:cubicBezTo>
                <a:cubicBezTo>
                  <a:pt x="666150" y="570281"/>
                  <a:pt x="664600" y="565734"/>
                  <a:pt x="661451" y="562483"/>
                </a:cubicBezTo>
                <a:cubicBezTo>
                  <a:pt x="658301" y="559232"/>
                  <a:pt x="653247" y="557581"/>
                  <a:pt x="646287" y="557530"/>
                </a:cubicBezTo>
                <a:cubicBezTo>
                  <a:pt x="632622" y="557994"/>
                  <a:pt x="620862" y="563544"/>
                  <a:pt x="611007" y="574180"/>
                </a:cubicBezTo>
                <a:cubicBezTo>
                  <a:pt x="601151" y="584816"/>
                  <a:pt x="594725" y="597758"/>
                  <a:pt x="591728" y="613004"/>
                </a:cubicBezTo>
                <a:lnTo>
                  <a:pt x="578317" y="681279"/>
                </a:lnTo>
                <a:lnTo>
                  <a:pt x="539607" y="681279"/>
                </a:lnTo>
                <a:lnTo>
                  <a:pt x="563077" y="561493"/>
                </a:lnTo>
                <a:cubicBezTo>
                  <a:pt x="563401" y="559480"/>
                  <a:pt x="563134" y="557867"/>
                  <a:pt x="562277" y="556654"/>
                </a:cubicBezTo>
                <a:cubicBezTo>
                  <a:pt x="561419" y="555441"/>
                  <a:pt x="559857" y="554819"/>
                  <a:pt x="557590" y="554787"/>
                </a:cubicBezTo>
                <a:lnTo>
                  <a:pt x="540217" y="554787"/>
                </a:lnTo>
                <a:lnTo>
                  <a:pt x="545703" y="525869"/>
                </a:lnTo>
                <a:lnTo>
                  <a:pt x="586546" y="525869"/>
                </a:lnTo>
                <a:cubicBezTo>
                  <a:pt x="592604" y="525888"/>
                  <a:pt x="597024" y="527068"/>
                  <a:pt x="599805" y="529408"/>
                </a:cubicBezTo>
                <a:cubicBezTo>
                  <a:pt x="602586" y="531748"/>
                  <a:pt x="603958" y="535134"/>
                  <a:pt x="603920" y="539567"/>
                </a:cubicBezTo>
                <a:cubicBezTo>
                  <a:pt x="603901" y="541450"/>
                  <a:pt x="603558" y="544152"/>
                  <a:pt x="602891" y="547672"/>
                </a:cubicBezTo>
                <a:cubicBezTo>
                  <a:pt x="602224" y="551192"/>
                  <a:pt x="601348" y="554275"/>
                  <a:pt x="600262" y="556921"/>
                </a:cubicBezTo>
                <a:lnTo>
                  <a:pt x="600872" y="556921"/>
                </a:lnTo>
                <a:cubicBezTo>
                  <a:pt x="601800" y="554672"/>
                  <a:pt x="604753" y="550815"/>
                  <a:pt x="609734" y="545351"/>
                </a:cubicBezTo>
                <a:cubicBezTo>
                  <a:pt x="614714" y="539888"/>
                  <a:pt x="621642" y="534746"/>
                  <a:pt x="630517" y="529925"/>
                </a:cubicBezTo>
                <a:cubicBezTo>
                  <a:pt x="639391" y="525104"/>
                  <a:pt x="650135" y="522533"/>
                  <a:pt x="662746" y="522212"/>
                </a:cubicBezTo>
                <a:close/>
                <a:moveTo>
                  <a:pt x="450136" y="522212"/>
                </a:moveTo>
                <a:cubicBezTo>
                  <a:pt x="470846" y="522508"/>
                  <a:pt x="486335" y="528003"/>
                  <a:pt x="496603" y="538697"/>
                </a:cubicBezTo>
                <a:cubicBezTo>
                  <a:pt x="506871" y="549390"/>
                  <a:pt x="511998" y="563502"/>
                  <a:pt x="511985" y="581032"/>
                </a:cubicBezTo>
                <a:cubicBezTo>
                  <a:pt x="511769" y="588063"/>
                  <a:pt x="510906" y="594407"/>
                  <a:pt x="509396" y="600063"/>
                </a:cubicBezTo>
                <a:cubicBezTo>
                  <a:pt x="507886" y="605719"/>
                  <a:pt x="507024" y="608712"/>
                  <a:pt x="506808" y="609041"/>
                </a:cubicBezTo>
                <a:lnTo>
                  <a:pt x="399819" y="609041"/>
                </a:lnTo>
                <a:cubicBezTo>
                  <a:pt x="399781" y="609105"/>
                  <a:pt x="399628" y="609893"/>
                  <a:pt x="399361" y="611406"/>
                </a:cubicBezTo>
                <a:cubicBezTo>
                  <a:pt x="399094" y="612918"/>
                  <a:pt x="398942" y="614774"/>
                  <a:pt x="398904" y="616973"/>
                </a:cubicBezTo>
                <a:cubicBezTo>
                  <a:pt x="398986" y="627390"/>
                  <a:pt x="402404" y="635843"/>
                  <a:pt x="409158" y="642332"/>
                </a:cubicBezTo>
                <a:cubicBezTo>
                  <a:pt x="415911" y="648821"/>
                  <a:pt x="425505" y="652164"/>
                  <a:pt x="437938" y="652361"/>
                </a:cubicBezTo>
                <a:cubicBezTo>
                  <a:pt x="446405" y="652150"/>
                  <a:pt x="454272" y="650674"/>
                  <a:pt x="461539" y="647932"/>
                </a:cubicBezTo>
                <a:cubicBezTo>
                  <a:pt x="468806" y="645190"/>
                  <a:pt x="474684" y="642448"/>
                  <a:pt x="479172" y="639706"/>
                </a:cubicBezTo>
                <a:cubicBezTo>
                  <a:pt x="483661" y="636965"/>
                  <a:pt x="485971" y="635488"/>
                  <a:pt x="486102" y="635277"/>
                </a:cubicBezTo>
                <a:lnTo>
                  <a:pt x="496455" y="664539"/>
                </a:lnTo>
                <a:cubicBezTo>
                  <a:pt x="496335" y="664791"/>
                  <a:pt x="493597" y="666554"/>
                  <a:pt x="488242" y="669827"/>
                </a:cubicBezTo>
                <a:cubicBezTo>
                  <a:pt x="482886" y="673101"/>
                  <a:pt x="475633" y="676375"/>
                  <a:pt x="466482" y="679648"/>
                </a:cubicBezTo>
                <a:cubicBezTo>
                  <a:pt x="457331" y="682922"/>
                  <a:pt x="447003" y="684685"/>
                  <a:pt x="435498" y="684937"/>
                </a:cubicBezTo>
                <a:cubicBezTo>
                  <a:pt x="411144" y="684500"/>
                  <a:pt x="392490" y="678066"/>
                  <a:pt x="379537" y="665634"/>
                </a:cubicBezTo>
                <a:cubicBezTo>
                  <a:pt x="366583" y="653201"/>
                  <a:pt x="360047" y="637388"/>
                  <a:pt x="359928" y="618193"/>
                </a:cubicBezTo>
                <a:cubicBezTo>
                  <a:pt x="360081" y="600410"/>
                  <a:pt x="364037" y="584305"/>
                  <a:pt x="371795" y="569877"/>
                </a:cubicBezTo>
                <a:cubicBezTo>
                  <a:pt x="379552" y="555448"/>
                  <a:pt x="390190" y="543949"/>
                  <a:pt x="403708" y="535379"/>
                </a:cubicBezTo>
                <a:cubicBezTo>
                  <a:pt x="417226" y="526809"/>
                  <a:pt x="432702" y="522420"/>
                  <a:pt x="450136" y="522212"/>
                </a:cubicBezTo>
                <a:close/>
                <a:moveTo>
                  <a:pt x="280299" y="522212"/>
                </a:moveTo>
                <a:cubicBezTo>
                  <a:pt x="299009" y="522445"/>
                  <a:pt x="313453" y="528371"/>
                  <a:pt x="323631" y="539990"/>
                </a:cubicBezTo>
                <a:cubicBezTo>
                  <a:pt x="333808" y="551609"/>
                  <a:pt x="338960" y="567518"/>
                  <a:pt x="339087" y="587718"/>
                </a:cubicBezTo>
                <a:cubicBezTo>
                  <a:pt x="338831" y="607061"/>
                  <a:pt x="334673" y="624000"/>
                  <a:pt x="326611" y="638536"/>
                </a:cubicBezTo>
                <a:cubicBezTo>
                  <a:pt x="318550" y="653072"/>
                  <a:pt x="308117" y="664406"/>
                  <a:pt x="295314" y="672538"/>
                </a:cubicBezTo>
                <a:cubicBezTo>
                  <a:pt x="282511" y="680671"/>
                  <a:pt x="268870" y="684804"/>
                  <a:pt x="254391" y="684937"/>
                </a:cubicBezTo>
                <a:cubicBezTo>
                  <a:pt x="244967" y="684956"/>
                  <a:pt x="236382" y="683091"/>
                  <a:pt x="228635" y="679343"/>
                </a:cubicBezTo>
                <a:cubicBezTo>
                  <a:pt x="220888" y="675594"/>
                  <a:pt x="214741" y="669848"/>
                  <a:pt x="210195" y="662104"/>
                </a:cubicBezTo>
                <a:lnTo>
                  <a:pt x="209585" y="662104"/>
                </a:lnTo>
                <a:cubicBezTo>
                  <a:pt x="209604" y="662192"/>
                  <a:pt x="209490" y="663537"/>
                  <a:pt x="209242" y="666137"/>
                </a:cubicBezTo>
                <a:cubicBezTo>
                  <a:pt x="208994" y="668738"/>
                  <a:pt x="208499" y="672061"/>
                  <a:pt x="207756" y="676108"/>
                </a:cubicBezTo>
                <a:lnTo>
                  <a:pt x="194955" y="742239"/>
                </a:lnTo>
                <a:lnTo>
                  <a:pt x="156245" y="742239"/>
                </a:lnTo>
                <a:lnTo>
                  <a:pt x="191297" y="561495"/>
                </a:lnTo>
                <a:cubicBezTo>
                  <a:pt x="191634" y="559481"/>
                  <a:pt x="191418" y="557868"/>
                  <a:pt x="190649" y="556654"/>
                </a:cubicBezTo>
                <a:cubicBezTo>
                  <a:pt x="189881" y="555441"/>
                  <a:pt x="188370" y="554819"/>
                  <a:pt x="186115" y="554787"/>
                </a:cubicBezTo>
                <a:lnTo>
                  <a:pt x="168742" y="554787"/>
                </a:lnTo>
                <a:lnTo>
                  <a:pt x="174228" y="525869"/>
                </a:lnTo>
                <a:lnTo>
                  <a:pt x="214157" y="525869"/>
                </a:lnTo>
                <a:cubicBezTo>
                  <a:pt x="220590" y="525945"/>
                  <a:pt x="225022" y="527087"/>
                  <a:pt x="227454" y="529294"/>
                </a:cubicBezTo>
                <a:cubicBezTo>
                  <a:pt x="229886" y="531500"/>
                  <a:pt x="231042" y="534316"/>
                  <a:pt x="230921" y="537741"/>
                </a:cubicBezTo>
                <a:cubicBezTo>
                  <a:pt x="230864" y="539402"/>
                  <a:pt x="230521" y="541406"/>
                  <a:pt x="229892" y="543753"/>
                </a:cubicBezTo>
                <a:cubicBezTo>
                  <a:pt x="229264" y="546099"/>
                  <a:pt x="228692" y="547951"/>
                  <a:pt x="228178" y="549308"/>
                </a:cubicBezTo>
                <a:lnTo>
                  <a:pt x="228787" y="549308"/>
                </a:lnTo>
                <a:cubicBezTo>
                  <a:pt x="234496" y="541252"/>
                  <a:pt x="241748" y="534757"/>
                  <a:pt x="250542" y="529823"/>
                </a:cubicBezTo>
                <a:cubicBezTo>
                  <a:pt x="259337" y="524888"/>
                  <a:pt x="269256" y="522351"/>
                  <a:pt x="280299" y="522212"/>
                </a:cubicBezTo>
                <a:close/>
                <a:moveTo>
                  <a:pt x="90404" y="522212"/>
                </a:moveTo>
                <a:cubicBezTo>
                  <a:pt x="99367" y="522187"/>
                  <a:pt x="108008" y="523386"/>
                  <a:pt x="116329" y="525808"/>
                </a:cubicBezTo>
                <a:cubicBezTo>
                  <a:pt x="124649" y="528231"/>
                  <a:pt x="131260" y="532024"/>
                  <a:pt x="136162" y="537187"/>
                </a:cubicBezTo>
                <a:cubicBezTo>
                  <a:pt x="141064" y="542350"/>
                  <a:pt x="142869" y="549030"/>
                  <a:pt x="141576" y="557228"/>
                </a:cubicBezTo>
                <a:lnTo>
                  <a:pt x="138224" y="574303"/>
                </a:lnTo>
                <a:lnTo>
                  <a:pt x="105027" y="574303"/>
                </a:lnTo>
                <a:lnTo>
                  <a:pt x="106550" y="565156"/>
                </a:lnTo>
                <a:cubicBezTo>
                  <a:pt x="107026" y="559966"/>
                  <a:pt x="104856" y="556548"/>
                  <a:pt x="100039" y="554902"/>
                </a:cubicBezTo>
                <a:cubicBezTo>
                  <a:pt x="95222" y="553257"/>
                  <a:pt x="90383" y="552507"/>
                  <a:pt x="85522" y="552653"/>
                </a:cubicBezTo>
                <a:cubicBezTo>
                  <a:pt x="77729" y="552654"/>
                  <a:pt x="71346" y="554026"/>
                  <a:pt x="66375" y="556770"/>
                </a:cubicBezTo>
                <a:cubicBezTo>
                  <a:pt x="61404" y="559514"/>
                  <a:pt x="58836" y="563631"/>
                  <a:pt x="58671" y="569119"/>
                </a:cubicBezTo>
                <a:cubicBezTo>
                  <a:pt x="59052" y="575503"/>
                  <a:pt x="62862" y="580307"/>
                  <a:pt x="70101" y="583531"/>
                </a:cubicBezTo>
                <a:cubicBezTo>
                  <a:pt x="77340" y="586756"/>
                  <a:pt x="85722" y="589892"/>
                  <a:pt x="95247" y="592941"/>
                </a:cubicBezTo>
                <a:cubicBezTo>
                  <a:pt x="104772" y="595989"/>
                  <a:pt x="113154" y="600440"/>
                  <a:pt x="120393" y="606295"/>
                </a:cubicBezTo>
                <a:cubicBezTo>
                  <a:pt x="127632" y="612149"/>
                  <a:pt x="131442" y="620898"/>
                  <a:pt x="131823" y="632541"/>
                </a:cubicBezTo>
                <a:cubicBezTo>
                  <a:pt x="131450" y="648591"/>
                  <a:pt x="124659" y="661285"/>
                  <a:pt x="111451" y="670625"/>
                </a:cubicBezTo>
                <a:cubicBezTo>
                  <a:pt x="98242" y="679964"/>
                  <a:pt x="80852" y="684734"/>
                  <a:pt x="59281" y="684937"/>
                </a:cubicBezTo>
                <a:cubicBezTo>
                  <a:pt x="50108" y="684993"/>
                  <a:pt x="40674" y="683730"/>
                  <a:pt x="30978" y="681148"/>
                </a:cubicBezTo>
                <a:cubicBezTo>
                  <a:pt x="21283" y="678565"/>
                  <a:pt x="13381" y="674325"/>
                  <a:pt x="7273" y="668426"/>
                </a:cubicBezTo>
                <a:cubicBezTo>
                  <a:pt x="1164" y="662527"/>
                  <a:pt x="-1096" y="654631"/>
                  <a:pt x="492" y="644737"/>
                </a:cubicBezTo>
                <a:lnTo>
                  <a:pt x="3540" y="629492"/>
                </a:lnTo>
                <a:lnTo>
                  <a:pt x="36443" y="629492"/>
                </a:lnTo>
                <a:lnTo>
                  <a:pt x="34920" y="637420"/>
                </a:lnTo>
                <a:cubicBezTo>
                  <a:pt x="34118" y="642338"/>
                  <a:pt x="35385" y="646053"/>
                  <a:pt x="38721" y="648566"/>
                </a:cubicBezTo>
                <a:cubicBezTo>
                  <a:pt x="42058" y="651079"/>
                  <a:pt x="46190" y="652761"/>
                  <a:pt x="51119" y="653614"/>
                </a:cubicBezTo>
                <a:cubicBezTo>
                  <a:pt x="56047" y="654466"/>
                  <a:pt x="60497" y="654862"/>
                  <a:pt x="64468" y="654800"/>
                </a:cubicBezTo>
                <a:cubicBezTo>
                  <a:pt x="73565" y="654717"/>
                  <a:pt x="80697" y="653053"/>
                  <a:pt x="85866" y="649807"/>
                </a:cubicBezTo>
                <a:cubicBezTo>
                  <a:pt x="91034" y="646561"/>
                  <a:pt x="93666" y="642228"/>
                  <a:pt x="93761" y="636810"/>
                </a:cubicBezTo>
                <a:cubicBezTo>
                  <a:pt x="93382" y="630643"/>
                  <a:pt x="89587" y="625901"/>
                  <a:pt x="82379" y="622584"/>
                </a:cubicBezTo>
                <a:cubicBezTo>
                  <a:pt x="75170" y="619266"/>
                  <a:pt x="66823" y="615953"/>
                  <a:pt x="57337" y="612645"/>
                </a:cubicBezTo>
                <a:cubicBezTo>
                  <a:pt x="47852" y="609338"/>
                  <a:pt x="39505" y="604615"/>
                  <a:pt x="32296" y="598477"/>
                </a:cubicBezTo>
                <a:cubicBezTo>
                  <a:pt x="25087" y="592339"/>
                  <a:pt x="21293" y="583366"/>
                  <a:pt x="20914" y="571559"/>
                </a:cubicBezTo>
                <a:cubicBezTo>
                  <a:pt x="21128" y="560302"/>
                  <a:pt x="24557" y="551027"/>
                  <a:pt x="31201" y="543733"/>
                </a:cubicBezTo>
                <a:cubicBezTo>
                  <a:pt x="37846" y="536440"/>
                  <a:pt x="46422" y="531025"/>
                  <a:pt x="56931" y="527489"/>
                </a:cubicBezTo>
                <a:cubicBezTo>
                  <a:pt x="67440" y="523954"/>
                  <a:pt x="78598" y="522194"/>
                  <a:pt x="90404" y="522212"/>
                </a:cubicBezTo>
                <a:close/>
                <a:moveTo>
                  <a:pt x="3810174" y="496265"/>
                </a:moveTo>
                <a:cubicBezTo>
                  <a:pt x="3800275" y="496535"/>
                  <a:pt x="3791714" y="500531"/>
                  <a:pt x="3784493" y="508256"/>
                </a:cubicBezTo>
                <a:cubicBezTo>
                  <a:pt x="3777272" y="515980"/>
                  <a:pt x="3771322" y="525817"/>
                  <a:pt x="3766645" y="537767"/>
                </a:cubicBezTo>
                <a:cubicBezTo>
                  <a:pt x="3761968" y="549716"/>
                  <a:pt x="3758496" y="562164"/>
                  <a:pt x="3756230" y="575109"/>
                </a:cubicBezTo>
                <a:cubicBezTo>
                  <a:pt x="3753963" y="588055"/>
                  <a:pt x="3752836" y="599883"/>
                  <a:pt x="3752846" y="610594"/>
                </a:cubicBezTo>
                <a:cubicBezTo>
                  <a:pt x="3752732" y="622503"/>
                  <a:pt x="3754790" y="631992"/>
                  <a:pt x="3759022" y="639062"/>
                </a:cubicBezTo>
                <a:cubicBezTo>
                  <a:pt x="3763252" y="646131"/>
                  <a:pt x="3770342" y="649751"/>
                  <a:pt x="3780291" y="649923"/>
                </a:cubicBezTo>
                <a:cubicBezTo>
                  <a:pt x="3790486" y="649638"/>
                  <a:pt x="3799217" y="645558"/>
                  <a:pt x="3806486" y="637685"/>
                </a:cubicBezTo>
                <a:cubicBezTo>
                  <a:pt x="3813756" y="629811"/>
                  <a:pt x="3819686" y="619854"/>
                  <a:pt x="3824278" y="607812"/>
                </a:cubicBezTo>
                <a:cubicBezTo>
                  <a:pt x="3828870" y="595770"/>
                  <a:pt x="3832246" y="583355"/>
                  <a:pt x="3834408" y="570565"/>
                </a:cubicBezTo>
                <a:cubicBezTo>
                  <a:pt x="3836569" y="557775"/>
                  <a:pt x="3837640" y="546322"/>
                  <a:pt x="3837619" y="536205"/>
                </a:cubicBezTo>
                <a:cubicBezTo>
                  <a:pt x="3837734" y="524003"/>
                  <a:pt x="3835675" y="514336"/>
                  <a:pt x="3831444" y="507203"/>
                </a:cubicBezTo>
                <a:cubicBezTo>
                  <a:pt x="3827213" y="500070"/>
                  <a:pt x="3820123" y="496424"/>
                  <a:pt x="3810174" y="496265"/>
                </a:cubicBezTo>
                <a:close/>
                <a:moveTo>
                  <a:pt x="2794870" y="483502"/>
                </a:moveTo>
                <a:lnTo>
                  <a:pt x="2832046" y="483502"/>
                </a:lnTo>
                <a:lnTo>
                  <a:pt x="2823816" y="525869"/>
                </a:lnTo>
                <a:lnTo>
                  <a:pt x="2859478" y="525869"/>
                </a:lnTo>
                <a:lnTo>
                  <a:pt x="2853992" y="554787"/>
                </a:lnTo>
                <a:lnTo>
                  <a:pt x="2818330" y="554787"/>
                </a:lnTo>
                <a:lnTo>
                  <a:pt x="2805833" y="620040"/>
                </a:lnTo>
                <a:cubicBezTo>
                  <a:pt x="2805528" y="621920"/>
                  <a:pt x="2805300" y="623801"/>
                  <a:pt x="2805147" y="625681"/>
                </a:cubicBezTo>
                <a:cubicBezTo>
                  <a:pt x="2804995" y="627561"/>
                  <a:pt x="2804919" y="629137"/>
                  <a:pt x="2804919" y="630407"/>
                </a:cubicBezTo>
                <a:cubicBezTo>
                  <a:pt x="2805230" y="639155"/>
                  <a:pt x="2807884" y="644910"/>
                  <a:pt x="2812882" y="647673"/>
                </a:cubicBezTo>
                <a:cubicBezTo>
                  <a:pt x="2817879" y="650437"/>
                  <a:pt x="2823353" y="651694"/>
                  <a:pt x="2829303" y="651447"/>
                </a:cubicBezTo>
                <a:cubicBezTo>
                  <a:pt x="2831792" y="651421"/>
                  <a:pt x="2833824" y="651320"/>
                  <a:pt x="2835398" y="651142"/>
                </a:cubicBezTo>
                <a:cubicBezTo>
                  <a:pt x="2836974" y="650964"/>
                  <a:pt x="2837786" y="650862"/>
                  <a:pt x="2837837" y="650837"/>
                </a:cubicBezTo>
                <a:lnTo>
                  <a:pt x="2831741" y="681890"/>
                </a:lnTo>
                <a:cubicBezTo>
                  <a:pt x="2831595" y="681928"/>
                  <a:pt x="2830363" y="682080"/>
                  <a:pt x="2828046" y="682346"/>
                </a:cubicBezTo>
                <a:cubicBezTo>
                  <a:pt x="2825728" y="682613"/>
                  <a:pt x="2823200" y="682765"/>
                  <a:pt x="2820463" y="682803"/>
                </a:cubicBezTo>
                <a:cubicBezTo>
                  <a:pt x="2810959" y="682892"/>
                  <a:pt x="2802042" y="681497"/>
                  <a:pt x="2793713" y="678619"/>
                </a:cubicBezTo>
                <a:cubicBezTo>
                  <a:pt x="2785384" y="675741"/>
                  <a:pt x="2778612" y="670849"/>
                  <a:pt x="2773397" y="663943"/>
                </a:cubicBezTo>
                <a:cubicBezTo>
                  <a:pt x="2768182" y="657037"/>
                  <a:pt x="2765494" y="647587"/>
                  <a:pt x="2765333" y="635591"/>
                </a:cubicBezTo>
                <a:cubicBezTo>
                  <a:pt x="2765339" y="633450"/>
                  <a:pt x="2765479" y="631176"/>
                  <a:pt x="2765752" y="628768"/>
                </a:cubicBezTo>
                <a:cubicBezTo>
                  <a:pt x="2766024" y="626361"/>
                  <a:pt x="2766392" y="623858"/>
                  <a:pt x="2766855" y="621260"/>
                </a:cubicBezTo>
                <a:lnTo>
                  <a:pt x="2779949" y="554787"/>
                </a:lnTo>
                <a:lnTo>
                  <a:pt x="2755884" y="554787"/>
                </a:lnTo>
                <a:lnTo>
                  <a:pt x="2761675" y="525869"/>
                </a:lnTo>
                <a:lnTo>
                  <a:pt x="2786648" y="525869"/>
                </a:lnTo>
                <a:close/>
                <a:moveTo>
                  <a:pt x="2280520" y="483502"/>
                </a:moveTo>
                <a:lnTo>
                  <a:pt x="2317696" y="483502"/>
                </a:lnTo>
                <a:lnTo>
                  <a:pt x="2309466" y="525869"/>
                </a:lnTo>
                <a:lnTo>
                  <a:pt x="2345128" y="525869"/>
                </a:lnTo>
                <a:lnTo>
                  <a:pt x="2339642" y="554787"/>
                </a:lnTo>
                <a:lnTo>
                  <a:pt x="2303980" y="554787"/>
                </a:lnTo>
                <a:lnTo>
                  <a:pt x="2291483" y="620040"/>
                </a:lnTo>
                <a:cubicBezTo>
                  <a:pt x="2291178" y="621920"/>
                  <a:pt x="2290950" y="623801"/>
                  <a:pt x="2290797" y="625681"/>
                </a:cubicBezTo>
                <a:cubicBezTo>
                  <a:pt x="2290645" y="627561"/>
                  <a:pt x="2290569" y="629137"/>
                  <a:pt x="2290569" y="630407"/>
                </a:cubicBezTo>
                <a:cubicBezTo>
                  <a:pt x="2290880" y="639155"/>
                  <a:pt x="2293534" y="644910"/>
                  <a:pt x="2298532" y="647673"/>
                </a:cubicBezTo>
                <a:cubicBezTo>
                  <a:pt x="2303529" y="650437"/>
                  <a:pt x="2309002" y="651694"/>
                  <a:pt x="2314953" y="651447"/>
                </a:cubicBezTo>
                <a:cubicBezTo>
                  <a:pt x="2317442" y="651421"/>
                  <a:pt x="2319474" y="651320"/>
                  <a:pt x="2321049" y="651142"/>
                </a:cubicBezTo>
                <a:cubicBezTo>
                  <a:pt x="2322624" y="650964"/>
                  <a:pt x="2323436" y="650862"/>
                  <a:pt x="2323487" y="650837"/>
                </a:cubicBezTo>
                <a:lnTo>
                  <a:pt x="2317391" y="681890"/>
                </a:lnTo>
                <a:cubicBezTo>
                  <a:pt x="2317245" y="681928"/>
                  <a:pt x="2316013" y="682080"/>
                  <a:pt x="2313695" y="682346"/>
                </a:cubicBezTo>
                <a:cubicBezTo>
                  <a:pt x="2311378" y="682613"/>
                  <a:pt x="2308850" y="682765"/>
                  <a:pt x="2306113" y="682803"/>
                </a:cubicBezTo>
                <a:cubicBezTo>
                  <a:pt x="2296609" y="682892"/>
                  <a:pt x="2287692" y="681497"/>
                  <a:pt x="2279363" y="678619"/>
                </a:cubicBezTo>
                <a:cubicBezTo>
                  <a:pt x="2271034" y="675741"/>
                  <a:pt x="2264262" y="670849"/>
                  <a:pt x="2259047" y="663943"/>
                </a:cubicBezTo>
                <a:cubicBezTo>
                  <a:pt x="2253832" y="657037"/>
                  <a:pt x="2251144" y="647587"/>
                  <a:pt x="2250983" y="635591"/>
                </a:cubicBezTo>
                <a:cubicBezTo>
                  <a:pt x="2250989" y="633450"/>
                  <a:pt x="2251129" y="631176"/>
                  <a:pt x="2251402" y="628768"/>
                </a:cubicBezTo>
                <a:cubicBezTo>
                  <a:pt x="2251674" y="626361"/>
                  <a:pt x="2252042" y="623858"/>
                  <a:pt x="2252505" y="621260"/>
                </a:cubicBezTo>
                <a:lnTo>
                  <a:pt x="2265599" y="554787"/>
                </a:lnTo>
                <a:lnTo>
                  <a:pt x="2241534" y="554787"/>
                </a:lnTo>
                <a:lnTo>
                  <a:pt x="2247325" y="525869"/>
                </a:lnTo>
                <a:lnTo>
                  <a:pt x="2272298" y="525869"/>
                </a:lnTo>
                <a:close/>
                <a:moveTo>
                  <a:pt x="785095" y="483502"/>
                </a:moveTo>
                <a:lnTo>
                  <a:pt x="822271" y="483502"/>
                </a:lnTo>
                <a:lnTo>
                  <a:pt x="814041" y="525869"/>
                </a:lnTo>
                <a:lnTo>
                  <a:pt x="849703" y="525869"/>
                </a:lnTo>
                <a:lnTo>
                  <a:pt x="844217" y="554787"/>
                </a:lnTo>
                <a:lnTo>
                  <a:pt x="808555" y="554787"/>
                </a:lnTo>
                <a:lnTo>
                  <a:pt x="796058" y="620040"/>
                </a:lnTo>
                <a:cubicBezTo>
                  <a:pt x="795753" y="621920"/>
                  <a:pt x="795525" y="623801"/>
                  <a:pt x="795372" y="625681"/>
                </a:cubicBezTo>
                <a:cubicBezTo>
                  <a:pt x="795220" y="627561"/>
                  <a:pt x="795144" y="629137"/>
                  <a:pt x="795144" y="630407"/>
                </a:cubicBezTo>
                <a:cubicBezTo>
                  <a:pt x="795455" y="639155"/>
                  <a:pt x="798109" y="644910"/>
                  <a:pt x="803107" y="647673"/>
                </a:cubicBezTo>
                <a:cubicBezTo>
                  <a:pt x="808104" y="650437"/>
                  <a:pt x="813578" y="651694"/>
                  <a:pt x="819528" y="651447"/>
                </a:cubicBezTo>
                <a:cubicBezTo>
                  <a:pt x="822017" y="651421"/>
                  <a:pt x="824049" y="651320"/>
                  <a:pt x="825624" y="651142"/>
                </a:cubicBezTo>
                <a:cubicBezTo>
                  <a:pt x="827199" y="650964"/>
                  <a:pt x="828011" y="650862"/>
                  <a:pt x="828062" y="650837"/>
                </a:cubicBezTo>
                <a:lnTo>
                  <a:pt x="821966" y="681890"/>
                </a:lnTo>
                <a:cubicBezTo>
                  <a:pt x="821820" y="681928"/>
                  <a:pt x="820588" y="682080"/>
                  <a:pt x="818271" y="682346"/>
                </a:cubicBezTo>
                <a:cubicBezTo>
                  <a:pt x="815953" y="682613"/>
                  <a:pt x="813425" y="682765"/>
                  <a:pt x="810689" y="682803"/>
                </a:cubicBezTo>
                <a:cubicBezTo>
                  <a:pt x="801184" y="682892"/>
                  <a:pt x="792267" y="681497"/>
                  <a:pt x="783938" y="678619"/>
                </a:cubicBezTo>
                <a:cubicBezTo>
                  <a:pt x="775609" y="675741"/>
                  <a:pt x="768837" y="670849"/>
                  <a:pt x="763622" y="663943"/>
                </a:cubicBezTo>
                <a:cubicBezTo>
                  <a:pt x="758408" y="657037"/>
                  <a:pt x="755719" y="647587"/>
                  <a:pt x="755558" y="635591"/>
                </a:cubicBezTo>
                <a:cubicBezTo>
                  <a:pt x="755564" y="633450"/>
                  <a:pt x="755704" y="631176"/>
                  <a:pt x="755977" y="628768"/>
                </a:cubicBezTo>
                <a:cubicBezTo>
                  <a:pt x="756249" y="626361"/>
                  <a:pt x="756617" y="623858"/>
                  <a:pt x="757080" y="621260"/>
                </a:cubicBezTo>
                <a:lnTo>
                  <a:pt x="770174" y="554787"/>
                </a:lnTo>
                <a:lnTo>
                  <a:pt x="746109" y="554787"/>
                </a:lnTo>
                <a:lnTo>
                  <a:pt x="751900" y="525869"/>
                </a:lnTo>
                <a:lnTo>
                  <a:pt x="776873" y="525869"/>
                </a:lnTo>
                <a:close/>
                <a:moveTo>
                  <a:pt x="4093651" y="464909"/>
                </a:moveTo>
                <a:lnTo>
                  <a:pt x="4210656" y="464909"/>
                </a:lnTo>
                <a:lnTo>
                  <a:pt x="4199378" y="522499"/>
                </a:lnTo>
                <a:lnTo>
                  <a:pt x="4165270" y="522499"/>
                </a:lnTo>
                <a:lnTo>
                  <a:pt x="4170447" y="496875"/>
                </a:lnTo>
                <a:lnTo>
                  <a:pt x="4121388" y="496875"/>
                </a:lnTo>
                <a:lnTo>
                  <a:pt x="4109500" y="536226"/>
                </a:lnTo>
                <a:cubicBezTo>
                  <a:pt x="4108402" y="539791"/>
                  <a:pt x="4107475" y="542650"/>
                  <a:pt x="4106720" y="544801"/>
                </a:cubicBezTo>
                <a:cubicBezTo>
                  <a:pt x="4105964" y="546953"/>
                  <a:pt x="4105570" y="548057"/>
                  <a:pt x="4105538" y="548114"/>
                </a:cubicBezTo>
                <a:lnTo>
                  <a:pt x="4106148" y="548114"/>
                </a:lnTo>
                <a:cubicBezTo>
                  <a:pt x="4106288" y="547924"/>
                  <a:pt x="4108676" y="547163"/>
                  <a:pt x="4113310" y="545831"/>
                </a:cubicBezTo>
                <a:cubicBezTo>
                  <a:pt x="4117946" y="544499"/>
                  <a:pt x="4123992" y="543738"/>
                  <a:pt x="4131446" y="543548"/>
                </a:cubicBezTo>
                <a:cubicBezTo>
                  <a:pt x="4150439" y="543730"/>
                  <a:pt x="4166002" y="549301"/>
                  <a:pt x="4178134" y="560260"/>
                </a:cubicBezTo>
                <a:cubicBezTo>
                  <a:pt x="4190266" y="571219"/>
                  <a:pt x="4196535" y="586469"/>
                  <a:pt x="4196940" y="606009"/>
                </a:cubicBezTo>
                <a:cubicBezTo>
                  <a:pt x="4196730" y="620808"/>
                  <a:pt x="4192481" y="634135"/>
                  <a:pt x="4184194" y="645989"/>
                </a:cubicBezTo>
                <a:cubicBezTo>
                  <a:pt x="4175906" y="657843"/>
                  <a:pt x="4164842" y="667258"/>
                  <a:pt x="4151000" y="674233"/>
                </a:cubicBezTo>
                <a:cubicBezTo>
                  <a:pt x="4137158" y="681207"/>
                  <a:pt x="4121802" y="684775"/>
                  <a:pt x="4104929" y="684937"/>
                </a:cubicBezTo>
                <a:cubicBezTo>
                  <a:pt x="4090202" y="684587"/>
                  <a:pt x="4077965" y="682140"/>
                  <a:pt x="4068217" y="677596"/>
                </a:cubicBezTo>
                <a:cubicBezTo>
                  <a:pt x="4058470" y="673051"/>
                  <a:pt x="4051177" y="668507"/>
                  <a:pt x="4046339" y="663962"/>
                </a:cubicBezTo>
                <a:cubicBezTo>
                  <a:pt x="4041502" y="659418"/>
                  <a:pt x="4039086" y="656971"/>
                  <a:pt x="4039092" y="656621"/>
                </a:cubicBezTo>
                <a:lnTo>
                  <a:pt x="4061342" y="630711"/>
                </a:lnTo>
                <a:cubicBezTo>
                  <a:pt x="4061393" y="630948"/>
                  <a:pt x="4063256" y="632608"/>
                  <a:pt x="4066930" y="635692"/>
                </a:cubicBezTo>
                <a:cubicBezTo>
                  <a:pt x="4070605" y="638775"/>
                  <a:pt x="4075786" y="641858"/>
                  <a:pt x="4082475" y="644942"/>
                </a:cubicBezTo>
                <a:cubicBezTo>
                  <a:pt x="4089164" y="648025"/>
                  <a:pt x="4097055" y="649686"/>
                  <a:pt x="4106148" y="649923"/>
                </a:cubicBezTo>
                <a:cubicBezTo>
                  <a:pt x="4119566" y="649688"/>
                  <a:pt x="4131136" y="645584"/>
                  <a:pt x="4140857" y="637610"/>
                </a:cubicBezTo>
                <a:cubicBezTo>
                  <a:pt x="4150578" y="629637"/>
                  <a:pt x="4155672" y="619205"/>
                  <a:pt x="4156135" y="606314"/>
                </a:cubicBezTo>
                <a:cubicBezTo>
                  <a:pt x="4155958" y="596213"/>
                  <a:pt x="4152502" y="588513"/>
                  <a:pt x="4145772" y="583214"/>
                </a:cubicBezTo>
                <a:cubicBezTo>
                  <a:pt x="4139041" y="577915"/>
                  <a:pt x="4130100" y="575247"/>
                  <a:pt x="4118950" y="575209"/>
                </a:cubicBezTo>
                <a:cubicBezTo>
                  <a:pt x="4108504" y="575590"/>
                  <a:pt x="4099906" y="577115"/>
                  <a:pt x="4093156" y="579783"/>
                </a:cubicBezTo>
                <a:cubicBezTo>
                  <a:pt x="4086406" y="582452"/>
                  <a:pt x="4082913" y="583977"/>
                  <a:pt x="4082678" y="584358"/>
                </a:cubicBezTo>
                <a:lnTo>
                  <a:pt x="4061342" y="575514"/>
                </a:lnTo>
                <a:close/>
                <a:moveTo>
                  <a:pt x="3978106" y="464909"/>
                </a:moveTo>
                <a:lnTo>
                  <a:pt x="4012540" y="464909"/>
                </a:lnTo>
                <a:lnTo>
                  <a:pt x="3976583" y="649313"/>
                </a:lnTo>
                <a:lnTo>
                  <a:pt x="4023204" y="649313"/>
                </a:lnTo>
                <a:lnTo>
                  <a:pt x="4016806" y="681279"/>
                </a:lnTo>
                <a:lnTo>
                  <a:pt x="3885473" y="681279"/>
                </a:lnTo>
                <a:lnTo>
                  <a:pt x="3891262" y="649313"/>
                </a:lnTo>
                <a:lnTo>
                  <a:pt x="3938188" y="649313"/>
                </a:lnTo>
                <a:lnTo>
                  <a:pt x="3961956" y="529222"/>
                </a:lnTo>
                <a:cubicBezTo>
                  <a:pt x="3962630" y="525387"/>
                  <a:pt x="3963340" y="521932"/>
                  <a:pt x="3964090" y="518859"/>
                </a:cubicBezTo>
                <a:cubicBezTo>
                  <a:pt x="3964838" y="515785"/>
                  <a:pt x="3965245" y="514160"/>
                  <a:pt x="3965308" y="513982"/>
                </a:cubicBezTo>
                <a:lnTo>
                  <a:pt x="3964699" y="513982"/>
                </a:lnTo>
                <a:cubicBezTo>
                  <a:pt x="3964661" y="514096"/>
                  <a:pt x="3963670" y="515239"/>
                  <a:pt x="3961728" y="517411"/>
                </a:cubicBezTo>
                <a:cubicBezTo>
                  <a:pt x="3959786" y="519583"/>
                  <a:pt x="3957119" y="522097"/>
                  <a:pt x="3953729" y="524955"/>
                </a:cubicBezTo>
                <a:lnTo>
                  <a:pt x="3931485" y="543243"/>
                </a:lnTo>
                <a:lnTo>
                  <a:pt x="3912288" y="517335"/>
                </a:lnTo>
                <a:close/>
                <a:moveTo>
                  <a:pt x="2882986" y="464909"/>
                </a:moveTo>
                <a:lnTo>
                  <a:pt x="2945165" y="464909"/>
                </a:lnTo>
                <a:lnTo>
                  <a:pt x="2930534" y="541089"/>
                </a:lnTo>
                <a:cubicBezTo>
                  <a:pt x="2929702" y="544844"/>
                  <a:pt x="2928852" y="547990"/>
                  <a:pt x="2927982" y="550527"/>
                </a:cubicBezTo>
                <a:cubicBezTo>
                  <a:pt x="2927112" y="553065"/>
                  <a:pt x="2926642" y="554384"/>
                  <a:pt x="2926572" y="554486"/>
                </a:cubicBezTo>
                <a:lnTo>
                  <a:pt x="2927182" y="554486"/>
                </a:lnTo>
                <a:cubicBezTo>
                  <a:pt x="2928128" y="552362"/>
                  <a:pt x="2931078" y="548761"/>
                  <a:pt x="2936032" y="543682"/>
                </a:cubicBezTo>
                <a:cubicBezTo>
                  <a:pt x="2940986" y="538604"/>
                  <a:pt x="2947752" y="533830"/>
                  <a:pt x="2956330" y="529361"/>
                </a:cubicBezTo>
                <a:cubicBezTo>
                  <a:pt x="2964907" y="524892"/>
                  <a:pt x="2975105" y="522508"/>
                  <a:pt x="2986922" y="522212"/>
                </a:cubicBezTo>
                <a:cubicBezTo>
                  <a:pt x="3000500" y="522230"/>
                  <a:pt x="3011261" y="525770"/>
                  <a:pt x="3019204" y="532831"/>
                </a:cubicBezTo>
                <a:cubicBezTo>
                  <a:pt x="3027147" y="539892"/>
                  <a:pt x="3031208" y="550360"/>
                  <a:pt x="3031385" y="564236"/>
                </a:cubicBezTo>
                <a:cubicBezTo>
                  <a:pt x="3031231" y="570906"/>
                  <a:pt x="3030152" y="579410"/>
                  <a:pt x="3028148" y="589750"/>
                </a:cubicBezTo>
                <a:cubicBezTo>
                  <a:pt x="3026144" y="600090"/>
                  <a:pt x="3024139" y="610042"/>
                  <a:pt x="3022133" y="619606"/>
                </a:cubicBezTo>
                <a:cubicBezTo>
                  <a:pt x="3020128" y="629171"/>
                  <a:pt x="3019046" y="636125"/>
                  <a:pt x="3018888" y="640469"/>
                </a:cubicBezTo>
                <a:cubicBezTo>
                  <a:pt x="3018920" y="645259"/>
                  <a:pt x="3020076" y="648562"/>
                  <a:pt x="3022356" y="650379"/>
                </a:cubicBezTo>
                <a:cubicBezTo>
                  <a:pt x="3024635" y="652196"/>
                  <a:pt x="3027848" y="653060"/>
                  <a:pt x="3031995" y="652971"/>
                </a:cubicBezTo>
                <a:cubicBezTo>
                  <a:pt x="3033728" y="652945"/>
                  <a:pt x="3035214" y="652844"/>
                  <a:pt x="3036452" y="652666"/>
                </a:cubicBezTo>
                <a:cubicBezTo>
                  <a:pt x="3037690" y="652488"/>
                  <a:pt x="3038338" y="652386"/>
                  <a:pt x="3038396" y="652361"/>
                </a:cubicBezTo>
                <a:lnTo>
                  <a:pt x="3032909" y="681280"/>
                </a:lnTo>
                <a:cubicBezTo>
                  <a:pt x="3032865" y="681318"/>
                  <a:pt x="3031506" y="681470"/>
                  <a:pt x="3028832" y="681737"/>
                </a:cubicBezTo>
                <a:cubicBezTo>
                  <a:pt x="3026159" y="682003"/>
                  <a:pt x="3022438" y="682155"/>
                  <a:pt x="3017670" y="682193"/>
                </a:cubicBezTo>
                <a:cubicBezTo>
                  <a:pt x="3012016" y="682340"/>
                  <a:pt x="3006238" y="681742"/>
                  <a:pt x="3000336" y="680401"/>
                </a:cubicBezTo>
                <a:cubicBezTo>
                  <a:pt x="2994433" y="679059"/>
                  <a:pt x="2989444" y="676093"/>
                  <a:pt x="2985370" y="671504"/>
                </a:cubicBezTo>
                <a:cubicBezTo>
                  <a:pt x="2981294" y="666915"/>
                  <a:pt x="2979170" y="659822"/>
                  <a:pt x="2978998" y="650226"/>
                </a:cubicBezTo>
                <a:cubicBezTo>
                  <a:pt x="2979148" y="644478"/>
                  <a:pt x="2980201" y="636697"/>
                  <a:pt x="2982156" y="626883"/>
                </a:cubicBezTo>
                <a:cubicBezTo>
                  <a:pt x="2984111" y="617069"/>
                  <a:pt x="2986067" y="607390"/>
                  <a:pt x="2988024" y="597846"/>
                </a:cubicBezTo>
                <a:cubicBezTo>
                  <a:pt x="2989980" y="588302"/>
                  <a:pt x="2991035" y="581061"/>
                  <a:pt x="2991190" y="576123"/>
                </a:cubicBezTo>
                <a:cubicBezTo>
                  <a:pt x="2991202" y="570281"/>
                  <a:pt x="2989576" y="565734"/>
                  <a:pt x="2986313" y="562483"/>
                </a:cubicBezTo>
                <a:cubicBezTo>
                  <a:pt x="2983049" y="559232"/>
                  <a:pt x="2978070" y="557581"/>
                  <a:pt x="2971378" y="557530"/>
                </a:cubicBezTo>
                <a:cubicBezTo>
                  <a:pt x="2957319" y="557994"/>
                  <a:pt x="2945431" y="563544"/>
                  <a:pt x="2935716" y="574180"/>
                </a:cubicBezTo>
                <a:cubicBezTo>
                  <a:pt x="2926000" y="584816"/>
                  <a:pt x="2919600" y="597758"/>
                  <a:pt x="2916514" y="613004"/>
                </a:cubicBezTo>
                <a:lnTo>
                  <a:pt x="2903102" y="681279"/>
                </a:lnTo>
                <a:lnTo>
                  <a:pt x="2864393" y="681279"/>
                </a:lnTo>
                <a:lnTo>
                  <a:pt x="2900664" y="493827"/>
                </a:lnTo>
                <a:lnTo>
                  <a:pt x="2877499" y="493827"/>
                </a:lnTo>
                <a:close/>
                <a:moveTo>
                  <a:pt x="1891776" y="464909"/>
                </a:moveTo>
                <a:lnTo>
                  <a:pt x="1954260" y="464909"/>
                </a:lnTo>
                <a:lnTo>
                  <a:pt x="1941458" y="530736"/>
                </a:lnTo>
                <a:cubicBezTo>
                  <a:pt x="1940639" y="534650"/>
                  <a:pt x="1939839" y="537935"/>
                  <a:pt x="1939058" y="540593"/>
                </a:cubicBezTo>
                <a:cubicBezTo>
                  <a:pt x="1938277" y="543250"/>
                  <a:pt x="1937858" y="544633"/>
                  <a:pt x="1937801" y="544741"/>
                </a:cubicBezTo>
                <a:lnTo>
                  <a:pt x="1938410" y="544741"/>
                </a:lnTo>
                <a:cubicBezTo>
                  <a:pt x="1943916" y="537941"/>
                  <a:pt x="1950888" y="532512"/>
                  <a:pt x="1959327" y="528453"/>
                </a:cubicBezTo>
                <a:cubicBezTo>
                  <a:pt x="1967767" y="524393"/>
                  <a:pt x="1976644" y="522313"/>
                  <a:pt x="1985959" y="522212"/>
                </a:cubicBezTo>
                <a:cubicBezTo>
                  <a:pt x="2004670" y="522445"/>
                  <a:pt x="2019114" y="528371"/>
                  <a:pt x="2029291" y="539990"/>
                </a:cubicBezTo>
                <a:cubicBezTo>
                  <a:pt x="2039469" y="551609"/>
                  <a:pt x="2044621" y="567518"/>
                  <a:pt x="2044748" y="587718"/>
                </a:cubicBezTo>
                <a:cubicBezTo>
                  <a:pt x="2044494" y="607061"/>
                  <a:pt x="2040332" y="624000"/>
                  <a:pt x="2032260" y="638536"/>
                </a:cubicBezTo>
                <a:cubicBezTo>
                  <a:pt x="2024190" y="653072"/>
                  <a:pt x="2013731" y="664406"/>
                  <a:pt x="2000884" y="672538"/>
                </a:cubicBezTo>
                <a:cubicBezTo>
                  <a:pt x="1988038" y="680671"/>
                  <a:pt x="1974326" y="684804"/>
                  <a:pt x="1959746" y="684937"/>
                </a:cubicBezTo>
                <a:cubicBezTo>
                  <a:pt x="1950107" y="684956"/>
                  <a:pt x="1941192" y="682939"/>
                  <a:pt x="1933000" y="678886"/>
                </a:cubicBezTo>
                <a:cubicBezTo>
                  <a:pt x="1924809" y="674833"/>
                  <a:pt x="1918484" y="668630"/>
                  <a:pt x="1914026" y="660277"/>
                </a:cubicBezTo>
                <a:lnTo>
                  <a:pt x="1913417" y="660277"/>
                </a:lnTo>
                <a:cubicBezTo>
                  <a:pt x="1913429" y="660372"/>
                  <a:pt x="1913328" y="661476"/>
                  <a:pt x="1913112" y="663588"/>
                </a:cubicBezTo>
                <a:cubicBezTo>
                  <a:pt x="1912896" y="665700"/>
                  <a:pt x="1912490" y="668249"/>
                  <a:pt x="1911893" y="671237"/>
                </a:cubicBezTo>
                <a:lnTo>
                  <a:pt x="1910064" y="681279"/>
                </a:lnTo>
                <a:lnTo>
                  <a:pt x="1873793" y="681279"/>
                </a:lnTo>
                <a:lnTo>
                  <a:pt x="1910064" y="493827"/>
                </a:lnTo>
                <a:lnTo>
                  <a:pt x="1885985" y="493827"/>
                </a:lnTo>
                <a:close/>
                <a:moveTo>
                  <a:pt x="1647230" y="464909"/>
                </a:moveTo>
                <a:lnTo>
                  <a:pt x="1686226" y="464909"/>
                </a:lnTo>
                <a:lnTo>
                  <a:pt x="1679524" y="499313"/>
                </a:lnTo>
                <a:lnTo>
                  <a:pt x="1640528" y="499313"/>
                </a:lnTo>
                <a:close/>
                <a:moveTo>
                  <a:pt x="1518815" y="464909"/>
                </a:moveTo>
                <a:lnTo>
                  <a:pt x="1581299" y="464909"/>
                </a:lnTo>
                <a:lnTo>
                  <a:pt x="1549295" y="631017"/>
                </a:lnTo>
                <a:cubicBezTo>
                  <a:pt x="1548978" y="632573"/>
                  <a:pt x="1548698" y="634187"/>
                  <a:pt x="1548457" y="635857"/>
                </a:cubicBezTo>
                <a:cubicBezTo>
                  <a:pt x="1548216" y="637528"/>
                  <a:pt x="1548088" y="639065"/>
                  <a:pt x="1548076" y="640469"/>
                </a:cubicBezTo>
                <a:cubicBezTo>
                  <a:pt x="1548127" y="645126"/>
                  <a:pt x="1549320" y="648391"/>
                  <a:pt x="1551657" y="650264"/>
                </a:cubicBezTo>
                <a:cubicBezTo>
                  <a:pt x="1553994" y="652138"/>
                  <a:pt x="1557169" y="653040"/>
                  <a:pt x="1561182" y="652970"/>
                </a:cubicBezTo>
                <a:cubicBezTo>
                  <a:pt x="1563062" y="652945"/>
                  <a:pt x="1564637" y="652843"/>
                  <a:pt x="1565907" y="652666"/>
                </a:cubicBezTo>
                <a:cubicBezTo>
                  <a:pt x="1567177" y="652488"/>
                  <a:pt x="1567837" y="652387"/>
                  <a:pt x="1567888" y="652361"/>
                </a:cubicBezTo>
                <a:lnTo>
                  <a:pt x="1562096" y="681280"/>
                </a:lnTo>
                <a:cubicBezTo>
                  <a:pt x="1561995" y="681318"/>
                  <a:pt x="1560598" y="681470"/>
                  <a:pt x="1557906" y="681737"/>
                </a:cubicBezTo>
                <a:cubicBezTo>
                  <a:pt x="1555213" y="682003"/>
                  <a:pt x="1551835" y="682155"/>
                  <a:pt x="1547771" y="682193"/>
                </a:cubicBezTo>
                <a:cubicBezTo>
                  <a:pt x="1537503" y="682453"/>
                  <a:pt x="1528930" y="680792"/>
                  <a:pt x="1522054" y="677209"/>
                </a:cubicBezTo>
                <a:cubicBezTo>
                  <a:pt x="1515176" y="673626"/>
                  <a:pt x="1511252" y="666561"/>
                  <a:pt x="1510281" y="656015"/>
                </a:cubicBezTo>
                <a:lnTo>
                  <a:pt x="1509671" y="656015"/>
                </a:lnTo>
                <a:cubicBezTo>
                  <a:pt x="1504146" y="664279"/>
                  <a:pt x="1496755" y="671116"/>
                  <a:pt x="1487497" y="676526"/>
                </a:cubicBezTo>
                <a:cubicBezTo>
                  <a:pt x="1478238" y="681937"/>
                  <a:pt x="1468256" y="684740"/>
                  <a:pt x="1457550" y="684937"/>
                </a:cubicBezTo>
                <a:cubicBezTo>
                  <a:pt x="1438560" y="684709"/>
                  <a:pt x="1423989" y="678847"/>
                  <a:pt x="1413837" y="667349"/>
                </a:cubicBezTo>
                <a:cubicBezTo>
                  <a:pt x="1403685" y="655851"/>
                  <a:pt x="1398558" y="640081"/>
                  <a:pt x="1398457" y="620040"/>
                </a:cubicBezTo>
                <a:cubicBezTo>
                  <a:pt x="1398681" y="600497"/>
                  <a:pt x="1402768" y="583415"/>
                  <a:pt x="1410718" y="568792"/>
                </a:cubicBezTo>
                <a:cubicBezTo>
                  <a:pt x="1418669" y="554170"/>
                  <a:pt x="1429143" y="542783"/>
                  <a:pt x="1442140" y="534632"/>
                </a:cubicBezTo>
                <a:cubicBezTo>
                  <a:pt x="1455136" y="526481"/>
                  <a:pt x="1469316" y="522341"/>
                  <a:pt x="1484678" y="522212"/>
                </a:cubicBezTo>
                <a:cubicBezTo>
                  <a:pt x="1493294" y="522129"/>
                  <a:pt x="1501511" y="523816"/>
                  <a:pt x="1509328" y="527273"/>
                </a:cubicBezTo>
                <a:cubicBezTo>
                  <a:pt x="1517145" y="530730"/>
                  <a:pt x="1523152" y="536451"/>
                  <a:pt x="1527349" y="544436"/>
                </a:cubicBezTo>
                <a:lnTo>
                  <a:pt x="1527959" y="544436"/>
                </a:lnTo>
                <a:cubicBezTo>
                  <a:pt x="1527953" y="544329"/>
                  <a:pt x="1528042" y="543326"/>
                  <a:pt x="1528226" y="541430"/>
                </a:cubicBezTo>
                <a:cubicBezTo>
                  <a:pt x="1528410" y="539533"/>
                  <a:pt x="1528727" y="537390"/>
                  <a:pt x="1529178" y="534998"/>
                </a:cubicBezTo>
                <a:lnTo>
                  <a:pt x="1537103" y="493827"/>
                </a:lnTo>
                <a:lnTo>
                  <a:pt x="1513024" y="493827"/>
                </a:lnTo>
                <a:close/>
                <a:moveTo>
                  <a:pt x="4315063" y="461252"/>
                </a:moveTo>
                <a:lnTo>
                  <a:pt x="4352236" y="461252"/>
                </a:lnTo>
                <a:lnTo>
                  <a:pt x="4315063" y="531927"/>
                </a:lnTo>
                <a:lnTo>
                  <a:pt x="4286116" y="531927"/>
                </a:lnTo>
                <a:close/>
                <a:moveTo>
                  <a:pt x="4264178" y="461252"/>
                </a:moveTo>
                <a:lnTo>
                  <a:pt x="4301351" y="461252"/>
                </a:lnTo>
                <a:lnTo>
                  <a:pt x="4264178" y="531927"/>
                </a:lnTo>
                <a:lnTo>
                  <a:pt x="4235536" y="531927"/>
                </a:lnTo>
                <a:close/>
                <a:moveTo>
                  <a:pt x="3811394" y="461252"/>
                </a:moveTo>
                <a:cubicBezTo>
                  <a:pt x="3835773" y="461599"/>
                  <a:pt x="3853064" y="468363"/>
                  <a:pt x="3863270" y="481543"/>
                </a:cubicBezTo>
                <a:cubicBezTo>
                  <a:pt x="3873475" y="494723"/>
                  <a:pt x="3878425" y="512232"/>
                  <a:pt x="3878120" y="534070"/>
                </a:cubicBezTo>
                <a:cubicBezTo>
                  <a:pt x="3878186" y="548221"/>
                  <a:pt x="3876530" y="563838"/>
                  <a:pt x="3873150" y="580923"/>
                </a:cubicBezTo>
                <a:cubicBezTo>
                  <a:pt x="3869772" y="598008"/>
                  <a:pt x="3864268" y="614433"/>
                  <a:pt x="3856641" y="630197"/>
                </a:cubicBezTo>
                <a:cubicBezTo>
                  <a:pt x="3849014" y="645961"/>
                  <a:pt x="3838862" y="658937"/>
                  <a:pt x="3826184" y="669124"/>
                </a:cubicBezTo>
                <a:cubicBezTo>
                  <a:pt x="3813508" y="679311"/>
                  <a:pt x="3797904" y="684582"/>
                  <a:pt x="3779376" y="684937"/>
                </a:cubicBezTo>
                <a:cubicBezTo>
                  <a:pt x="3755130" y="684595"/>
                  <a:pt x="3737877" y="677819"/>
                  <a:pt x="3727615" y="664607"/>
                </a:cubicBezTo>
                <a:cubicBezTo>
                  <a:pt x="3717353" y="651395"/>
                  <a:pt x="3712365" y="633798"/>
                  <a:pt x="3712651" y="611813"/>
                </a:cubicBezTo>
                <a:cubicBezTo>
                  <a:pt x="3712582" y="597665"/>
                  <a:pt x="3714224" y="582063"/>
                  <a:pt x="3717577" y="565008"/>
                </a:cubicBezTo>
                <a:cubicBezTo>
                  <a:pt x="3720930" y="547953"/>
                  <a:pt x="3726410" y="531564"/>
                  <a:pt x="3734015" y="515839"/>
                </a:cubicBezTo>
                <a:cubicBezTo>
                  <a:pt x="3741621" y="500115"/>
                  <a:pt x="3751768" y="487174"/>
                  <a:pt x="3764457" y="477017"/>
                </a:cubicBezTo>
                <a:cubicBezTo>
                  <a:pt x="3777146" y="466860"/>
                  <a:pt x="3792792" y="461605"/>
                  <a:pt x="3811394" y="461252"/>
                </a:cubicBezTo>
                <a:close/>
                <a:moveTo>
                  <a:pt x="3621288" y="461252"/>
                </a:moveTo>
                <a:cubicBezTo>
                  <a:pt x="3639746" y="461403"/>
                  <a:pt x="3655156" y="466352"/>
                  <a:pt x="3667518" y="476098"/>
                </a:cubicBezTo>
                <a:cubicBezTo>
                  <a:pt x="3679878" y="485844"/>
                  <a:pt x="3686300" y="499477"/>
                  <a:pt x="3686781" y="516998"/>
                </a:cubicBezTo>
                <a:cubicBezTo>
                  <a:pt x="3686486" y="530930"/>
                  <a:pt x="3682470" y="543175"/>
                  <a:pt x="3674732" y="553734"/>
                </a:cubicBezTo>
                <a:cubicBezTo>
                  <a:pt x="3666995" y="564293"/>
                  <a:pt x="3657308" y="573718"/>
                  <a:pt x="3645674" y="582012"/>
                </a:cubicBezTo>
                <a:cubicBezTo>
                  <a:pt x="3634038" y="590304"/>
                  <a:pt x="3622226" y="598018"/>
                  <a:pt x="3610238" y="605153"/>
                </a:cubicBezTo>
                <a:cubicBezTo>
                  <a:pt x="3598249" y="612287"/>
                  <a:pt x="3587856" y="619396"/>
                  <a:pt x="3579058" y="626479"/>
                </a:cubicBezTo>
                <a:cubicBezTo>
                  <a:pt x="3570260" y="633563"/>
                  <a:pt x="3564829" y="641174"/>
                  <a:pt x="3562766" y="649313"/>
                </a:cubicBezTo>
                <a:lnTo>
                  <a:pt x="3634394" y="649313"/>
                </a:lnTo>
                <a:lnTo>
                  <a:pt x="3639880" y="621874"/>
                </a:lnTo>
                <a:lnTo>
                  <a:pt x="3673992" y="621874"/>
                </a:lnTo>
                <a:lnTo>
                  <a:pt x="3662420" y="681279"/>
                </a:lnTo>
                <a:lnTo>
                  <a:pt x="3515217" y="681279"/>
                </a:lnTo>
                <a:cubicBezTo>
                  <a:pt x="3515742" y="661836"/>
                  <a:pt x="3520350" y="645456"/>
                  <a:pt x="3529040" y="632141"/>
                </a:cubicBezTo>
                <a:cubicBezTo>
                  <a:pt x="3537731" y="618826"/>
                  <a:pt x="3548454" y="607487"/>
                  <a:pt x="3561210" y="598126"/>
                </a:cubicBezTo>
                <a:cubicBezTo>
                  <a:pt x="3573966" y="588764"/>
                  <a:pt x="3586703" y="580292"/>
                  <a:pt x="3599422" y="572709"/>
                </a:cubicBezTo>
                <a:cubicBezTo>
                  <a:pt x="3612141" y="565126"/>
                  <a:pt x="3622792" y="557344"/>
                  <a:pt x="3631372" y="549365"/>
                </a:cubicBezTo>
                <a:cubicBezTo>
                  <a:pt x="3639954" y="541386"/>
                  <a:pt x="3644415" y="532121"/>
                  <a:pt x="3644757" y="521571"/>
                </a:cubicBezTo>
                <a:cubicBezTo>
                  <a:pt x="3644618" y="513447"/>
                  <a:pt x="3642001" y="507210"/>
                  <a:pt x="3636908" y="502859"/>
                </a:cubicBezTo>
                <a:cubicBezTo>
                  <a:pt x="3631816" y="498508"/>
                  <a:pt x="3625084" y="496310"/>
                  <a:pt x="3616715" y="496265"/>
                </a:cubicBezTo>
                <a:cubicBezTo>
                  <a:pt x="3607998" y="496597"/>
                  <a:pt x="3600235" y="498915"/>
                  <a:pt x="3593426" y="503221"/>
                </a:cubicBezTo>
                <a:cubicBezTo>
                  <a:pt x="3586617" y="507527"/>
                  <a:pt x="3581248" y="511833"/>
                  <a:pt x="3577317" y="516139"/>
                </a:cubicBezTo>
                <a:cubicBezTo>
                  <a:pt x="3573386" y="520445"/>
                  <a:pt x="3571381" y="522764"/>
                  <a:pt x="3571300" y="523095"/>
                </a:cubicBezTo>
                <a:lnTo>
                  <a:pt x="3545088" y="502364"/>
                </a:lnTo>
                <a:cubicBezTo>
                  <a:pt x="3545159" y="501856"/>
                  <a:pt x="3548267" y="498303"/>
                  <a:pt x="3554412" y="491705"/>
                </a:cubicBezTo>
                <a:cubicBezTo>
                  <a:pt x="3560557" y="485107"/>
                  <a:pt x="3569310" y="478508"/>
                  <a:pt x="3580670" y="471910"/>
                </a:cubicBezTo>
                <a:cubicBezTo>
                  <a:pt x="3592030" y="465312"/>
                  <a:pt x="3605569" y="461759"/>
                  <a:pt x="3621288" y="461252"/>
                </a:cubicBezTo>
                <a:close/>
                <a:moveTo>
                  <a:pt x="3274715" y="164567"/>
                </a:moveTo>
                <a:cubicBezTo>
                  <a:pt x="3265283" y="164665"/>
                  <a:pt x="3256297" y="167247"/>
                  <a:pt x="3247757" y="172314"/>
                </a:cubicBezTo>
                <a:cubicBezTo>
                  <a:pt x="3239217" y="177381"/>
                  <a:pt x="3232219" y="184345"/>
                  <a:pt x="3226762" y="193207"/>
                </a:cubicBezTo>
                <a:cubicBezTo>
                  <a:pt x="3221306" y="202068"/>
                  <a:pt x="3218486" y="212239"/>
                  <a:pt x="3218304" y="223721"/>
                </a:cubicBezTo>
                <a:cubicBezTo>
                  <a:pt x="3218494" y="235435"/>
                  <a:pt x="3222001" y="244634"/>
                  <a:pt x="3228824" y="251316"/>
                </a:cubicBezTo>
                <a:cubicBezTo>
                  <a:pt x="3235646" y="257999"/>
                  <a:pt x="3244642" y="261404"/>
                  <a:pt x="3255810" y="261531"/>
                </a:cubicBezTo>
                <a:cubicBezTo>
                  <a:pt x="3265242" y="261443"/>
                  <a:pt x="3274227" y="258909"/>
                  <a:pt x="3282767" y="253931"/>
                </a:cubicBezTo>
                <a:cubicBezTo>
                  <a:pt x="3291307" y="248952"/>
                  <a:pt x="3298305" y="242060"/>
                  <a:pt x="3303762" y="233253"/>
                </a:cubicBezTo>
                <a:cubicBezTo>
                  <a:pt x="3309218" y="224446"/>
                  <a:pt x="3312038" y="214255"/>
                  <a:pt x="3312220" y="202682"/>
                </a:cubicBezTo>
                <a:cubicBezTo>
                  <a:pt x="3312030" y="191088"/>
                  <a:pt x="3308523" y="181877"/>
                  <a:pt x="3301700" y="175048"/>
                </a:cubicBezTo>
                <a:cubicBezTo>
                  <a:pt x="3294878" y="168219"/>
                  <a:pt x="3285882" y="164726"/>
                  <a:pt x="3274715" y="164567"/>
                </a:cubicBezTo>
                <a:close/>
                <a:moveTo>
                  <a:pt x="3592471" y="161519"/>
                </a:moveTo>
                <a:cubicBezTo>
                  <a:pt x="3582566" y="161646"/>
                  <a:pt x="3573710" y="164748"/>
                  <a:pt x="3565902" y="170826"/>
                </a:cubicBezTo>
                <a:cubicBezTo>
                  <a:pt x="3558094" y="176903"/>
                  <a:pt x="3552211" y="185193"/>
                  <a:pt x="3548253" y="195695"/>
                </a:cubicBezTo>
                <a:lnTo>
                  <a:pt x="3616562" y="195695"/>
                </a:lnTo>
                <a:cubicBezTo>
                  <a:pt x="3616588" y="195567"/>
                  <a:pt x="3616690" y="194601"/>
                  <a:pt x="3616867" y="192796"/>
                </a:cubicBezTo>
                <a:cubicBezTo>
                  <a:pt x="3617045" y="190990"/>
                  <a:pt x="3617147" y="189109"/>
                  <a:pt x="3617172" y="187151"/>
                </a:cubicBezTo>
                <a:cubicBezTo>
                  <a:pt x="3617077" y="179007"/>
                  <a:pt x="3614828" y="172714"/>
                  <a:pt x="3610425" y="168270"/>
                </a:cubicBezTo>
                <a:cubicBezTo>
                  <a:pt x="3606022" y="163826"/>
                  <a:pt x="3600038" y="161576"/>
                  <a:pt x="3592471" y="161519"/>
                </a:cubicBezTo>
                <a:close/>
                <a:moveTo>
                  <a:pt x="3754714" y="135344"/>
                </a:moveTo>
                <a:lnTo>
                  <a:pt x="3817160" y="135344"/>
                </a:lnTo>
                <a:lnTo>
                  <a:pt x="3796738" y="240492"/>
                </a:lnTo>
                <a:cubicBezTo>
                  <a:pt x="3796420" y="242048"/>
                  <a:pt x="3796141" y="243662"/>
                  <a:pt x="3795900" y="245332"/>
                </a:cubicBezTo>
                <a:cubicBezTo>
                  <a:pt x="3795658" y="247003"/>
                  <a:pt x="3795531" y="248540"/>
                  <a:pt x="3795519" y="249944"/>
                </a:cubicBezTo>
                <a:cubicBezTo>
                  <a:pt x="3795570" y="254600"/>
                  <a:pt x="3796763" y="257866"/>
                  <a:pt x="3799100" y="259740"/>
                </a:cubicBezTo>
                <a:cubicBezTo>
                  <a:pt x="3801437" y="261614"/>
                  <a:pt x="3804612" y="262516"/>
                  <a:pt x="3808625" y="262446"/>
                </a:cubicBezTo>
                <a:cubicBezTo>
                  <a:pt x="3810505" y="262420"/>
                  <a:pt x="3812079" y="262319"/>
                  <a:pt x="3813349" y="262141"/>
                </a:cubicBezTo>
                <a:cubicBezTo>
                  <a:pt x="3814620" y="261963"/>
                  <a:pt x="3815280" y="261861"/>
                  <a:pt x="3815330" y="261836"/>
                </a:cubicBezTo>
                <a:lnTo>
                  <a:pt x="3809844" y="290755"/>
                </a:lnTo>
                <a:cubicBezTo>
                  <a:pt x="3809692" y="290793"/>
                  <a:pt x="3808244" y="290945"/>
                  <a:pt x="3805501" y="291212"/>
                </a:cubicBezTo>
                <a:cubicBezTo>
                  <a:pt x="3802758" y="291478"/>
                  <a:pt x="3799633" y="291630"/>
                  <a:pt x="3796128" y="291668"/>
                </a:cubicBezTo>
                <a:cubicBezTo>
                  <a:pt x="3789780" y="291823"/>
                  <a:pt x="3783528" y="291244"/>
                  <a:pt x="3777372" y="289932"/>
                </a:cubicBezTo>
                <a:cubicBezTo>
                  <a:pt x="3771216" y="288620"/>
                  <a:pt x="3766092" y="285651"/>
                  <a:pt x="3762000" y="281024"/>
                </a:cubicBezTo>
                <a:cubicBezTo>
                  <a:pt x="3757908" y="276397"/>
                  <a:pt x="3755784" y="269188"/>
                  <a:pt x="3755628" y="259397"/>
                </a:cubicBezTo>
                <a:cubicBezTo>
                  <a:pt x="3755628" y="257249"/>
                  <a:pt x="3755780" y="254835"/>
                  <a:pt x="3756085" y="252155"/>
                </a:cubicBezTo>
                <a:cubicBezTo>
                  <a:pt x="3756389" y="249474"/>
                  <a:pt x="3756846" y="246603"/>
                  <a:pt x="3757455" y="243541"/>
                </a:cubicBezTo>
                <a:lnTo>
                  <a:pt x="3772985" y="164262"/>
                </a:lnTo>
                <a:lnTo>
                  <a:pt x="3748922" y="164262"/>
                </a:lnTo>
                <a:close/>
                <a:moveTo>
                  <a:pt x="3492931" y="133210"/>
                </a:moveTo>
                <a:cubicBezTo>
                  <a:pt x="3495102" y="133236"/>
                  <a:pt x="3497007" y="133337"/>
                  <a:pt x="3498645" y="133515"/>
                </a:cubicBezTo>
                <a:cubicBezTo>
                  <a:pt x="3500282" y="133693"/>
                  <a:pt x="3501425" y="133794"/>
                  <a:pt x="3502072" y="133820"/>
                </a:cubicBezTo>
                <a:lnTo>
                  <a:pt x="3494455" y="171882"/>
                </a:lnTo>
                <a:cubicBezTo>
                  <a:pt x="3493979" y="171857"/>
                  <a:pt x="3492950" y="171755"/>
                  <a:pt x="3491370" y="171577"/>
                </a:cubicBezTo>
                <a:cubicBezTo>
                  <a:pt x="3489789" y="171399"/>
                  <a:pt x="3487770" y="171298"/>
                  <a:pt x="3485314" y="171272"/>
                </a:cubicBezTo>
                <a:cubicBezTo>
                  <a:pt x="3477438" y="171348"/>
                  <a:pt x="3469524" y="173974"/>
                  <a:pt x="3461569" y="179152"/>
                </a:cubicBezTo>
                <a:cubicBezTo>
                  <a:pt x="3453615" y="184330"/>
                  <a:pt x="3446558" y="191607"/>
                  <a:pt x="3440398" y="200985"/>
                </a:cubicBezTo>
                <a:cubicBezTo>
                  <a:pt x="3434238" y="210362"/>
                  <a:pt x="3429912" y="221388"/>
                  <a:pt x="3427419" y="234061"/>
                </a:cubicBezTo>
                <a:lnTo>
                  <a:pt x="3416754" y="290754"/>
                </a:lnTo>
                <a:lnTo>
                  <a:pt x="3378057" y="290754"/>
                </a:lnTo>
                <a:lnTo>
                  <a:pt x="3401214" y="170968"/>
                </a:lnTo>
                <a:cubicBezTo>
                  <a:pt x="3401576" y="169221"/>
                  <a:pt x="3401386" y="167685"/>
                  <a:pt x="3400643" y="166357"/>
                </a:cubicBezTo>
                <a:cubicBezTo>
                  <a:pt x="3399901" y="165030"/>
                  <a:pt x="3398263" y="164332"/>
                  <a:pt x="3395730" y="164262"/>
                </a:cubicBezTo>
                <a:lnTo>
                  <a:pt x="3378362" y="164262"/>
                </a:lnTo>
                <a:lnTo>
                  <a:pt x="3384151" y="135344"/>
                </a:lnTo>
                <a:lnTo>
                  <a:pt x="3424677" y="135344"/>
                </a:lnTo>
                <a:cubicBezTo>
                  <a:pt x="3430746" y="135325"/>
                  <a:pt x="3435215" y="136428"/>
                  <a:pt x="3438084" y="138654"/>
                </a:cubicBezTo>
                <a:cubicBezTo>
                  <a:pt x="3440954" y="140880"/>
                  <a:pt x="3442376" y="144343"/>
                  <a:pt x="3442350" y="149042"/>
                </a:cubicBezTo>
                <a:cubicBezTo>
                  <a:pt x="3442286" y="151503"/>
                  <a:pt x="3441728" y="155258"/>
                  <a:pt x="3440674" y="160307"/>
                </a:cubicBezTo>
                <a:cubicBezTo>
                  <a:pt x="3439620" y="165357"/>
                  <a:pt x="3438452" y="169723"/>
                  <a:pt x="3437170" y="173406"/>
                </a:cubicBezTo>
                <a:lnTo>
                  <a:pt x="3437780" y="173406"/>
                </a:lnTo>
                <a:cubicBezTo>
                  <a:pt x="3443124" y="162405"/>
                  <a:pt x="3450640" y="153041"/>
                  <a:pt x="3460328" y="145314"/>
                </a:cubicBezTo>
                <a:cubicBezTo>
                  <a:pt x="3470015" y="137588"/>
                  <a:pt x="3480883" y="133553"/>
                  <a:pt x="3492931" y="133210"/>
                </a:cubicBezTo>
                <a:close/>
                <a:moveTo>
                  <a:pt x="3928979" y="131686"/>
                </a:moveTo>
                <a:cubicBezTo>
                  <a:pt x="3937942" y="131662"/>
                  <a:pt x="3946583" y="132861"/>
                  <a:pt x="3954904" y="135283"/>
                </a:cubicBezTo>
                <a:cubicBezTo>
                  <a:pt x="3963224" y="137706"/>
                  <a:pt x="3969835" y="141499"/>
                  <a:pt x="3974737" y="146662"/>
                </a:cubicBezTo>
                <a:cubicBezTo>
                  <a:pt x="3979639" y="151825"/>
                  <a:pt x="3981444" y="158505"/>
                  <a:pt x="3980151" y="166703"/>
                </a:cubicBezTo>
                <a:lnTo>
                  <a:pt x="3976798" y="183778"/>
                </a:lnTo>
                <a:lnTo>
                  <a:pt x="3943602" y="183778"/>
                </a:lnTo>
                <a:lnTo>
                  <a:pt x="3945124" y="174630"/>
                </a:lnTo>
                <a:cubicBezTo>
                  <a:pt x="3945600" y="169441"/>
                  <a:pt x="3943430" y="166023"/>
                  <a:pt x="3938614" y="164377"/>
                </a:cubicBezTo>
                <a:cubicBezTo>
                  <a:pt x="3933797" y="162732"/>
                  <a:pt x="3928958" y="161982"/>
                  <a:pt x="3924097" y="162128"/>
                </a:cubicBezTo>
                <a:cubicBezTo>
                  <a:pt x="3916304" y="162128"/>
                  <a:pt x="3909921" y="163501"/>
                  <a:pt x="3904950" y="166245"/>
                </a:cubicBezTo>
                <a:cubicBezTo>
                  <a:pt x="3899979" y="168989"/>
                  <a:pt x="3897411" y="173106"/>
                  <a:pt x="3897246" y="178594"/>
                </a:cubicBezTo>
                <a:cubicBezTo>
                  <a:pt x="3897627" y="184978"/>
                  <a:pt x="3901436" y="189782"/>
                  <a:pt x="3908676" y="193006"/>
                </a:cubicBezTo>
                <a:cubicBezTo>
                  <a:pt x="3915914" y="196231"/>
                  <a:pt x="3924296" y="199367"/>
                  <a:pt x="3933822" y="202416"/>
                </a:cubicBezTo>
                <a:cubicBezTo>
                  <a:pt x="3943346" y="205464"/>
                  <a:pt x="3951728" y="209915"/>
                  <a:pt x="3958968" y="215770"/>
                </a:cubicBezTo>
                <a:cubicBezTo>
                  <a:pt x="3966206" y="221624"/>
                  <a:pt x="3970016" y="230373"/>
                  <a:pt x="3970398" y="242016"/>
                </a:cubicBezTo>
                <a:cubicBezTo>
                  <a:pt x="3970025" y="258066"/>
                  <a:pt x="3963234" y="270760"/>
                  <a:pt x="3950026" y="280100"/>
                </a:cubicBezTo>
                <a:cubicBezTo>
                  <a:pt x="3936817" y="289439"/>
                  <a:pt x="3919427" y="294209"/>
                  <a:pt x="3897856" y="294412"/>
                </a:cubicBezTo>
                <a:cubicBezTo>
                  <a:pt x="3888683" y="294468"/>
                  <a:pt x="3879248" y="293205"/>
                  <a:pt x="3869553" y="290623"/>
                </a:cubicBezTo>
                <a:cubicBezTo>
                  <a:pt x="3859858" y="288040"/>
                  <a:pt x="3851956" y="283800"/>
                  <a:pt x="3845848" y="277901"/>
                </a:cubicBezTo>
                <a:cubicBezTo>
                  <a:pt x="3839739" y="272002"/>
                  <a:pt x="3837479" y="264106"/>
                  <a:pt x="3839067" y="254212"/>
                </a:cubicBezTo>
                <a:lnTo>
                  <a:pt x="3842115" y="238967"/>
                </a:lnTo>
                <a:lnTo>
                  <a:pt x="3875018" y="238967"/>
                </a:lnTo>
                <a:lnTo>
                  <a:pt x="3873495" y="246895"/>
                </a:lnTo>
                <a:cubicBezTo>
                  <a:pt x="3872692" y="251813"/>
                  <a:pt x="3873960" y="255528"/>
                  <a:pt x="3877296" y="258041"/>
                </a:cubicBezTo>
                <a:cubicBezTo>
                  <a:pt x="3880633" y="260553"/>
                  <a:pt x="3884765" y="262236"/>
                  <a:pt x="3889693" y="263089"/>
                </a:cubicBezTo>
                <a:cubicBezTo>
                  <a:pt x="3894621" y="263941"/>
                  <a:pt x="3899071" y="264337"/>
                  <a:pt x="3903043" y="264275"/>
                </a:cubicBezTo>
                <a:cubicBezTo>
                  <a:pt x="3912140" y="264192"/>
                  <a:pt x="3919272" y="262528"/>
                  <a:pt x="3924440" y="259282"/>
                </a:cubicBezTo>
                <a:cubicBezTo>
                  <a:pt x="3929608" y="256036"/>
                  <a:pt x="3932240" y="251703"/>
                  <a:pt x="3932336" y="246285"/>
                </a:cubicBezTo>
                <a:cubicBezTo>
                  <a:pt x="3931956" y="240118"/>
                  <a:pt x="3928162" y="235376"/>
                  <a:pt x="3920953" y="232059"/>
                </a:cubicBezTo>
                <a:cubicBezTo>
                  <a:pt x="3913744" y="228741"/>
                  <a:pt x="3905398" y="225428"/>
                  <a:pt x="3895912" y="222120"/>
                </a:cubicBezTo>
                <a:cubicBezTo>
                  <a:pt x="3886427" y="218812"/>
                  <a:pt x="3878080" y="214090"/>
                  <a:pt x="3870871" y="207952"/>
                </a:cubicBezTo>
                <a:cubicBezTo>
                  <a:pt x="3863662" y="201814"/>
                  <a:pt x="3859868" y="192841"/>
                  <a:pt x="3859488" y="181034"/>
                </a:cubicBezTo>
                <a:cubicBezTo>
                  <a:pt x="3859702" y="169777"/>
                  <a:pt x="3863132" y="160502"/>
                  <a:pt x="3869776" y="153208"/>
                </a:cubicBezTo>
                <a:cubicBezTo>
                  <a:pt x="3876420" y="145914"/>
                  <a:pt x="3884997" y="140500"/>
                  <a:pt x="3895506" y="136964"/>
                </a:cubicBezTo>
                <a:cubicBezTo>
                  <a:pt x="3906015" y="133429"/>
                  <a:pt x="3917172" y="131669"/>
                  <a:pt x="3928979" y="131686"/>
                </a:cubicBezTo>
                <a:close/>
                <a:moveTo>
                  <a:pt x="3593386" y="131686"/>
                </a:moveTo>
                <a:cubicBezTo>
                  <a:pt x="3614096" y="131983"/>
                  <a:pt x="3629585" y="137478"/>
                  <a:pt x="3639853" y="148171"/>
                </a:cubicBezTo>
                <a:cubicBezTo>
                  <a:pt x="3650120" y="158865"/>
                  <a:pt x="3655248" y="172977"/>
                  <a:pt x="3655234" y="190507"/>
                </a:cubicBezTo>
                <a:cubicBezTo>
                  <a:pt x="3655019" y="197538"/>
                  <a:pt x="3654156" y="203882"/>
                  <a:pt x="3652646" y="209538"/>
                </a:cubicBezTo>
                <a:cubicBezTo>
                  <a:pt x="3651136" y="215194"/>
                  <a:pt x="3650274" y="218187"/>
                  <a:pt x="3650058" y="218516"/>
                </a:cubicBezTo>
                <a:lnTo>
                  <a:pt x="3543068" y="218516"/>
                </a:lnTo>
                <a:cubicBezTo>
                  <a:pt x="3543030" y="218580"/>
                  <a:pt x="3542878" y="219368"/>
                  <a:pt x="3542611" y="220881"/>
                </a:cubicBezTo>
                <a:cubicBezTo>
                  <a:pt x="3542344" y="222393"/>
                  <a:pt x="3542192" y="224249"/>
                  <a:pt x="3542154" y="226448"/>
                </a:cubicBezTo>
                <a:cubicBezTo>
                  <a:pt x="3542236" y="236865"/>
                  <a:pt x="3545654" y="245318"/>
                  <a:pt x="3552408" y="251807"/>
                </a:cubicBezTo>
                <a:cubicBezTo>
                  <a:pt x="3559161" y="258296"/>
                  <a:pt x="3568754" y="261639"/>
                  <a:pt x="3581188" y="261836"/>
                </a:cubicBezTo>
                <a:cubicBezTo>
                  <a:pt x="3589654" y="261625"/>
                  <a:pt x="3597522" y="260149"/>
                  <a:pt x="3604788" y="257407"/>
                </a:cubicBezTo>
                <a:cubicBezTo>
                  <a:pt x="3612056" y="254665"/>
                  <a:pt x="3617934" y="251923"/>
                  <a:pt x="3622422" y="249181"/>
                </a:cubicBezTo>
                <a:cubicBezTo>
                  <a:pt x="3626911" y="246439"/>
                  <a:pt x="3629221" y="244963"/>
                  <a:pt x="3629352" y="244752"/>
                </a:cubicBezTo>
                <a:lnTo>
                  <a:pt x="3639705" y="274014"/>
                </a:lnTo>
                <a:cubicBezTo>
                  <a:pt x="3639585" y="274266"/>
                  <a:pt x="3636847" y="276029"/>
                  <a:pt x="3631491" y="279302"/>
                </a:cubicBezTo>
                <a:cubicBezTo>
                  <a:pt x="3626136" y="282576"/>
                  <a:pt x="3618882" y="285850"/>
                  <a:pt x="3609732" y="289123"/>
                </a:cubicBezTo>
                <a:cubicBezTo>
                  <a:pt x="3600581" y="292397"/>
                  <a:pt x="3590253" y="294160"/>
                  <a:pt x="3578748" y="294412"/>
                </a:cubicBezTo>
                <a:cubicBezTo>
                  <a:pt x="3554394" y="293975"/>
                  <a:pt x="3535740" y="287541"/>
                  <a:pt x="3522786" y="275109"/>
                </a:cubicBezTo>
                <a:cubicBezTo>
                  <a:pt x="3509833" y="262676"/>
                  <a:pt x="3503297" y="246863"/>
                  <a:pt x="3503177" y="227668"/>
                </a:cubicBezTo>
                <a:cubicBezTo>
                  <a:pt x="3503331" y="209885"/>
                  <a:pt x="3507286" y="193780"/>
                  <a:pt x="3515044" y="179352"/>
                </a:cubicBezTo>
                <a:cubicBezTo>
                  <a:pt x="3522802" y="164923"/>
                  <a:pt x="3533440" y="153424"/>
                  <a:pt x="3546958" y="144854"/>
                </a:cubicBezTo>
                <a:cubicBezTo>
                  <a:pt x="3560476" y="136284"/>
                  <a:pt x="3575952" y="131895"/>
                  <a:pt x="3593386" y="131686"/>
                </a:cubicBezTo>
                <a:close/>
                <a:moveTo>
                  <a:pt x="3277764" y="131686"/>
                </a:moveTo>
                <a:cubicBezTo>
                  <a:pt x="3299641" y="131990"/>
                  <a:pt x="3317303" y="138309"/>
                  <a:pt x="3330751" y="150645"/>
                </a:cubicBezTo>
                <a:cubicBezTo>
                  <a:pt x="3344198" y="162981"/>
                  <a:pt x="3351115" y="179513"/>
                  <a:pt x="3351501" y="200242"/>
                </a:cubicBezTo>
                <a:cubicBezTo>
                  <a:pt x="3351220" y="218588"/>
                  <a:pt x="3346436" y="234812"/>
                  <a:pt x="3337150" y="248915"/>
                </a:cubicBezTo>
                <a:cubicBezTo>
                  <a:pt x="3327864" y="263017"/>
                  <a:pt x="3315766" y="274088"/>
                  <a:pt x="3300856" y="282126"/>
                </a:cubicBezTo>
                <a:cubicBezTo>
                  <a:pt x="3285946" y="290165"/>
                  <a:pt x="3269914" y="294260"/>
                  <a:pt x="3252760" y="294412"/>
                </a:cubicBezTo>
                <a:cubicBezTo>
                  <a:pt x="3231016" y="294134"/>
                  <a:pt x="3213392" y="287839"/>
                  <a:pt x="3199887" y="275529"/>
                </a:cubicBezTo>
                <a:cubicBezTo>
                  <a:pt x="3186382" y="263218"/>
                  <a:pt x="3179428" y="246559"/>
                  <a:pt x="3179022" y="225551"/>
                </a:cubicBezTo>
                <a:cubicBezTo>
                  <a:pt x="3179293" y="207401"/>
                  <a:pt x="3184032" y="191294"/>
                  <a:pt x="3193238" y="177228"/>
                </a:cubicBezTo>
                <a:cubicBezTo>
                  <a:pt x="3202445" y="163163"/>
                  <a:pt x="3214498" y="152096"/>
                  <a:pt x="3229396" y="144028"/>
                </a:cubicBezTo>
                <a:cubicBezTo>
                  <a:pt x="3244295" y="135960"/>
                  <a:pt x="3260418" y="131846"/>
                  <a:pt x="3277764" y="131686"/>
                </a:cubicBezTo>
                <a:close/>
                <a:moveTo>
                  <a:pt x="3002238" y="131686"/>
                </a:moveTo>
                <a:cubicBezTo>
                  <a:pt x="3013148" y="131712"/>
                  <a:pt x="3021885" y="134706"/>
                  <a:pt x="3028451" y="140668"/>
                </a:cubicBezTo>
                <a:cubicBezTo>
                  <a:pt x="3035017" y="146631"/>
                  <a:pt x="3038878" y="155410"/>
                  <a:pt x="3040034" y="167005"/>
                </a:cubicBezTo>
                <a:lnTo>
                  <a:pt x="3040643" y="167005"/>
                </a:lnTo>
                <a:cubicBezTo>
                  <a:pt x="3046688" y="157008"/>
                  <a:pt x="3054715" y="148686"/>
                  <a:pt x="3064722" y="142039"/>
                </a:cubicBezTo>
                <a:cubicBezTo>
                  <a:pt x="3074730" y="135391"/>
                  <a:pt x="3086109" y="131940"/>
                  <a:pt x="3098860" y="131686"/>
                </a:cubicBezTo>
                <a:cubicBezTo>
                  <a:pt x="3111695" y="131718"/>
                  <a:pt x="3121960" y="135309"/>
                  <a:pt x="3129656" y="142458"/>
                </a:cubicBezTo>
                <a:cubicBezTo>
                  <a:pt x="3137351" y="149608"/>
                  <a:pt x="3141297" y="160127"/>
                  <a:pt x="3141494" y="174016"/>
                </a:cubicBezTo>
                <a:cubicBezTo>
                  <a:pt x="3141340" y="180478"/>
                  <a:pt x="3140261" y="188821"/>
                  <a:pt x="3138257" y="199044"/>
                </a:cubicBezTo>
                <a:cubicBezTo>
                  <a:pt x="3136252" y="209267"/>
                  <a:pt x="3134248" y="219171"/>
                  <a:pt x="3132242" y="228754"/>
                </a:cubicBezTo>
                <a:cubicBezTo>
                  <a:pt x="3130237" y="238337"/>
                  <a:pt x="3129155" y="245401"/>
                  <a:pt x="3128997" y="249944"/>
                </a:cubicBezTo>
                <a:cubicBezTo>
                  <a:pt x="3129035" y="254734"/>
                  <a:pt x="3130178" y="258037"/>
                  <a:pt x="3132426" y="259854"/>
                </a:cubicBezTo>
                <a:cubicBezTo>
                  <a:pt x="3134674" y="261671"/>
                  <a:pt x="3137798" y="262535"/>
                  <a:pt x="3141799" y="262446"/>
                </a:cubicBezTo>
                <a:cubicBezTo>
                  <a:pt x="3143678" y="262420"/>
                  <a:pt x="3145253" y="262319"/>
                  <a:pt x="3146523" y="262141"/>
                </a:cubicBezTo>
                <a:cubicBezTo>
                  <a:pt x="3147793" y="261963"/>
                  <a:pt x="3148454" y="261861"/>
                  <a:pt x="3148504" y="261836"/>
                </a:cubicBezTo>
                <a:lnTo>
                  <a:pt x="3143018" y="290755"/>
                </a:lnTo>
                <a:cubicBezTo>
                  <a:pt x="3142974" y="290793"/>
                  <a:pt x="3141615" y="290945"/>
                  <a:pt x="3138941" y="291212"/>
                </a:cubicBezTo>
                <a:cubicBezTo>
                  <a:pt x="3136268" y="291478"/>
                  <a:pt x="3132547" y="291630"/>
                  <a:pt x="3127779" y="291668"/>
                </a:cubicBezTo>
                <a:cubicBezTo>
                  <a:pt x="3122125" y="291815"/>
                  <a:pt x="3116347" y="291217"/>
                  <a:pt x="3110444" y="289876"/>
                </a:cubicBezTo>
                <a:cubicBezTo>
                  <a:pt x="3104542" y="288534"/>
                  <a:pt x="3099554" y="285568"/>
                  <a:pt x="3095478" y="280979"/>
                </a:cubicBezTo>
                <a:cubicBezTo>
                  <a:pt x="3091404" y="276390"/>
                  <a:pt x="3089280" y="269297"/>
                  <a:pt x="3089106" y="259701"/>
                </a:cubicBezTo>
                <a:cubicBezTo>
                  <a:pt x="3089257" y="254126"/>
                  <a:pt x="3090310" y="246338"/>
                  <a:pt x="3092265" y="236336"/>
                </a:cubicBezTo>
                <a:cubicBezTo>
                  <a:pt x="3094220" y="226333"/>
                  <a:pt x="3096176" y="216466"/>
                  <a:pt x="3098132" y="206734"/>
                </a:cubicBezTo>
                <a:cubicBezTo>
                  <a:pt x="3100089" y="197002"/>
                  <a:pt x="3101144" y="189753"/>
                  <a:pt x="3101298" y="184988"/>
                </a:cubicBezTo>
                <a:cubicBezTo>
                  <a:pt x="3101432" y="179438"/>
                  <a:pt x="3100174" y="175070"/>
                  <a:pt x="3097527" y="171882"/>
                </a:cubicBezTo>
                <a:cubicBezTo>
                  <a:pt x="3094878" y="168694"/>
                  <a:pt x="3090040" y="167069"/>
                  <a:pt x="3083010" y="167005"/>
                </a:cubicBezTo>
                <a:cubicBezTo>
                  <a:pt x="3074642" y="167165"/>
                  <a:pt x="3067131" y="169859"/>
                  <a:pt x="3060478" y="175088"/>
                </a:cubicBezTo>
                <a:cubicBezTo>
                  <a:pt x="3053825" y="180317"/>
                  <a:pt x="3048256" y="187120"/>
                  <a:pt x="3043770" y="195498"/>
                </a:cubicBezTo>
                <a:cubicBezTo>
                  <a:pt x="3039285" y="203877"/>
                  <a:pt x="3036109" y="212870"/>
                  <a:pt x="3034242" y="222479"/>
                </a:cubicBezTo>
                <a:lnTo>
                  <a:pt x="3021136" y="290754"/>
                </a:lnTo>
                <a:lnTo>
                  <a:pt x="2982426" y="290754"/>
                </a:lnTo>
                <a:lnTo>
                  <a:pt x="3000410" y="198095"/>
                </a:lnTo>
                <a:cubicBezTo>
                  <a:pt x="3000886" y="195498"/>
                  <a:pt x="3001305" y="192996"/>
                  <a:pt x="3001667" y="190589"/>
                </a:cubicBezTo>
                <a:cubicBezTo>
                  <a:pt x="3002029" y="188182"/>
                  <a:pt x="3002220" y="185909"/>
                  <a:pt x="3002238" y="183769"/>
                </a:cubicBezTo>
                <a:cubicBezTo>
                  <a:pt x="3002359" y="178803"/>
                  <a:pt x="3001127" y="174790"/>
                  <a:pt x="2998543" y="171730"/>
                </a:cubicBezTo>
                <a:cubicBezTo>
                  <a:pt x="2995958" y="168669"/>
                  <a:pt x="2991298" y="167094"/>
                  <a:pt x="2984560" y="167005"/>
                </a:cubicBezTo>
                <a:cubicBezTo>
                  <a:pt x="2975692" y="167191"/>
                  <a:pt x="2967824" y="170070"/>
                  <a:pt x="2960955" y="175641"/>
                </a:cubicBezTo>
                <a:cubicBezTo>
                  <a:pt x="2954086" y="181212"/>
                  <a:pt x="2948385" y="188358"/>
                  <a:pt x="2943852" y="197079"/>
                </a:cubicBezTo>
                <a:cubicBezTo>
                  <a:pt x="2939320" y="205799"/>
                  <a:pt x="2936125" y="214977"/>
                  <a:pt x="2934268" y="224612"/>
                </a:cubicBezTo>
                <a:lnTo>
                  <a:pt x="2921466" y="290754"/>
                </a:lnTo>
                <a:lnTo>
                  <a:pt x="2882757" y="290754"/>
                </a:lnTo>
                <a:lnTo>
                  <a:pt x="2906226" y="170663"/>
                </a:lnTo>
                <a:cubicBezTo>
                  <a:pt x="2906550" y="168663"/>
                  <a:pt x="2906284" y="167100"/>
                  <a:pt x="2905426" y="165976"/>
                </a:cubicBezTo>
                <a:cubicBezTo>
                  <a:pt x="2904569" y="164853"/>
                  <a:pt x="2903007" y="164281"/>
                  <a:pt x="2900740" y="164262"/>
                </a:cubicBezTo>
                <a:lnTo>
                  <a:pt x="2883366" y="164262"/>
                </a:lnTo>
                <a:lnTo>
                  <a:pt x="2888853" y="135344"/>
                </a:lnTo>
                <a:lnTo>
                  <a:pt x="2929696" y="135344"/>
                </a:lnTo>
                <a:cubicBezTo>
                  <a:pt x="2935888" y="135388"/>
                  <a:pt x="2940345" y="136593"/>
                  <a:pt x="2943069" y="138959"/>
                </a:cubicBezTo>
                <a:cubicBezTo>
                  <a:pt x="2945793" y="141324"/>
                  <a:pt x="2947127" y="144584"/>
                  <a:pt x="2947070" y="148738"/>
                </a:cubicBezTo>
                <a:cubicBezTo>
                  <a:pt x="2947032" y="150767"/>
                  <a:pt x="2946651" y="153557"/>
                  <a:pt x="2945926" y="157109"/>
                </a:cubicBezTo>
                <a:cubicBezTo>
                  <a:pt x="2945203" y="160661"/>
                  <a:pt x="2944364" y="163756"/>
                  <a:pt x="2943412" y="166396"/>
                </a:cubicBezTo>
                <a:lnTo>
                  <a:pt x="2944022" y="166396"/>
                </a:lnTo>
                <a:cubicBezTo>
                  <a:pt x="2945531" y="163380"/>
                  <a:pt x="2948982" y="159162"/>
                  <a:pt x="2954374" y="153744"/>
                </a:cubicBezTo>
                <a:cubicBezTo>
                  <a:pt x="2959766" y="148325"/>
                  <a:pt x="2966580" y="143364"/>
                  <a:pt x="2974818" y="138859"/>
                </a:cubicBezTo>
                <a:cubicBezTo>
                  <a:pt x="2983055" y="134353"/>
                  <a:pt x="2992195" y="131963"/>
                  <a:pt x="3002238" y="131686"/>
                </a:cubicBezTo>
                <a:close/>
                <a:moveTo>
                  <a:pt x="1602099" y="121593"/>
                </a:moveTo>
                <a:cubicBezTo>
                  <a:pt x="1584248" y="122173"/>
                  <a:pt x="1568752" y="130334"/>
                  <a:pt x="1555612" y="146075"/>
                </a:cubicBezTo>
                <a:cubicBezTo>
                  <a:pt x="1542471" y="161815"/>
                  <a:pt x="1535577" y="181653"/>
                  <a:pt x="1534928" y="205589"/>
                </a:cubicBezTo>
                <a:cubicBezTo>
                  <a:pt x="1534860" y="218632"/>
                  <a:pt x="1538171" y="229524"/>
                  <a:pt x="1544860" y="238265"/>
                </a:cubicBezTo>
                <a:cubicBezTo>
                  <a:pt x="1551550" y="247006"/>
                  <a:pt x="1562028" y="251548"/>
                  <a:pt x="1576295" y="251889"/>
                </a:cubicBezTo>
                <a:cubicBezTo>
                  <a:pt x="1586924" y="251833"/>
                  <a:pt x="1597340" y="248530"/>
                  <a:pt x="1607544" y="241979"/>
                </a:cubicBezTo>
                <a:cubicBezTo>
                  <a:pt x="1617748" y="235429"/>
                  <a:pt x="1626223" y="225964"/>
                  <a:pt x="1632968" y="213586"/>
                </a:cubicBezTo>
                <a:cubicBezTo>
                  <a:pt x="1639714" y="201208"/>
                  <a:pt x="1643213" y="186250"/>
                  <a:pt x="1643466" y="168712"/>
                </a:cubicBezTo>
                <a:cubicBezTo>
                  <a:pt x="1643355" y="154022"/>
                  <a:pt x="1639686" y="142532"/>
                  <a:pt x="1632458" y="134243"/>
                </a:cubicBezTo>
                <a:cubicBezTo>
                  <a:pt x="1625231" y="125955"/>
                  <a:pt x="1615111" y="121738"/>
                  <a:pt x="1602099" y="121593"/>
                </a:cubicBezTo>
                <a:close/>
                <a:moveTo>
                  <a:pt x="2386100" y="121183"/>
                </a:moveTo>
                <a:cubicBezTo>
                  <a:pt x="2373426" y="121315"/>
                  <a:pt x="2361351" y="124785"/>
                  <a:pt x="2349876" y="131594"/>
                </a:cubicBezTo>
                <a:cubicBezTo>
                  <a:pt x="2338401" y="138402"/>
                  <a:pt x="2328997" y="147760"/>
                  <a:pt x="2321664" y="159668"/>
                </a:cubicBezTo>
                <a:cubicBezTo>
                  <a:pt x="2314332" y="171576"/>
                  <a:pt x="2310543" y="185244"/>
                  <a:pt x="2310298" y="200672"/>
                </a:cubicBezTo>
                <a:cubicBezTo>
                  <a:pt x="2310554" y="216413"/>
                  <a:pt x="2315266" y="228773"/>
                  <a:pt x="2324434" y="237753"/>
                </a:cubicBezTo>
                <a:cubicBezTo>
                  <a:pt x="2333602" y="246733"/>
                  <a:pt x="2345690" y="251309"/>
                  <a:pt x="2360696" y="251479"/>
                </a:cubicBezTo>
                <a:cubicBezTo>
                  <a:pt x="2373370" y="251361"/>
                  <a:pt x="2385445" y="247956"/>
                  <a:pt x="2396920" y="241266"/>
                </a:cubicBezTo>
                <a:cubicBezTo>
                  <a:pt x="2408396" y="234577"/>
                  <a:pt x="2417799" y="225314"/>
                  <a:pt x="2425132" y="213480"/>
                </a:cubicBezTo>
                <a:cubicBezTo>
                  <a:pt x="2432464" y="201646"/>
                  <a:pt x="2436253" y="187952"/>
                  <a:pt x="2436498" y="172400"/>
                </a:cubicBezTo>
                <a:cubicBezTo>
                  <a:pt x="2436242" y="156822"/>
                  <a:pt x="2431530" y="144444"/>
                  <a:pt x="2422362" y="135268"/>
                </a:cubicBezTo>
                <a:cubicBezTo>
                  <a:pt x="2413194" y="126092"/>
                  <a:pt x="2401107" y="121397"/>
                  <a:pt x="2386100" y="121183"/>
                </a:cubicBezTo>
                <a:close/>
                <a:moveTo>
                  <a:pt x="652002" y="106350"/>
                </a:moveTo>
                <a:lnTo>
                  <a:pt x="622436" y="258788"/>
                </a:lnTo>
                <a:lnTo>
                  <a:pt x="651088" y="258788"/>
                </a:lnTo>
                <a:cubicBezTo>
                  <a:pt x="659127" y="258801"/>
                  <a:pt x="666594" y="258089"/>
                  <a:pt x="673490" y="256654"/>
                </a:cubicBezTo>
                <a:cubicBezTo>
                  <a:pt x="680387" y="255219"/>
                  <a:pt x="686940" y="252983"/>
                  <a:pt x="693150" y="249947"/>
                </a:cubicBezTo>
                <a:cubicBezTo>
                  <a:pt x="708117" y="242134"/>
                  <a:pt x="719941" y="230549"/>
                  <a:pt x="728621" y="215191"/>
                </a:cubicBezTo>
                <a:cubicBezTo>
                  <a:pt x="737302" y="199833"/>
                  <a:pt x="741734" y="182760"/>
                  <a:pt x="741918" y="163972"/>
                </a:cubicBezTo>
                <a:cubicBezTo>
                  <a:pt x="741867" y="150577"/>
                  <a:pt x="739378" y="139563"/>
                  <a:pt x="734450" y="130931"/>
                </a:cubicBezTo>
                <a:cubicBezTo>
                  <a:pt x="729523" y="122300"/>
                  <a:pt x="722462" y="115935"/>
                  <a:pt x="713267" y="111839"/>
                </a:cubicBezTo>
                <a:cubicBezTo>
                  <a:pt x="708574" y="109876"/>
                  <a:pt x="703558" y="108466"/>
                  <a:pt x="698217" y="107608"/>
                </a:cubicBezTo>
                <a:cubicBezTo>
                  <a:pt x="692877" y="106750"/>
                  <a:pt x="687022" y="106331"/>
                  <a:pt x="680653" y="106350"/>
                </a:cubicBezTo>
                <a:close/>
                <a:moveTo>
                  <a:pt x="2133070" y="81915"/>
                </a:moveTo>
                <a:lnTo>
                  <a:pt x="2216982" y="81915"/>
                </a:lnTo>
                <a:lnTo>
                  <a:pt x="2189540" y="223208"/>
                </a:lnTo>
                <a:cubicBezTo>
                  <a:pt x="2189113" y="225299"/>
                  <a:pt x="2188738" y="227467"/>
                  <a:pt x="2188414" y="229712"/>
                </a:cubicBezTo>
                <a:cubicBezTo>
                  <a:pt x="2188089" y="231957"/>
                  <a:pt x="2187919" y="234023"/>
                  <a:pt x="2187902" y="235909"/>
                </a:cubicBezTo>
                <a:cubicBezTo>
                  <a:pt x="2187970" y="242166"/>
                  <a:pt x="2189574" y="246554"/>
                  <a:pt x="2192714" y="249072"/>
                </a:cubicBezTo>
                <a:cubicBezTo>
                  <a:pt x="2195854" y="251590"/>
                  <a:pt x="2200120" y="252802"/>
                  <a:pt x="2205514" y="252708"/>
                </a:cubicBezTo>
                <a:cubicBezTo>
                  <a:pt x="2208039" y="252674"/>
                  <a:pt x="2210155" y="252537"/>
                  <a:pt x="2211862" y="252298"/>
                </a:cubicBezTo>
                <a:cubicBezTo>
                  <a:pt x="2213568" y="252059"/>
                  <a:pt x="2214456" y="251923"/>
                  <a:pt x="2214524" y="251889"/>
                </a:cubicBezTo>
                <a:lnTo>
                  <a:pt x="2207152" y="290749"/>
                </a:lnTo>
                <a:cubicBezTo>
                  <a:pt x="2206947" y="290800"/>
                  <a:pt x="2205001" y="291005"/>
                  <a:pt x="2201315" y="291363"/>
                </a:cubicBezTo>
                <a:cubicBezTo>
                  <a:pt x="2197629" y="291721"/>
                  <a:pt x="2193431" y="291925"/>
                  <a:pt x="2188721" y="291976"/>
                </a:cubicBezTo>
                <a:cubicBezTo>
                  <a:pt x="2180191" y="292183"/>
                  <a:pt x="2171790" y="291405"/>
                  <a:pt x="2163518" y="289643"/>
                </a:cubicBezTo>
                <a:cubicBezTo>
                  <a:pt x="2155245" y="287880"/>
                  <a:pt x="2148360" y="283890"/>
                  <a:pt x="2142861" y="277673"/>
                </a:cubicBezTo>
                <a:cubicBezTo>
                  <a:pt x="2137362" y="271455"/>
                  <a:pt x="2134508" y="261768"/>
                  <a:pt x="2134298" y="248611"/>
                </a:cubicBezTo>
                <a:cubicBezTo>
                  <a:pt x="2134298" y="245726"/>
                  <a:pt x="2134503" y="242482"/>
                  <a:pt x="2134912" y="238880"/>
                </a:cubicBezTo>
                <a:cubicBezTo>
                  <a:pt x="2135322" y="235278"/>
                  <a:pt x="2135935" y="231419"/>
                  <a:pt x="2136754" y="227305"/>
                </a:cubicBezTo>
                <a:lnTo>
                  <a:pt x="2157622" y="120774"/>
                </a:lnTo>
                <a:lnTo>
                  <a:pt x="2125288" y="120774"/>
                </a:lnTo>
                <a:close/>
                <a:moveTo>
                  <a:pt x="1742545" y="81915"/>
                </a:moveTo>
                <a:lnTo>
                  <a:pt x="1826456" y="81915"/>
                </a:lnTo>
                <a:lnTo>
                  <a:pt x="1799015" y="223208"/>
                </a:lnTo>
                <a:cubicBezTo>
                  <a:pt x="1798588" y="225299"/>
                  <a:pt x="1798213" y="227467"/>
                  <a:pt x="1797888" y="229712"/>
                </a:cubicBezTo>
                <a:cubicBezTo>
                  <a:pt x="1797564" y="231957"/>
                  <a:pt x="1797394" y="234023"/>
                  <a:pt x="1797377" y="235909"/>
                </a:cubicBezTo>
                <a:cubicBezTo>
                  <a:pt x="1797445" y="242166"/>
                  <a:pt x="1799049" y="246554"/>
                  <a:pt x="1802189" y="249072"/>
                </a:cubicBezTo>
                <a:cubicBezTo>
                  <a:pt x="1805329" y="251590"/>
                  <a:pt x="1809596" y="252802"/>
                  <a:pt x="1814988" y="252708"/>
                </a:cubicBezTo>
                <a:cubicBezTo>
                  <a:pt x="1817514" y="252674"/>
                  <a:pt x="1819630" y="252537"/>
                  <a:pt x="1821337" y="252298"/>
                </a:cubicBezTo>
                <a:cubicBezTo>
                  <a:pt x="1823043" y="252059"/>
                  <a:pt x="1823931" y="251923"/>
                  <a:pt x="1823999" y="251889"/>
                </a:cubicBezTo>
                <a:lnTo>
                  <a:pt x="1816627" y="290749"/>
                </a:lnTo>
                <a:cubicBezTo>
                  <a:pt x="1816422" y="290800"/>
                  <a:pt x="1814476" y="291005"/>
                  <a:pt x="1810790" y="291363"/>
                </a:cubicBezTo>
                <a:cubicBezTo>
                  <a:pt x="1807104" y="291721"/>
                  <a:pt x="1802906" y="291925"/>
                  <a:pt x="1798196" y="291976"/>
                </a:cubicBezTo>
                <a:cubicBezTo>
                  <a:pt x="1789666" y="292183"/>
                  <a:pt x="1781265" y="291405"/>
                  <a:pt x="1772992" y="289643"/>
                </a:cubicBezTo>
                <a:cubicBezTo>
                  <a:pt x="1764720" y="287880"/>
                  <a:pt x="1757835" y="283890"/>
                  <a:pt x="1752336" y="277673"/>
                </a:cubicBezTo>
                <a:cubicBezTo>
                  <a:pt x="1746837" y="271455"/>
                  <a:pt x="1743983" y="261768"/>
                  <a:pt x="1743774" y="248611"/>
                </a:cubicBezTo>
                <a:cubicBezTo>
                  <a:pt x="1743774" y="245726"/>
                  <a:pt x="1743978" y="242482"/>
                  <a:pt x="1744387" y="238880"/>
                </a:cubicBezTo>
                <a:cubicBezTo>
                  <a:pt x="1744796" y="235278"/>
                  <a:pt x="1745410" y="231419"/>
                  <a:pt x="1746228" y="227305"/>
                </a:cubicBezTo>
                <a:lnTo>
                  <a:pt x="1767097" y="120774"/>
                </a:lnTo>
                <a:lnTo>
                  <a:pt x="1734763" y="120774"/>
                </a:lnTo>
                <a:close/>
                <a:moveTo>
                  <a:pt x="2691625" y="77000"/>
                </a:moveTo>
                <a:cubicBezTo>
                  <a:pt x="2709461" y="77026"/>
                  <a:pt x="2723613" y="81782"/>
                  <a:pt x="2734082" y="91270"/>
                </a:cubicBezTo>
                <a:cubicBezTo>
                  <a:pt x="2744551" y="100758"/>
                  <a:pt x="2749904" y="114825"/>
                  <a:pt x="2750143" y="133471"/>
                </a:cubicBezTo>
                <a:cubicBezTo>
                  <a:pt x="2749936" y="142547"/>
                  <a:pt x="2748486" y="153975"/>
                  <a:pt x="2745793" y="167755"/>
                </a:cubicBezTo>
                <a:cubicBezTo>
                  <a:pt x="2743100" y="181536"/>
                  <a:pt x="2740406" y="194818"/>
                  <a:pt x="2737712" y="207602"/>
                </a:cubicBezTo>
                <a:cubicBezTo>
                  <a:pt x="2735016" y="220386"/>
                  <a:pt x="2733563" y="229822"/>
                  <a:pt x="2733351" y="235909"/>
                </a:cubicBezTo>
                <a:cubicBezTo>
                  <a:pt x="2733419" y="242345"/>
                  <a:pt x="2735023" y="246784"/>
                  <a:pt x="2738163" y="249225"/>
                </a:cubicBezTo>
                <a:cubicBezTo>
                  <a:pt x="2741303" y="251667"/>
                  <a:pt x="2745570" y="252828"/>
                  <a:pt x="2750962" y="252708"/>
                </a:cubicBezTo>
                <a:cubicBezTo>
                  <a:pt x="2753488" y="252674"/>
                  <a:pt x="2755604" y="252537"/>
                  <a:pt x="2757311" y="252298"/>
                </a:cubicBezTo>
                <a:cubicBezTo>
                  <a:pt x="2759018" y="252059"/>
                  <a:pt x="2759905" y="251923"/>
                  <a:pt x="2759973" y="251889"/>
                </a:cubicBezTo>
                <a:lnTo>
                  <a:pt x="2752601" y="290749"/>
                </a:lnTo>
                <a:cubicBezTo>
                  <a:pt x="2752550" y="290800"/>
                  <a:pt x="2750706" y="291005"/>
                  <a:pt x="2747072" y="291363"/>
                </a:cubicBezTo>
                <a:cubicBezTo>
                  <a:pt x="2743437" y="291721"/>
                  <a:pt x="2738318" y="291925"/>
                  <a:pt x="2731714" y="291976"/>
                </a:cubicBezTo>
                <a:cubicBezTo>
                  <a:pt x="2724250" y="292173"/>
                  <a:pt x="2716582" y="291370"/>
                  <a:pt x="2708709" y="289567"/>
                </a:cubicBezTo>
                <a:cubicBezTo>
                  <a:pt x="2700836" y="287764"/>
                  <a:pt x="2694168" y="283779"/>
                  <a:pt x="2688704" y="277612"/>
                </a:cubicBezTo>
                <a:cubicBezTo>
                  <a:pt x="2683241" y="271446"/>
                  <a:pt x="2680392" y="261915"/>
                  <a:pt x="2680157" y="249021"/>
                </a:cubicBezTo>
                <a:cubicBezTo>
                  <a:pt x="2680354" y="241296"/>
                  <a:pt x="2681734" y="230841"/>
                  <a:pt x="2684295" y="217653"/>
                </a:cubicBezTo>
                <a:cubicBezTo>
                  <a:pt x="2686857" y="204465"/>
                  <a:pt x="2689419" y="191459"/>
                  <a:pt x="2691982" y="178634"/>
                </a:cubicBezTo>
                <a:cubicBezTo>
                  <a:pt x="2694546" y="165810"/>
                  <a:pt x="2695928" y="156080"/>
                  <a:pt x="2696130" y="149444"/>
                </a:cubicBezTo>
                <a:cubicBezTo>
                  <a:pt x="2696199" y="141594"/>
                  <a:pt x="2694117" y="135484"/>
                  <a:pt x="2689884" y="131116"/>
                </a:cubicBezTo>
                <a:cubicBezTo>
                  <a:pt x="2685652" y="126747"/>
                  <a:pt x="2678860" y="124528"/>
                  <a:pt x="2669508" y="124460"/>
                </a:cubicBezTo>
                <a:cubicBezTo>
                  <a:pt x="2651146" y="125083"/>
                  <a:pt x="2635343" y="132541"/>
                  <a:pt x="2622100" y="146833"/>
                </a:cubicBezTo>
                <a:cubicBezTo>
                  <a:pt x="2608857" y="161126"/>
                  <a:pt x="2600222" y="178515"/>
                  <a:pt x="2596194" y="199003"/>
                </a:cubicBezTo>
                <a:lnTo>
                  <a:pt x="2578173" y="290747"/>
                </a:lnTo>
                <a:lnTo>
                  <a:pt x="2526157" y="290747"/>
                </a:lnTo>
                <a:lnTo>
                  <a:pt x="2557694" y="129784"/>
                </a:lnTo>
                <a:cubicBezTo>
                  <a:pt x="2558129" y="127080"/>
                  <a:pt x="2557771" y="124912"/>
                  <a:pt x="2556619" y="123282"/>
                </a:cubicBezTo>
                <a:cubicBezTo>
                  <a:pt x="2555467" y="121653"/>
                  <a:pt x="2553368" y="120816"/>
                  <a:pt x="2550322" y="120774"/>
                </a:cubicBezTo>
                <a:lnTo>
                  <a:pt x="2526976" y="120774"/>
                </a:lnTo>
                <a:lnTo>
                  <a:pt x="2534348" y="81915"/>
                </a:lnTo>
                <a:lnTo>
                  <a:pt x="2589232" y="81915"/>
                </a:lnTo>
                <a:cubicBezTo>
                  <a:pt x="2597372" y="81941"/>
                  <a:pt x="2603310" y="83526"/>
                  <a:pt x="2607048" y="86670"/>
                </a:cubicBezTo>
                <a:cubicBezTo>
                  <a:pt x="2610786" y="89815"/>
                  <a:pt x="2612628" y="94365"/>
                  <a:pt x="2612577" y="100322"/>
                </a:cubicBezTo>
                <a:cubicBezTo>
                  <a:pt x="2612552" y="102853"/>
                  <a:pt x="2612091" y="106483"/>
                  <a:pt x="2611195" y="111213"/>
                </a:cubicBezTo>
                <a:cubicBezTo>
                  <a:pt x="2610299" y="115943"/>
                  <a:pt x="2609121" y="120086"/>
                  <a:pt x="2607662" y="123642"/>
                </a:cubicBezTo>
                <a:lnTo>
                  <a:pt x="2608482" y="123642"/>
                </a:lnTo>
                <a:cubicBezTo>
                  <a:pt x="2609728" y="120619"/>
                  <a:pt x="2613697" y="115436"/>
                  <a:pt x="2620390" y="108095"/>
                </a:cubicBezTo>
                <a:cubicBezTo>
                  <a:pt x="2627082" y="100753"/>
                  <a:pt x="2636391" y="93843"/>
                  <a:pt x="2648316" y="87365"/>
                </a:cubicBezTo>
                <a:cubicBezTo>
                  <a:pt x="2660242" y="80887"/>
                  <a:pt x="2674678" y="77432"/>
                  <a:pt x="2691625" y="77000"/>
                </a:cubicBezTo>
                <a:close/>
                <a:moveTo>
                  <a:pt x="2390198" y="77000"/>
                </a:moveTo>
                <a:cubicBezTo>
                  <a:pt x="2419595" y="77408"/>
                  <a:pt x="2443329" y="85900"/>
                  <a:pt x="2461399" y="102476"/>
                </a:cubicBezTo>
                <a:cubicBezTo>
                  <a:pt x="2479469" y="119053"/>
                  <a:pt x="2488763" y="141268"/>
                  <a:pt x="2489282" y="169122"/>
                </a:cubicBezTo>
                <a:cubicBezTo>
                  <a:pt x="2488904" y="193774"/>
                  <a:pt x="2482476" y="215575"/>
                  <a:pt x="2469998" y="234526"/>
                </a:cubicBezTo>
                <a:cubicBezTo>
                  <a:pt x="2457520" y="253477"/>
                  <a:pt x="2441263" y="268353"/>
                  <a:pt x="2421228" y="279154"/>
                </a:cubicBezTo>
                <a:cubicBezTo>
                  <a:pt x="2401193" y="289956"/>
                  <a:pt x="2379650" y="295458"/>
                  <a:pt x="2356599" y="295662"/>
                </a:cubicBezTo>
                <a:cubicBezTo>
                  <a:pt x="2327380" y="295289"/>
                  <a:pt x="2303697" y="286831"/>
                  <a:pt x="2285550" y="270289"/>
                </a:cubicBezTo>
                <a:cubicBezTo>
                  <a:pt x="2267404" y="253746"/>
                  <a:pt x="2258058" y="231360"/>
                  <a:pt x="2257514" y="203130"/>
                </a:cubicBezTo>
                <a:cubicBezTo>
                  <a:pt x="2257877" y="178742"/>
                  <a:pt x="2264245" y="157097"/>
                  <a:pt x="2276616" y="138197"/>
                </a:cubicBezTo>
                <a:cubicBezTo>
                  <a:pt x="2288988" y="119297"/>
                  <a:pt x="2305184" y="104426"/>
                  <a:pt x="2325204" y="93584"/>
                </a:cubicBezTo>
                <a:cubicBezTo>
                  <a:pt x="2345224" y="82743"/>
                  <a:pt x="2366889" y="77215"/>
                  <a:pt x="2390198" y="77000"/>
                </a:cubicBezTo>
                <a:close/>
                <a:moveTo>
                  <a:pt x="3790355" y="74384"/>
                </a:moveTo>
                <a:lnTo>
                  <a:pt x="3829352" y="74384"/>
                </a:lnTo>
                <a:lnTo>
                  <a:pt x="3822649" y="108788"/>
                </a:lnTo>
                <a:lnTo>
                  <a:pt x="3783653" y="108788"/>
                </a:lnTo>
                <a:close/>
                <a:moveTo>
                  <a:pt x="592566" y="74384"/>
                </a:moveTo>
                <a:lnTo>
                  <a:pt x="682787" y="74384"/>
                </a:lnTo>
                <a:cubicBezTo>
                  <a:pt x="692445" y="74365"/>
                  <a:pt x="701170" y="74936"/>
                  <a:pt x="708962" y="76097"/>
                </a:cubicBezTo>
                <a:cubicBezTo>
                  <a:pt x="716753" y="77257"/>
                  <a:pt x="724183" y="79122"/>
                  <a:pt x="731250" y="81691"/>
                </a:cubicBezTo>
                <a:cubicBezTo>
                  <a:pt x="747629" y="87652"/>
                  <a:pt x="760180" y="97273"/>
                  <a:pt x="768904" y="110554"/>
                </a:cubicBezTo>
                <a:cubicBezTo>
                  <a:pt x="777628" y="123834"/>
                  <a:pt x="782031" y="140624"/>
                  <a:pt x="782114" y="160923"/>
                </a:cubicBezTo>
                <a:cubicBezTo>
                  <a:pt x="782035" y="178175"/>
                  <a:pt x="778910" y="194721"/>
                  <a:pt x="772740" y="210559"/>
                </a:cubicBezTo>
                <a:cubicBezTo>
                  <a:pt x="766570" y="226398"/>
                  <a:pt x="757826" y="240457"/>
                  <a:pt x="746510" y="252736"/>
                </a:cubicBezTo>
                <a:cubicBezTo>
                  <a:pt x="735193" y="265014"/>
                  <a:pt x="721775" y="274440"/>
                  <a:pt x="706256" y="281012"/>
                </a:cubicBezTo>
                <a:cubicBezTo>
                  <a:pt x="697944" y="284481"/>
                  <a:pt x="689423" y="286980"/>
                  <a:pt x="680691" y="288509"/>
                </a:cubicBezTo>
                <a:cubicBezTo>
                  <a:pt x="671960" y="290037"/>
                  <a:pt x="662600" y="290786"/>
                  <a:pt x="652612" y="290754"/>
                </a:cubicBezTo>
                <a:lnTo>
                  <a:pt x="550809" y="290754"/>
                </a:lnTo>
                <a:lnTo>
                  <a:pt x="556600" y="260922"/>
                </a:lnTo>
                <a:lnTo>
                  <a:pt x="582203" y="260922"/>
                </a:lnTo>
                <a:lnTo>
                  <a:pt x="612683" y="104521"/>
                </a:lnTo>
                <a:lnTo>
                  <a:pt x="586775" y="104521"/>
                </a:lnTo>
                <a:close/>
                <a:moveTo>
                  <a:pt x="157538" y="74384"/>
                </a:moveTo>
                <a:lnTo>
                  <a:pt x="249247" y="74384"/>
                </a:lnTo>
                <a:lnTo>
                  <a:pt x="243456" y="104521"/>
                </a:lnTo>
                <a:lnTo>
                  <a:pt x="217548" y="104521"/>
                </a:lnTo>
                <a:lnTo>
                  <a:pt x="198345" y="203606"/>
                </a:lnTo>
                <a:cubicBezTo>
                  <a:pt x="197564" y="207950"/>
                  <a:pt x="196917" y="211761"/>
                  <a:pt x="196402" y="215038"/>
                </a:cubicBezTo>
                <a:cubicBezTo>
                  <a:pt x="195888" y="218316"/>
                  <a:pt x="195621" y="221517"/>
                  <a:pt x="195602" y="224642"/>
                </a:cubicBezTo>
                <a:cubicBezTo>
                  <a:pt x="195697" y="235694"/>
                  <a:pt x="199241" y="244230"/>
                  <a:pt x="206232" y="250251"/>
                </a:cubicBezTo>
                <a:cubicBezTo>
                  <a:pt x="213223" y="256273"/>
                  <a:pt x="223091" y="259321"/>
                  <a:pt x="235836" y="259398"/>
                </a:cubicBezTo>
                <a:cubicBezTo>
                  <a:pt x="243488" y="259410"/>
                  <a:pt x="250587" y="258318"/>
                  <a:pt x="257134" y="256120"/>
                </a:cubicBezTo>
                <a:cubicBezTo>
                  <a:pt x="263681" y="253923"/>
                  <a:pt x="269484" y="250544"/>
                  <a:pt x="274545" y="245983"/>
                </a:cubicBezTo>
                <a:cubicBezTo>
                  <a:pt x="279124" y="242014"/>
                  <a:pt x="282921" y="237224"/>
                  <a:pt x="285937" y="231616"/>
                </a:cubicBezTo>
                <a:cubicBezTo>
                  <a:pt x="288954" y="226008"/>
                  <a:pt x="291151" y="219618"/>
                  <a:pt x="292529" y="212447"/>
                </a:cubicBezTo>
                <a:lnTo>
                  <a:pt x="313560" y="104521"/>
                </a:lnTo>
                <a:lnTo>
                  <a:pt x="287652" y="104521"/>
                </a:lnTo>
                <a:lnTo>
                  <a:pt x="293443" y="74384"/>
                </a:lnTo>
                <a:lnTo>
                  <a:pt x="385188" y="74384"/>
                </a:lnTo>
                <a:lnTo>
                  <a:pt x="379397" y="104521"/>
                </a:lnTo>
                <a:lnTo>
                  <a:pt x="353489" y="104521"/>
                </a:lnTo>
                <a:lnTo>
                  <a:pt x="331848" y="214581"/>
                </a:lnTo>
                <a:cubicBezTo>
                  <a:pt x="329213" y="228536"/>
                  <a:pt x="324577" y="240945"/>
                  <a:pt x="317941" y="251808"/>
                </a:cubicBezTo>
                <a:cubicBezTo>
                  <a:pt x="311306" y="262671"/>
                  <a:pt x="302936" y="271494"/>
                  <a:pt x="292833" y="278275"/>
                </a:cubicBezTo>
                <a:cubicBezTo>
                  <a:pt x="284858" y="283609"/>
                  <a:pt x="275968" y="287631"/>
                  <a:pt x="266163" y="290339"/>
                </a:cubicBezTo>
                <a:cubicBezTo>
                  <a:pt x="256359" y="293048"/>
                  <a:pt x="245945" y="294405"/>
                  <a:pt x="234921" y="294412"/>
                </a:cubicBezTo>
                <a:cubicBezTo>
                  <a:pt x="219928" y="294389"/>
                  <a:pt x="206438" y="291897"/>
                  <a:pt x="194451" y="286934"/>
                </a:cubicBezTo>
                <a:cubicBezTo>
                  <a:pt x="182465" y="281971"/>
                  <a:pt x="172950" y="274671"/>
                  <a:pt x="165908" y="265035"/>
                </a:cubicBezTo>
                <a:cubicBezTo>
                  <a:pt x="158865" y="255400"/>
                  <a:pt x="155263" y="243561"/>
                  <a:pt x="155102" y="229520"/>
                </a:cubicBezTo>
                <a:cubicBezTo>
                  <a:pt x="155127" y="225544"/>
                  <a:pt x="155457" y="221377"/>
                  <a:pt x="156092" y="217020"/>
                </a:cubicBezTo>
                <a:cubicBezTo>
                  <a:pt x="156726" y="212663"/>
                  <a:pt x="157513" y="208191"/>
                  <a:pt x="158452" y="203606"/>
                </a:cubicBezTo>
                <a:lnTo>
                  <a:pt x="177636" y="104521"/>
                </a:lnTo>
                <a:lnTo>
                  <a:pt x="151749" y="104521"/>
                </a:lnTo>
                <a:close/>
                <a:moveTo>
                  <a:pt x="487785" y="70726"/>
                </a:moveTo>
                <a:cubicBezTo>
                  <a:pt x="496837" y="70649"/>
                  <a:pt x="506593" y="71852"/>
                  <a:pt x="517055" y="74335"/>
                </a:cubicBezTo>
                <a:cubicBezTo>
                  <a:pt x="527517" y="76818"/>
                  <a:pt x="536167" y="81044"/>
                  <a:pt x="543007" y="87012"/>
                </a:cubicBezTo>
                <a:cubicBezTo>
                  <a:pt x="549846" y="92981"/>
                  <a:pt x="552358" y="101154"/>
                  <a:pt x="550542" y="111534"/>
                </a:cubicBezTo>
                <a:lnTo>
                  <a:pt x="545665" y="137143"/>
                </a:lnTo>
                <a:lnTo>
                  <a:pt x="509114" y="137143"/>
                </a:lnTo>
                <a:lnTo>
                  <a:pt x="512160" y="122204"/>
                </a:lnTo>
                <a:cubicBezTo>
                  <a:pt x="513035" y="115916"/>
                  <a:pt x="510294" y="111572"/>
                  <a:pt x="503935" y="109171"/>
                </a:cubicBezTo>
                <a:cubicBezTo>
                  <a:pt x="497576" y="106769"/>
                  <a:pt x="490566" y="105626"/>
                  <a:pt x="482905" y="105740"/>
                </a:cubicBezTo>
                <a:cubicBezTo>
                  <a:pt x="471365" y="105791"/>
                  <a:pt x="461884" y="108281"/>
                  <a:pt x="454462" y="113210"/>
                </a:cubicBezTo>
                <a:cubicBezTo>
                  <a:pt x="447040" y="118139"/>
                  <a:pt x="443202" y="125202"/>
                  <a:pt x="442947" y="134399"/>
                </a:cubicBezTo>
                <a:cubicBezTo>
                  <a:pt x="443433" y="143649"/>
                  <a:pt x="448291" y="150606"/>
                  <a:pt x="457521" y="155269"/>
                </a:cubicBezTo>
                <a:cubicBezTo>
                  <a:pt x="466750" y="159932"/>
                  <a:pt x="477437" y="164421"/>
                  <a:pt x="489582" y="168736"/>
                </a:cubicBezTo>
                <a:cubicBezTo>
                  <a:pt x="501726" y="173051"/>
                  <a:pt x="512413" y="179312"/>
                  <a:pt x="521643" y="187519"/>
                </a:cubicBezTo>
                <a:cubicBezTo>
                  <a:pt x="530873" y="195726"/>
                  <a:pt x="535730" y="207999"/>
                  <a:pt x="536216" y="224337"/>
                </a:cubicBezTo>
                <a:cubicBezTo>
                  <a:pt x="536002" y="239307"/>
                  <a:pt x="531896" y="252000"/>
                  <a:pt x="523897" y="262417"/>
                </a:cubicBezTo>
                <a:cubicBezTo>
                  <a:pt x="515898" y="272834"/>
                  <a:pt x="505290" y="280762"/>
                  <a:pt x="492072" y="286200"/>
                </a:cubicBezTo>
                <a:cubicBezTo>
                  <a:pt x="478854" y="291639"/>
                  <a:pt x="464309" y="294376"/>
                  <a:pt x="448438" y="294412"/>
                </a:cubicBezTo>
                <a:cubicBezTo>
                  <a:pt x="438246" y="294496"/>
                  <a:pt x="427422" y="292940"/>
                  <a:pt x="415965" y="289742"/>
                </a:cubicBezTo>
                <a:cubicBezTo>
                  <a:pt x="404508" y="286545"/>
                  <a:pt x="395083" y="281198"/>
                  <a:pt x="387688" y="273701"/>
                </a:cubicBezTo>
                <a:cubicBezTo>
                  <a:pt x="380293" y="266205"/>
                  <a:pt x="377593" y="256051"/>
                  <a:pt x="379587" y="243239"/>
                </a:cubicBezTo>
                <a:lnTo>
                  <a:pt x="383854" y="220679"/>
                </a:lnTo>
                <a:lnTo>
                  <a:pt x="420109" y="220679"/>
                </a:lnTo>
                <a:lnTo>
                  <a:pt x="416759" y="236837"/>
                </a:lnTo>
                <a:cubicBezTo>
                  <a:pt x="415714" y="242490"/>
                  <a:pt x="416958" y="246969"/>
                  <a:pt x="420493" y="250274"/>
                </a:cubicBezTo>
                <a:cubicBezTo>
                  <a:pt x="424027" y="253579"/>
                  <a:pt x="428815" y="255935"/>
                  <a:pt x="434855" y="257343"/>
                </a:cubicBezTo>
                <a:cubicBezTo>
                  <a:pt x="440895" y="258750"/>
                  <a:pt x="447151" y="259435"/>
                  <a:pt x="453623" y="259398"/>
                </a:cubicBezTo>
                <a:cubicBezTo>
                  <a:pt x="466853" y="259169"/>
                  <a:pt x="477148" y="255968"/>
                  <a:pt x="484506" y="249794"/>
                </a:cubicBezTo>
                <a:cubicBezTo>
                  <a:pt x="491865" y="243620"/>
                  <a:pt x="495601" y="235846"/>
                  <a:pt x="495716" y="226471"/>
                </a:cubicBezTo>
                <a:cubicBezTo>
                  <a:pt x="495230" y="217208"/>
                  <a:pt x="490372" y="210182"/>
                  <a:pt x="481143" y="205392"/>
                </a:cubicBezTo>
                <a:cubicBezTo>
                  <a:pt x="471913" y="200602"/>
                  <a:pt x="461226" y="196005"/>
                  <a:pt x="449081" y="191601"/>
                </a:cubicBezTo>
                <a:cubicBezTo>
                  <a:pt x="436937" y="187197"/>
                  <a:pt x="426250" y="180943"/>
                  <a:pt x="417020" y="172837"/>
                </a:cubicBezTo>
                <a:cubicBezTo>
                  <a:pt x="407791" y="164732"/>
                  <a:pt x="402933" y="152732"/>
                  <a:pt x="402447" y="136838"/>
                </a:cubicBezTo>
                <a:cubicBezTo>
                  <a:pt x="402676" y="122014"/>
                  <a:pt x="406752" y="109709"/>
                  <a:pt x="414676" y="99923"/>
                </a:cubicBezTo>
                <a:cubicBezTo>
                  <a:pt x="422599" y="90136"/>
                  <a:pt x="432997" y="82822"/>
                  <a:pt x="445868" y="77979"/>
                </a:cubicBezTo>
                <a:cubicBezTo>
                  <a:pt x="458740" y="73136"/>
                  <a:pt x="472712" y="70719"/>
                  <a:pt x="487785" y="70726"/>
                </a:cubicBezTo>
                <a:close/>
                <a:moveTo>
                  <a:pt x="112021" y="70726"/>
                </a:moveTo>
                <a:lnTo>
                  <a:pt x="140662" y="70726"/>
                </a:lnTo>
                <a:lnTo>
                  <a:pt x="112021" y="141402"/>
                </a:lnTo>
                <a:lnTo>
                  <a:pt x="74847" y="141402"/>
                </a:lnTo>
                <a:close/>
                <a:moveTo>
                  <a:pt x="61135" y="70726"/>
                </a:moveTo>
                <a:lnTo>
                  <a:pt x="89777" y="70726"/>
                </a:lnTo>
                <a:lnTo>
                  <a:pt x="61135" y="141402"/>
                </a:lnTo>
                <a:lnTo>
                  <a:pt x="23962" y="141402"/>
                </a:lnTo>
                <a:close/>
                <a:moveTo>
                  <a:pt x="1284966" y="52375"/>
                </a:moveTo>
                <a:cubicBezTo>
                  <a:pt x="1284864" y="52657"/>
                  <a:pt x="1283328" y="55064"/>
                  <a:pt x="1280359" y="59597"/>
                </a:cubicBezTo>
                <a:cubicBezTo>
                  <a:pt x="1277390" y="64130"/>
                  <a:pt x="1273602" y="69098"/>
                  <a:pt x="1268996" y="74502"/>
                </a:cubicBezTo>
                <a:lnTo>
                  <a:pt x="1180956" y="173660"/>
                </a:lnTo>
                <a:lnTo>
                  <a:pt x="1180956" y="174479"/>
                </a:lnTo>
                <a:lnTo>
                  <a:pt x="1259987" y="174479"/>
                </a:lnTo>
                <a:lnTo>
                  <a:pt x="1279233" y="77370"/>
                </a:lnTo>
                <a:cubicBezTo>
                  <a:pt x="1280240" y="71668"/>
                  <a:pt x="1281605" y="66170"/>
                  <a:pt x="1283328" y="60877"/>
                </a:cubicBezTo>
                <a:cubicBezTo>
                  <a:pt x="1285051" y="55585"/>
                  <a:pt x="1286007" y="52750"/>
                  <a:pt x="1286194" y="52375"/>
                </a:cubicBezTo>
                <a:close/>
                <a:moveTo>
                  <a:pt x="2180964" y="0"/>
                </a:moveTo>
                <a:lnTo>
                  <a:pt x="2233364" y="0"/>
                </a:lnTo>
                <a:lnTo>
                  <a:pt x="2224358" y="46231"/>
                </a:lnTo>
                <a:lnTo>
                  <a:pt x="2171957" y="46231"/>
                </a:lnTo>
                <a:close/>
                <a:moveTo>
                  <a:pt x="2012918" y="0"/>
                </a:moveTo>
                <a:lnTo>
                  <a:pt x="2096842" y="0"/>
                </a:lnTo>
                <a:lnTo>
                  <a:pt x="2054656" y="219525"/>
                </a:lnTo>
                <a:cubicBezTo>
                  <a:pt x="2054034" y="222256"/>
                  <a:pt x="2053538" y="224987"/>
                  <a:pt x="2053172" y="227719"/>
                </a:cubicBezTo>
                <a:cubicBezTo>
                  <a:pt x="2052805" y="230450"/>
                  <a:pt x="2052617" y="232771"/>
                  <a:pt x="2052608" y="234683"/>
                </a:cubicBezTo>
                <a:cubicBezTo>
                  <a:pt x="2052677" y="240888"/>
                  <a:pt x="2054281" y="245070"/>
                  <a:pt x="2057421" y="247229"/>
                </a:cubicBezTo>
                <a:cubicBezTo>
                  <a:pt x="2060561" y="249389"/>
                  <a:pt x="2064828" y="250396"/>
                  <a:pt x="2070220" y="250251"/>
                </a:cubicBezTo>
                <a:cubicBezTo>
                  <a:pt x="2073121" y="250234"/>
                  <a:pt x="2075408" y="250165"/>
                  <a:pt x="2077080" y="250046"/>
                </a:cubicBezTo>
                <a:cubicBezTo>
                  <a:pt x="2078753" y="249926"/>
                  <a:pt x="2079606" y="249858"/>
                  <a:pt x="2079640" y="249841"/>
                </a:cubicBezTo>
                <a:lnTo>
                  <a:pt x="2071449" y="291159"/>
                </a:lnTo>
                <a:cubicBezTo>
                  <a:pt x="2071287" y="291210"/>
                  <a:pt x="2069461" y="291414"/>
                  <a:pt x="2065971" y="291772"/>
                </a:cubicBezTo>
                <a:cubicBezTo>
                  <a:pt x="2062481" y="292130"/>
                  <a:pt x="2058300" y="292335"/>
                  <a:pt x="2053428" y="292386"/>
                </a:cubicBezTo>
                <a:cubicBezTo>
                  <a:pt x="2044898" y="292565"/>
                  <a:pt x="2036496" y="291570"/>
                  <a:pt x="2028224" y="289401"/>
                </a:cubicBezTo>
                <a:cubicBezTo>
                  <a:pt x="2019952" y="287231"/>
                  <a:pt x="2013067" y="282812"/>
                  <a:pt x="2007568" y="276142"/>
                </a:cubicBezTo>
                <a:cubicBezTo>
                  <a:pt x="2002069" y="269472"/>
                  <a:pt x="1999215" y="259476"/>
                  <a:pt x="1999005" y="246154"/>
                </a:cubicBezTo>
                <a:cubicBezTo>
                  <a:pt x="1999005" y="243073"/>
                  <a:pt x="1999210" y="239710"/>
                  <a:pt x="1999619" y="236066"/>
                </a:cubicBezTo>
                <a:cubicBezTo>
                  <a:pt x="2000028" y="232421"/>
                  <a:pt x="2000642" y="228546"/>
                  <a:pt x="2001460" y="224441"/>
                </a:cubicBezTo>
                <a:lnTo>
                  <a:pt x="2037468" y="38859"/>
                </a:lnTo>
                <a:lnTo>
                  <a:pt x="2005143" y="38859"/>
                </a:lnTo>
                <a:close/>
                <a:moveTo>
                  <a:pt x="1889092" y="0"/>
                </a:moveTo>
                <a:lnTo>
                  <a:pt x="1973018" y="0"/>
                </a:lnTo>
                <a:lnTo>
                  <a:pt x="1930831" y="219525"/>
                </a:lnTo>
                <a:cubicBezTo>
                  <a:pt x="1930208" y="222256"/>
                  <a:pt x="1929714" y="224987"/>
                  <a:pt x="1929347" y="227719"/>
                </a:cubicBezTo>
                <a:cubicBezTo>
                  <a:pt x="1928980" y="230450"/>
                  <a:pt x="1928792" y="232771"/>
                  <a:pt x="1928784" y="234683"/>
                </a:cubicBezTo>
                <a:cubicBezTo>
                  <a:pt x="1928852" y="240888"/>
                  <a:pt x="1930456" y="245070"/>
                  <a:pt x="1933596" y="247229"/>
                </a:cubicBezTo>
                <a:cubicBezTo>
                  <a:pt x="1936736" y="249389"/>
                  <a:pt x="1941002" y="250396"/>
                  <a:pt x="1946395" y="250251"/>
                </a:cubicBezTo>
                <a:cubicBezTo>
                  <a:pt x="1949296" y="250234"/>
                  <a:pt x="1951583" y="250165"/>
                  <a:pt x="1953256" y="250046"/>
                </a:cubicBezTo>
                <a:cubicBezTo>
                  <a:pt x="1954928" y="249926"/>
                  <a:pt x="1955781" y="249858"/>
                  <a:pt x="1955815" y="249841"/>
                </a:cubicBezTo>
                <a:lnTo>
                  <a:pt x="1947624" y="291159"/>
                </a:lnTo>
                <a:cubicBezTo>
                  <a:pt x="1947462" y="291210"/>
                  <a:pt x="1945636" y="291414"/>
                  <a:pt x="1942146" y="291772"/>
                </a:cubicBezTo>
                <a:cubicBezTo>
                  <a:pt x="1938656" y="292130"/>
                  <a:pt x="1934475" y="292335"/>
                  <a:pt x="1929603" y="292386"/>
                </a:cubicBezTo>
                <a:cubicBezTo>
                  <a:pt x="1921073" y="292565"/>
                  <a:pt x="1912672" y="291570"/>
                  <a:pt x="1904399" y="289401"/>
                </a:cubicBezTo>
                <a:cubicBezTo>
                  <a:pt x="1896127" y="287231"/>
                  <a:pt x="1889242" y="282812"/>
                  <a:pt x="1883743" y="276142"/>
                </a:cubicBezTo>
                <a:cubicBezTo>
                  <a:pt x="1878244" y="269472"/>
                  <a:pt x="1875390" y="259476"/>
                  <a:pt x="1875180" y="246154"/>
                </a:cubicBezTo>
                <a:cubicBezTo>
                  <a:pt x="1875180" y="243073"/>
                  <a:pt x="1875385" y="239710"/>
                  <a:pt x="1875794" y="236066"/>
                </a:cubicBezTo>
                <a:cubicBezTo>
                  <a:pt x="1876203" y="232421"/>
                  <a:pt x="1876817" y="228546"/>
                  <a:pt x="1877635" y="224441"/>
                </a:cubicBezTo>
                <a:lnTo>
                  <a:pt x="1913643" y="38859"/>
                </a:lnTo>
                <a:lnTo>
                  <a:pt x="1881318" y="38859"/>
                </a:lnTo>
                <a:close/>
                <a:moveTo>
                  <a:pt x="1790439" y="0"/>
                </a:moveTo>
                <a:lnTo>
                  <a:pt x="1842840" y="0"/>
                </a:lnTo>
                <a:lnTo>
                  <a:pt x="1833833" y="46231"/>
                </a:lnTo>
                <a:lnTo>
                  <a:pt x="1781432" y="46231"/>
                </a:lnTo>
                <a:close/>
                <a:moveTo>
                  <a:pt x="1490694" y="0"/>
                </a:moveTo>
                <a:lnTo>
                  <a:pt x="1574657" y="0"/>
                </a:lnTo>
                <a:lnTo>
                  <a:pt x="1557455" y="88455"/>
                </a:lnTo>
                <a:cubicBezTo>
                  <a:pt x="1556354" y="93714"/>
                  <a:pt x="1555279" y="98129"/>
                  <a:pt x="1554230" y="101700"/>
                </a:cubicBezTo>
                <a:cubicBezTo>
                  <a:pt x="1553180" y="105271"/>
                  <a:pt x="1552617" y="107129"/>
                  <a:pt x="1552540" y="107274"/>
                </a:cubicBezTo>
                <a:lnTo>
                  <a:pt x="1553359" y="107274"/>
                </a:lnTo>
                <a:cubicBezTo>
                  <a:pt x="1560757" y="98138"/>
                  <a:pt x="1570126" y="90842"/>
                  <a:pt x="1581466" y="85387"/>
                </a:cubicBezTo>
                <a:cubicBezTo>
                  <a:pt x="1592806" y="79932"/>
                  <a:pt x="1604735" y="77137"/>
                  <a:pt x="1617253" y="77000"/>
                </a:cubicBezTo>
                <a:cubicBezTo>
                  <a:pt x="1642395" y="77314"/>
                  <a:pt x="1661805" y="85278"/>
                  <a:pt x="1675481" y="100890"/>
                </a:cubicBezTo>
                <a:cubicBezTo>
                  <a:pt x="1689157" y="116503"/>
                  <a:pt x="1696080" y="137881"/>
                  <a:pt x="1696250" y="165025"/>
                </a:cubicBezTo>
                <a:cubicBezTo>
                  <a:pt x="1695909" y="191017"/>
                  <a:pt x="1690316" y="213779"/>
                  <a:pt x="1679470" y="233312"/>
                </a:cubicBezTo>
                <a:cubicBezTo>
                  <a:pt x="1668625" y="252844"/>
                  <a:pt x="1654571" y="268074"/>
                  <a:pt x="1637309" y="279002"/>
                </a:cubicBezTo>
                <a:cubicBezTo>
                  <a:pt x="1620047" y="289930"/>
                  <a:pt x="1601620" y="295484"/>
                  <a:pt x="1582030" y="295662"/>
                </a:cubicBezTo>
                <a:cubicBezTo>
                  <a:pt x="1569077" y="295688"/>
                  <a:pt x="1557097" y="292978"/>
                  <a:pt x="1546089" y="287532"/>
                </a:cubicBezTo>
                <a:cubicBezTo>
                  <a:pt x="1535082" y="282086"/>
                  <a:pt x="1526583" y="273750"/>
                  <a:pt x="1520593" y="262526"/>
                </a:cubicBezTo>
                <a:lnTo>
                  <a:pt x="1519774" y="262526"/>
                </a:lnTo>
                <a:cubicBezTo>
                  <a:pt x="1519791" y="262654"/>
                  <a:pt x="1519654" y="264137"/>
                  <a:pt x="1519364" y="266975"/>
                </a:cubicBezTo>
                <a:cubicBezTo>
                  <a:pt x="1519074" y="269813"/>
                  <a:pt x="1518528" y="273239"/>
                  <a:pt x="1517726" y="277253"/>
                </a:cubicBezTo>
                <a:lnTo>
                  <a:pt x="1515269" y="290747"/>
                </a:lnTo>
                <a:lnTo>
                  <a:pt x="1466529" y="290747"/>
                </a:lnTo>
                <a:lnTo>
                  <a:pt x="1515269" y="38859"/>
                </a:lnTo>
                <a:lnTo>
                  <a:pt x="1482912" y="38859"/>
                </a:lnTo>
                <a:close/>
                <a:moveTo>
                  <a:pt x="1282099" y="0"/>
                </a:moveTo>
                <a:lnTo>
                  <a:pt x="1345980" y="0"/>
                </a:lnTo>
                <a:lnTo>
                  <a:pt x="1312402" y="174479"/>
                </a:lnTo>
                <a:lnTo>
                  <a:pt x="1349664" y="174479"/>
                </a:lnTo>
                <a:lnTo>
                  <a:pt x="1341884" y="215795"/>
                </a:lnTo>
                <a:lnTo>
                  <a:pt x="1304212" y="215795"/>
                </a:lnTo>
                <a:lnTo>
                  <a:pt x="1289470" y="290747"/>
                </a:lnTo>
                <a:lnTo>
                  <a:pt x="1237465" y="290747"/>
                </a:lnTo>
                <a:lnTo>
                  <a:pt x="1252207" y="215795"/>
                </a:lnTo>
                <a:lnTo>
                  <a:pt x="1116666" y="215795"/>
                </a:lnTo>
                <a:lnTo>
                  <a:pt x="1122399" y="183479"/>
                </a:lnTo>
                <a:close/>
                <a:moveTo>
                  <a:pt x="950217" y="0"/>
                </a:moveTo>
                <a:lnTo>
                  <a:pt x="1107443" y="0"/>
                </a:lnTo>
                <a:lnTo>
                  <a:pt x="1092288" y="77387"/>
                </a:lnTo>
                <a:lnTo>
                  <a:pt x="1046456" y="77387"/>
                </a:lnTo>
                <a:lnTo>
                  <a:pt x="1053412" y="42955"/>
                </a:lnTo>
                <a:lnTo>
                  <a:pt x="987489" y="42955"/>
                </a:lnTo>
                <a:lnTo>
                  <a:pt x="971515" y="95833"/>
                </a:lnTo>
                <a:cubicBezTo>
                  <a:pt x="970039" y="100623"/>
                  <a:pt x="968793" y="104464"/>
                  <a:pt x="967778" y="107355"/>
                </a:cubicBezTo>
                <a:cubicBezTo>
                  <a:pt x="966762" y="110247"/>
                  <a:pt x="966233" y="111731"/>
                  <a:pt x="966191" y="111807"/>
                </a:cubicBezTo>
                <a:lnTo>
                  <a:pt x="967010" y="111807"/>
                </a:lnTo>
                <a:cubicBezTo>
                  <a:pt x="967198" y="111551"/>
                  <a:pt x="970406" y="110529"/>
                  <a:pt x="976635" y="108739"/>
                </a:cubicBezTo>
                <a:cubicBezTo>
                  <a:pt x="982864" y="106949"/>
                  <a:pt x="990987" y="105926"/>
                  <a:pt x="1001005" y="105671"/>
                </a:cubicBezTo>
                <a:cubicBezTo>
                  <a:pt x="1026526" y="105916"/>
                  <a:pt x="1047438" y="113402"/>
                  <a:pt x="1063740" y="128128"/>
                </a:cubicBezTo>
                <a:cubicBezTo>
                  <a:pt x="1080043" y="142854"/>
                  <a:pt x="1088467" y="163346"/>
                  <a:pt x="1089012" y="189604"/>
                </a:cubicBezTo>
                <a:cubicBezTo>
                  <a:pt x="1088729" y="209490"/>
                  <a:pt x="1083020" y="227398"/>
                  <a:pt x="1071884" y="243327"/>
                </a:cubicBezTo>
                <a:cubicBezTo>
                  <a:pt x="1060747" y="259256"/>
                  <a:pt x="1045880" y="271906"/>
                  <a:pt x="1027280" y="281279"/>
                </a:cubicBezTo>
                <a:cubicBezTo>
                  <a:pt x="1008680" y="290651"/>
                  <a:pt x="988044" y="295446"/>
                  <a:pt x="965372" y="295662"/>
                </a:cubicBezTo>
                <a:cubicBezTo>
                  <a:pt x="945583" y="295193"/>
                  <a:pt x="929139" y="291904"/>
                  <a:pt x="916041" y="285798"/>
                </a:cubicBezTo>
                <a:cubicBezTo>
                  <a:pt x="902942" y="279691"/>
                  <a:pt x="893142" y="273584"/>
                  <a:pt x="886642" y="267478"/>
                </a:cubicBezTo>
                <a:cubicBezTo>
                  <a:pt x="880142" y="261371"/>
                  <a:pt x="876896" y="258083"/>
                  <a:pt x="876903" y="257613"/>
                </a:cubicBezTo>
                <a:lnTo>
                  <a:pt x="906802" y="222796"/>
                </a:lnTo>
                <a:cubicBezTo>
                  <a:pt x="906871" y="223115"/>
                  <a:pt x="909374" y="225346"/>
                  <a:pt x="914311" y="229489"/>
                </a:cubicBezTo>
                <a:cubicBezTo>
                  <a:pt x="919249" y="233633"/>
                  <a:pt x="926212" y="237776"/>
                  <a:pt x="935200" y="241919"/>
                </a:cubicBezTo>
                <a:cubicBezTo>
                  <a:pt x="944187" y="246063"/>
                  <a:pt x="954791" y="248294"/>
                  <a:pt x="967010" y="248612"/>
                </a:cubicBezTo>
                <a:cubicBezTo>
                  <a:pt x="985040" y="248297"/>
                  <a:pt x="1000587" y="242782"/>
                  <a:pt x="1013650" y="232068"/>
                </a:cubicBezTo>
                <a:cubicBezTo>
                  <a:pt x="1026714" y="221353"/>
                  <a:pt x="1033557" y="207336"/>
                  <a:pt x="1034180" y="190014"/>
                </a:cubicBezTo>
                <a:cubicBezTo>
                  <a:pt x="1033941" y="176440"/>
                  <a:pt x="1029299" y="166093"/>
                  <a:pt x="1020255" y="158972"/>
                </a:cubicBezTo>
                <a:cubicBezTo>
                  <a:pt x="1011210" y="151852"/>
                  <a:pt x="999196" y="148267"/>
                  <a:pt x="984212" y="148215"/>
                </a:cubicBezTo>
                <a:cubicBezTo>
                  <a:pt x="970176" y="148728"/>
                  <a:pt x="958622" y="150777"/>
                  <a:pt x="949552" y="154362"/>
                </a:cubicBezTo>
                <a:cubicBezTo>
                  <a:pt x="940481" y="157948"/>
                  <a:pt x="935788" y="159997"/>
                  <a:pt x="935473" y="160509"/>
                </a:cubicBezTo>
                <a:lnTo>
                  <a:pt x="906802" y="148626"/>
                </a:lnTo>
                <a:close/>
              </a:path>
            </a:pathLst>
          </a:custGeom>
          <a:solidFill>
            <a:srgbClr val="D4474B"/>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09810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t>ROI analysis</a:t>
            </a:r>
            <a:br>
              <a:rPr lang="nl-NL" dirty="0"/>
            </a:br>
            <a:r>
              <a:rPr lang="nl-NL" sz="1800" dirty="0" err="1"/>
              <a:t>Bindingpotential</a:t>
            </a:r>
            <a:r>
              <a:rPr lang="nl-NL" sz="1800" dirty="0"/>
              <a:t> (BP) per </a:t>
            </a:r>
            <a:r>
              <a:rPr lang="nl-NL" sz="1800" dirty="0" err="1"/>
              <a:t>region</a:t>
            </a:r>
            <a:r>
              <a:rPr lang="nl-NL" sz="1800" dirty="0"/>
              <a:t> of interest</a:t>
            </a:r>
            <a:endParaRPr lang="nl-NL" dirty="0"/>
          </a:p>
        </p:txBody>
      </p:sp>
      <p:sp>
        <p:nvSpPr>
          <p:cNvPr id="3" name="Tijdelijke aanduiding voor inhoud 2"/>
          <p:cNvSpPr>
            <a:spLocks noGrp="1"/>
          </p:cNvSpPr>
          <p:nvPr>
            <p:ph idx="1"/>
          </p:nvPr>
        </p:nvSpPr>
        <p:spPr/>
        <p:txBody>
          <a:bodyPr/>
          <a:lstStyle/>
          <a:p>
            <a:endParaRPr lang="nl-NL"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9474" t="55605" r="21790" b="17027"/>
          <a:stretch/>
        </p:blipFill>
        <p:spPr bwMode="auto">
          <a:xfrm>
            <a:off x="1675777" y="1412776"/>
            <a:ext cx="5521206"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7616" r="32920"/>
          <a:stretch/>
        </p:blipFill>
        <p:spPr bwMode="auto">
          <a:xfrm>
            <a:off x="4003656" y="1196752"/>
            <a:ext cx="1564235" cy="2083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785" t="18548" r="62405"/>
          <a:stretch/>
        </p:blipFill>
        <p:spPr bwMode="auto">
          <a:xfrm flipH="1">
            <a:off x="1727257" y="1630962"/>
            <a:ext cx="2027583" cy="1975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6672" r="2062"/>
          <a:stretch/>
        </p:blipFill>
        <p:spPr bwMode="auto">
          <a:xfrm>
            <a:off x="5508104" y="1507469"/>
            <a:ext cx="1932166" cy="242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7616" r="32920"/>
          <a:stretch/>
        </p:blipFill>
        <p:spPr bwMode="auto">
          <a:xfrm>
            <a:off x="4008088" y="3717032"/>
            <a:ext cx="1564235" cy="2083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785" t="18548" r="62405"/>
          <a:stretch/>
        </p:blipFill>
        <p:spPr bwMode="auto">
          <a:xfrm flipH="1">
            <a:off x="1675777" y="4086002"/>
            <a:ext cx="2027583" cy="1975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6672" r="2062"/>
          <a:stretch/>
        </p:blipFill>
        <p:spPr bwMode="auto">
          <a:xfrm>
            <a:off x="5572323" y="3636091"/>
            <a:ext cx="1932166" cy="242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kstvak 10">
            <a:extLst>
              <a:ext uri="{FF2B5EF4-FFF2-40B4-BE49-F238E27FC236}">
                <a16:creationId xmlns="" xmlns:a16="http://schemas.microsoft.com/office/drawing/2014/main" id="{50A5E4D0-4577-EB40-B323-E15F601750DB}"/>
              </a:ext>
            </a:extLst>
          </p:cNvPr>
          <p:cNvSpPr txBox="1"/>
          <p:nvPr/>
        </p:nvSpPr>
        <p:spPr>
          <a:xfrm>
            <a:off x="7196983" y="2053958"/>
            <a:ext cx="994311" cy="369332"/>
          </a:xfrm>
          <a:prstGeom prst="rect">
            <a:avLst/>
          </a:prstGeom>
          <a:noFill/>
        </p:spPr>
        <p:txBody>
          <a:bodyPr wrap="none" rtlCol="0">
            <a:spAutoFit/>
          </a:bodyPr>
          <a:lstStyle/>
          <a:p>
            <a:r>
              <a:rPr lang="nl-NL" b="1" dirty="0" err="1">
                <a:solidFill>
                  <a:schemeClr val="tx2">
                    <a:lumMod val="75000"/>
                  </a:schemeClr>
                </a:solidFill>
              </a:rPr>
              <a:t>striatum</a:t>
            </a:r>
            <a:endParaRPr lang="nl-NL" b="1" dirty="0">
              <a:solidFill>
                <a:schemeClr val="tx2">
                  <a:lumMod val="75000"/>
                </a:schemeClr>
              </a:solidFill>
            </a:endParaRPr>
          </a:p>
        </p:txBody>
      </p:sp>
      <p:sp>
        <p:nvSpPr>
          <p:cNvPr id="12" name="Tekstvak 11">
            <a:extLst>
              <a:ext uri="{FF2B5EF4-FFF2-40B4-BE49-F238E27FC236}">
                <a16:creationId xmlns="" xmlns:a16="http://schemas.microsoft.com/office/drawing/2014/main" id="{7910E2B1-3610-ED42-B2F1-15013D698E7B}"/>
              </a:ext>
            </a:extLst>
          </p:cNvPr>
          <p:cNvSpPr txBox="1"/>
          <p:nvPr/>
        </p:nvSpPr>
        <p:spPr>
          <a:xfrm>
            <a:off x="7203878" y="2630439"/>
            <a:ext cx="1074333" cy="369332"/>
          </a:xfrm>
          <a:prstGeom prst="rect">
            <a:avLst/>
          </a:prstGeom>
          <a:noFill/>
        </p:spPr>
        <p:txBody>
          <a:bodyPr wrap="none" rtlCol="0">
            <a:spAutoFit/>
          </a:bodyPr>
          <a:lstStyle/>
          <a:p>
            <a:r>
              <a:rPr lang="nl-NL" b="1" dirty="0">
                <a:solidFill>
                  <a:srgbClr val="00B050"/>
                </a:solidFill>
              </a:rPr>
              <a:t>thalamus</a:t>
            </a:r>
          </a:p>
        </p:txBody>
      </p:sp>
      <p:sp>
        <p:nvSpPr>
          <p:cNvPr id="13" name="Tekstvak 12">
            <a:extLst>
              <a:ext uri="{FF2B5EF4-FFF2-40B4-BE49-F238E27FC236}">
                <a16:creationId xmlns="" xmlns:a16="http://schemas.microsoft.com/office/drawing/2014/main" id="{EAA6585F-D095-3942-BE21-99E4B4FFF4BC}"/>
              </a:ext>
            </a:extLst>
          </p:cNvPr>
          <p:cNvSpPr txBox="1"/>
          <p:nvPr/>
        </p:nvSpPr>
        <p:spPr>
          <a:xfrm>
            <a:off x="7157773" y="3192096"/>
            <a:ext cx="1549463" cy="369332"/>
          </a:xfrm>
          <a:prstGeom prst="rect">
            <a:avLst/>
          </a:prstGeom>
          <a:noFill/>
        </p:spPr>
        <p:txBody>
          <a:bodyPr wrap="none" rtlCol="0">
            <a:spAutoFit/>
          </a:bodyPr>
          <a:lstStyle/>
          <a:p>
            <a:r>
              <a:rPr lang="nl-NL" altLang="nl-NL" b="1" dirty="0">
                <a:solidFill>
                  <a:srgbClr val="FF0000"/>
                </a:solidFill>
                <a:latin typeface="Calibri" pitchFamily="34" charset="0"/>
                <a:ea typeface="ＭＳ Ｐゴシック" pitchFamily="34" charset="-128"/>
              </a:rPr>
              <a:t>hypothalamus</a:t>
            </a:r>
            <a:endParaRPr lang="nl-NL" dirty="0"/>
          </a:p>
        </p:txBody>
      </p:sp>
    </p:spTree>
    <p:extLst>
      <p:ext uri="{BB962C8B-B14F-4D97-AF65-F5344CB8AC3E}">
        <p14:creationId xmlns:p14="http://schemas.microsoft.com/office/powerpoint/2010/main" val="2815466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anim calcmode="lin" valueType="num">
                                      <p:cBhvr>
                                        <p:cTn id="18" dur="750" fill="hold"/>
                                        <p:tgtEl>
                                          <p:spTgt spid="7"/>
                                        </p:tgtEl>
                                        <p:attrNameLst>
                                          <p:attrName>ppt_x</p:attrName>
                                        </p:attrNameLst>
                                      </p:cBhvr>
                                      <p:tavLst>
                                        <p:tav tm="0">
                                          <p:val>
                                            <p:strVal val="#ppt_x"/>
                                          </p:val>
                                        </p:tav>
                                        <p:tav tm="100000">
                                          <p:val>
                                            <p:strVal val="#ppt_x"/>
                                          </p:val>
                                        </p:tav>
                                      </p:tavLst>
                                    </p:anim>
                                    <p:anim calcmode="lin" valueType="num">
                                      <p:cBhvr>
                                        <p:cTn id="19"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457200" y="2249089"/>
          <a:ext cx="3709987" cy="2681287"/>
        </p:xfrm>
        <a:graphic>
          <a:graphicData uri="http://schemas.openxmlformats.org/presentationml/2006/ole">
            <mc:AlternateContent xmlns:mc="http://schemas.openxmlformats.org/markup-compatibility/2006">
              <mc:Choice xmlns:v="urn:schemas-microsoft-com:vml" Requires="v">
                <p:oleObj spid="_x0000_s3149" name="Prism 7" r:id="rId4" imgW="3709398" imgH="2681707" progId="Prism7.Document">
                  <p:embed/>
                </p:oleObj>
              </mc:Choice>
              <mc:Fallback>
                <p:oleObj name="Prism 7" r:id="rId4" imgW="3709398" imgH="2681707" progId="Prism7.Document">
                  <p:embed/>
                  <p:pic>
                    <p:nvPicPr>
                      <p:cNvPr id="2" name="Object 1"/>
                      <p:cNvPicPr/>
                      <p:nvPr/>
                    </p:nvPicPr>
                    <p:blipFill>
                      <a:blip r:embed="rId5"/>
                      <a:stretch>
                        <a:fillRect/>
                      </a:stretch>
                    </p:blipFill>
                    <p:spPr>
                      <a:xfrm>
                        <a:off x="457200" y="2249089"/>
                        <a:ext cx="3709987" cy="2681287"/>
                      </a:xfrm>
                      <a:prstGeom prst="rect">
                        <a:avLst/>
                      </a:prstGeom>
                    </p:spPr>
                  </p:pic>
                </p:oleObj>
              </mc:Fallback>
            </mc:AlternateContent>
          </a:graphicData>
        </a:graphic>
      </p:graphicFrame>
      <p:sp>
        <p:nvSpPr>
          <p:cNvPr id="4" name="Titel 1"/>
          <p:cNvSpPr txBox="1">
            <a:spLocks/>
          </p:cNvSpPr>
          <p:nvPr/>
        </p:nvSpPr>
        <p:spPr>
          <a:xfrm>
            <a:off x="457200" y="333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dirty="0"/>
              <a:t>Donor FMT </a:t>
            </a:r>
            <a:r>
              <a:rPr lang="nl-NL" dirty="0" err="1"/>
              <a:t>increases</a:t>
            </a:r>
            <a:r>
              <a:rPr lang="nl-NL" dirty="0"/>
              <a:t> dopamine receptor </a:t>
            </a:r>
            <a:r>
              <a:rPr lang="nl-NL" dirty="0" err="1"/>
              <a:t>expression</a:t>
            </a:r>
            <a:endParaRPr lang="nl-NL" dirty="0"/>
          </a:p>
          <a:p>
            <a:r>
              <a:rPr lang="nl-NL" sz="2000" dirty="0"/>
              <a:t>Change over time (0-4 weeks) </a:t>
            </a:r>
            <a:r>
              <a:rPr lang="nl-NL" sz="2000" dirty="0" err="1"/>
              <a:t>between</a:t>
            </a:r>
            <a:r>
              <a:rPr lang="nl-NL" sz="2000" dirty="0"/>
              <a:t> </a:t>
            </a:r>
            <a:r>
              <a:rPr lang="nl-NL" sz="2000" dirty="0" err="1"/>
              <a:t>two</a:t>
            </a:r>
            <a:r>
              <a:rPr lang="nl-NL" sz="2000" dirty="0"/>
              <a:t> treatment </a:t>
            </a:r>
            <a:r>
              <a:rPr lang="nl-NL" sz="2000" dirty="0" err="1"/>
              <a:t>groups</a:t>
            </a:r>
            <a:endParaRPr lang="nl-NL" sz="2000" dirty="0"/>
          </a:p>
        </p:txBody>
      </p:sp>
      <p:sp>
        <p:nvSpPr>
          <p:cNvPr id="5" name="Tijdelijke aanduiding voor inhoud 3"/>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nl-NL" dirty="0"/>
              <a:t> </a:t>
            </a:r>
            <a:endParaRPr lang="nl-NL" sz="1000" dirty="0"/>
          </a:p>
        </p:txBody>
      </p:sp>
      <p:sp>
        <p:nvSpPr>
          <p:cNvPr id="3" name="Tekstvak 2"/>
          <p:cNvSpPr txBox="1"/>
          <p:nvPr/>
        </p:nvSpPr>
        <p:spPr>
          <a:xfrm>
            <a:off x="2154925" y="2174673"/>
            <a:ext cx="708322" cy="553998"/>
          </a:xfrm>
          <a:prstGeom prst="rect">
            <a:avLst/>
          </a:prstGeom>
          <a:noFill/>
        </p:spPr>
        <p:txBody>
          <a:bodyPr wrap="none" rtlCol="0">
            <a:spAutoFit/>
          </a:bodyPr>
          <a:lstStyle/>
          <a:p>
            <a:r>
              <a:rPr lang="nl-NL" sz="1200" dirty="0"/>
              <a:t>(p&lt;0.05)</a:t>
            </a:r>
          </a:p>
          <a:p>
            <a:endParaRPr lang="nl-NL" dirty="0"/>
          </a:p>
        </p:txBody>
      </p:sp>
      <p:sp>
        <p:nvSpPr>
          <p:cNvPr id="6" name="Tekstvak 5"/>
          <p:cNvSpPr txBox="1"/>
          <p:nvPr/>
        </p:nvSpPr>
        <p:spPr>
          <a:xfrm>
            <a:off x="457200" y="6484471"/>
            <a:ext cx="4346190" cy="369332"/>
          </a:xfrm>
          <a:prstGeom prst="rect">
            <a:avLst/>
          </a:prstGeom>
          <a:noFill/>
        </p:spPr>
        <p:txBody>
          <a:bodyPr wrap="none" rtlCol="0">
            <a:spAutoFit/>
          </a:bodyPr>
          <a:lstStyle/>
          <a:p>
            <a:r>
              <a:rPr lang="nl-NL" dirty="0" err="1"/>
              <a:t>Hartstra</a:t>
            </a:r>
            <a:r>
              <a:rPr lang="nl-NL" dirty="0"/>
              <a:t>/</a:t>
            </a:r>
            <a:r>
              <a:rPr lang="nl-NL" dirty="0" err="1"/>
              <a:t>Sanz</a:t>
            </a:r>
            <a:r>
              <a:rPr lang="nl-NL" dirty="0"/>
              <a:t>/Nieuwdorp, </a:t>
            </a:r>
            <a:r>
              <a:rPr lang="nl-NL" dirty="0" err="1"/>
              <a:t>unpublished</a:t>
            </a:r>
            <a:r>
              <a:rPr lang="nl-NL" dirty="0"/>
              <a:t> data</a:t>
            </a:r>
          </a:p>
        </p:txBody>
      </p:sp>
      <p:sp>
        <p:nvSpPr>
          <p:cNvPr id="7" name="Tekstvak 6"/>
          <p:cNvSpPr txBox="1"/>
          <p:nvPr/>
        </p:nvSpPr>
        <p:spPr>
          <a:xfrm>
            <a:off x="6200588" y="6523923"/>
            <a:ext cx="2842169" cy="369332"/>
          </a:xfrm>
          <a:prstGeom prst="rect">
            <a:avLst/>
          </a:prstGeom>
          <a:noFill/>
        </p:spPr>
        <p:txBody>
          <a:bodyPr wrap="none" rtlCol="0">
            <a:spAutoFit/>
          </a:bodyPr>
          <a:lstStyle/>
          <a:p>
            <a:r>
              <a:rPr lang="nl-NL" dirty="0"/>
              <a:t>Versteeg/</a:t>
            </a:r>
            <a:r>
              <a:rPr lang="nl-NL" dirty="0" err="1"/>
              <a:t>Serlie</a:t>
            </a:r>
            <a:r>
              <a:rPr lang="nl-NL" dirty="0"/>
              <a:t>, FASEB 2017</a:t>
            </a:r>
          </a:p>
        </p:txBody>
      </p:sp>
      <p:sp>
        <p:nvSpPr>
          <p:cNvPr id="10" name="Tekstvak 9"/>
          <p:cNvSpPr txBox="1"/>
          <p:nvPr/>
        </p:nvSpPr>
        <p:spPr>
          <a:xfrm>
            <a:off x="977249" y="1805341"/>
            <a:ext cx="3314204" cy="369332"/>
          </a:xfrm>
          <a:prstGeom prst="rect">
            <a:avLst/>
          </a:prstGeom>
          <a:noFill/>
        </p:spPr>
        <p:txBody>
          <a:bodyPr wrap="none" rtlCol="0">
            <a:spAutoFit/>
          </a:bodyPr>
          <a:lstStyle/>
          <a:p>
            <a:r>
              <a:rPr lang="nl-NL" dirty="0"/>
              <a:t>Donor FMT effect (no </a:t>
            </a:r>
            <a:r>
              <a:rPr lang="nl-NL" dirty="0" err="1"/>
              <a:t>weightloss</a:t>
            </a:r>
            <a:r>
              <a:rPr lang="nl-NL" dirty="0"/>
              <a:t>)</a:t>
            </a:r>
          </a:p>
        </p:txBody>
      </p:sp>
    </p:spTree>
    <p:extLst>
      <p:ext uri="{BB962C8B-B14F-4D97-AF65-F5344CB8AC3E}">
        <p14:creationId xmlns:p14="http://schemas.microsoft.com/office/powerpoint/2010/main" val="34351032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457200" y="2249089"/>
          <a:ext cx="3709987" cy="2681287"/>
        </p:xfrm>
        <a:graphic>
          <a:graphicData uri="http://schemas.openxmlformats.org/presentationml/2006/ole">
            <mc:AlternateContent xmlns:mc="http://schemas.openxmlformats.org/markup-compatibility/2006">
              <mc:Choice xmlns:v="urn:schemas-microsoft-com:vml" Requires="v">
                <p:oleObj spid="_x0000_s4128" name="Prism 7" r:id="rId4" imgW="3709398" imgH="2681707" progId="Prism7.Document">
                  <p:embed/>
                </p:oleObj>
              </mc:Choice>
              <mc:Fallback>
                <p:oleObj name="Prism 7" r:id="rId4" imgW="3709398" imgH="2681707" progId="Prism7.Document">
                  <p:embed/>
                  <p:pic>
                    <p:nvPicPr>
                      <p:cNvPr id="2" name="Object 1"/>
                      <p:cNvPicPr/>
                      <p:nvPr/>
                    </p:nvPicPr>
                    <p:blipFill>
                      <a:blip r:embed="rId5"/>
                      <a:stretch>
                        <a:fillRect/>
                      </a:stretch>
                    </p:blipFill>
                    <p:spPr>
                      <a:xfrm>
                        <a:off x="457200" y="2249089"/>
                        <a:ext cx="3709987" cy="2681287"/>
                      </a:xfrm>
                      <a:prstGeom prst="rect">
                        <a:avLst/>
                      </a:prstGeom>
                    </p:spPr>
                  </p:pic>
                </p:oleObj>
              </mc:Fallback>
            </mc:AlternateContent>
          </a:graphicData>
        </a:graphic>
      </p:graphicFrame>
      <p:sp>
        <p:nvSpPr>
          <p:cNvPr id="4" name="Titel 1"/>
          <p:cNvSpPr txBox="1">
            <a:spLocks/>
          </p:cNvSpPr>
          <p:nvPr/>
        </p:nvSpPr>
        <p:spPr>
          <a:xfrm>
            <a:off x="457200" y="333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dirty="0"/>
              <a:t>Donor FMT </a:t>
            </a:r>
            <a:r>
              <a:rPr lang="nl-NL" dirty="0" err="1"/>
              <a:t>increases</a:t>
            </a:r>
            <a:r>
              <a:rPr lang="nl-NL" dirty="0"/>
              <a:t> dopamine receptor </a:t>
            </a:r>
            <a:r>
              <a:rPr lang="nl-NL" dirty="0" err="1"/>
              <a:t>expression</a:t>
            </a:r>
            <a:endParaRPr lang="nl-NL" dirty="0"/>
          </a:p>
          <a:p>
            <a:r>
              <a:rPr lang="nl-NL" sz="2000" dirty="0"/>
              <a:t>Change over time (0-4 weeks) </a:t>
            </a:r>
            <a:r>
              <a:rPr lang="nl-NL" sz="2000" dirty="0" err="1"/>
              <a:t>between</a:t>
            </a:r>
            <a:r>
              <a:rPr lang="nl-NL" sz="2000" dirty="0"/>
              <a:t> </a:t>
            </a:r>
            <a:r>
              <a:rPr lang="nl-NL" sz="2000" dirty="0" err="1"/>
              <a:t>two</a:t>
            </a:r>
            <a:r>
              <a:rPr lang="nl-NL" sz="2000" dirty="0"/>
              <a:t> treatment </a:t>
            </a:r>
            <a:r>
              <a:rPr lang="nl-NL" sz="2000" dirty="0" err="1"/>
              <a:t>groups</a:t>
            </a:r>
            <a:endParaRPr lang="nl-NL" sz="2000" dirty="0"/>
          </a:p>
        </p:txBody>
      </p:sp>
      <p:sp>
        <p:nvSpPr>
          <p:cNvPr id="5" name="Tijdelijke aanduiding voor inhoud 3"/>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nl-NL" dirty="0"/>
              <a:t> </a:t>
            </a:r>
            <a:endParaRPr lang="nl-NL" sz="1000" dirty="0"/>
          </a:p>
        </p:txBody>
      </p:sp>
      <p:sp>
        <p:nvSpPr>
          <p:cNvPr id="3" name="Tekstvak 2"/>
          <p:cNvSpPr txBox="1"/>
          <p:nvPr/>
        </p:nvSpPr>
        <p:spPr>
          <a:xfrm>
            <a:off x="2154925" y="2174673"/>
            <a:ext cx="708322" cy="553998"/>
          </a:xfrm>
          <a:prstGeom prst="rect">
            <a:avLst/>
          </a:prstGeom>
          <a:noFill/>
        </p:spPr>
        <p:txBody>
          <a:bodyPr wrap="none" rtlCol="0">
            <a:spAutoFit/>
          </a:bodyPr>
          <a:lstStyle/>
          <a:p>
            <a:r>
              <a:rPr lang="nl-NL" sz="1200" dirty="0"/>
              <a:t>(p&lt;0.05)</a:t>
            </a:r>
          </a:p>
          <a:p>
            <a:endParaRPr lang="nl-NL" dirty="0"/>
          </a:p>
        </p:txBody>
      </p:sp>
      <p:sp>
        <p:nvSpPr>
          <p:cNvPr id="6" name="Tekstvak 5"/>
          <p:cNvSpPr txBox="1"/>
          <p:nvPr/>
        </p:nvSpPr>
        <p:spPr>
          <a:xfrm>
            <a:off x="457200" y="6484471"/>
            <a:ext cx="4346190" cy="369332"/>
          </a:xfrm>
          <a:prstGeom prst="rect">
            <a:avLst/>
          </a:prstGeom>
          <a:noFill/>
        </p:spPr>
        <p:txBody>
          <a:bodyPr wrap="none" rtlCol="0">
            <a:spAutoFit/>
          </a:bodyPr>
          <a:lstStyle/>
          <a:p>
            <a:r>
              <a:rPr lang="nl-NL" dirty="0" err="1"/>
              <a:t>Hartstra</a:t>
            </a:r>
            <a:r>
              <a:rPr lang="nl-NL" dirty="0"/>
              <a:t>/</a:t>
            </a:r>
            <a:r>
              <a:rPr lang="nl-NL" dirty="0" err="1"/>
              <a:t>Sanz</a:t>
            </a:r>
            <a:r>
              <a:rPr lang="nl-NL" dirty="0"/>
              <a:t>/Nieuwdorp, </a:t>
            </a:r>
            <a:r>
              <a:rPr lang="nl-NL" dirty="0" err="1"/>
              <a:t>unpublished</a:t>
            </a:r>
            <a:r>
              <a:rPr lang="nl-NL" dirty="0"/>
              <a:t> data</a:t>
            </a:r>
          </a:p>
        </p:txBody>
      </p:sp>
      <p:sp>
        <p:nvSpPr>
          <p:cNvPr id="7" name="Tekstvak 6"/>
          <p:cNvSpPr txBox="1"/>
          <p:nvPr/>
        </p:nvSpPr>
        <p:spPr>
          <a:xfrm>
            <a:off x="6200588" y="6523923"/>
            <a:ext cx="2842169" cy="369332"/>
          </a:xfrm>
          <a:prstGeom prst="rect">
            <a:avLst/>
          </a:prstGeom>
          <a:noFill/>
        </p:spPr>
        <p:txBody>
          <a:bodyPr wrap="none" rtlCol="0">
            <a:spAutoFit/>
          </a:bodyPr>
          <a:lstStyle/>
          <a:p>
            <a:r>
              <a:rPr lang="nl-NL" dirty="0"/>
              <a:t>Versteeg/</a:t>
            </a:r>
            <a:r>
              <a:rPr lang="nl-NL" dirty="0" err="1"/>
              <a:t>Serlie</a:t>
            </a:r>
            <a:r>
              <a:rPr lang="nl-NL" dirty="0"/>
              <a:t>, FASEB 2017</a:t>
            </a:r>
          </a:p>
        </p:txBody>
      </p:sp>
      <p:pic>
        <p:nvPicPr>
          <p:cNvPr id="9" name="Afbeelding 8"/>
          <p:cNvPicPr>
            <a:picLocks noChangeAspect="1"/>
          </p:cNvPicPr>
          <p:nvPr/>
        </p:nvPicPr>
        <p:blipFill>
          <a:blip r:embed="rId6"/>
          <a:stretch>
            <a:fillRect/>
          </a:stretch>
        </p:blipFill>
        <p:spPr>
          <a:xfrm>
            <a:off x="5225023" y="2572254"/>
            <a:ext cx="3669373" cy="2263146"/>
          </a:xfrm>
          <a:prstGeom prst="rect">
            <a:avLst/>
          </a:prstGeom>
        </p:spPr>
      </p:pic>
      <p:sp>
        <p:nvSpPr>
          <p:cNvPr id="10" name="Tekstvak 9"/>
          <p:cNvSpPr txBox="1"/>
          <p:nvPr/>
        </p:nvSpPr>
        <p:spPr>
          <a:xfrm>
            <a:off x="977249" y="1805341"/>
            <a:ext cx="3314204" cy="369332"/>
          </a:xfrm>
          <a:prstGeom prst="rect">
            <a:avLst/>
          </a:prstGeom>
          <a:noFill/>
        </p:spPr>
        <p:txBody>
          <a:bodyPr wrap="none" rtlCol="0">
            <a:spAutoFit/>
          </a:bodyPr>
          <a:lstStyle/>
          <a:p>
            <a:r>
              <a:rPr lang="nl-NL" dirty="0"/>
              <a:t>Donor FMT effect (no </a:t>
            </a:r>
            <a:r>
              <a:rPr lang="nl-NL" dirty="0" err="1"/>
              <a:t>weightloss</a:t>
            </a:r>
            <a:r>
              <a:rPr lang="nl-NL" dirty="0"/>
              <a:t>)</a:t>
            </a:r>
          </a:p>
        </p:txBody>
      </p:sp>
      <p:sp>
        <p:nvSpPr>
          <p:cNvPr id="11" name="Tekstvak 10"/>
          <p:cNvSpPr txBox="1"/>
          <p:nvPr/>
        </p:nvSpPr>
        <p:spPr>
          <a:xfrm>
            <a:off x="4914381" y="1862667"/>
            <a:ext cx="4229619" cy="646331"/>
          </a:xfrm>
          <a:prstGeom prst="rect">
            <a:avLst/>
          </a:prstGeom>
          <a:noFill/>
        </p:spPr>
        <p:txBody>
          <a:bodyPr wrap="none" rtlCol="0">
            <a:spAutoFit/>
          </a:bodyPr>
          <a:lstStyle/>
          <a:p>
            <a:r>
              <a:rPr lang="nl-NL" b="1" dirty="0">
                <a:solidFill>
                  <a:srgbClr val="C00000"/>
                </a:solidFill>
              </a:rPr>
              <a:t> For </a:t>
            </a:r>
            <a:r>
              <a:rPr lang="nl-NL" b="1" dirty="0" err="1">
                <a:solidFill>
                  <a:srgbClr val="C00000"/>
                </a:solidFill>
              </a:rPr>
              <a:t>comparison</a:t>
            </a:r>
            <a:r>
              <a:rPr lang="nl-NL" b="1" dirty="0">
                <a:solidFill>
                  <a:srgbClr val="C00000"/>
                </a:solidFill>
              </a:rPr>
              <a:t>:</a:t>
            </a:r>
          </a:p>
          <a:p>
            <a:r>
              <a:rPr lang="nl-NL" b="1" dirty="0">
                <a:solidFill>
                  <a:srgbClr val="C00000"/>
                </a:solidFill>
              </a:rPr>
              <a:t>7kg </a:t>
            </a:r>
            <a:r>
              <a:rPr lang="nl-NL" b="1" dirty="0" err="1">
                <a:solidFill>
                  <a:srgbClr val="C00000"/>
                </a:solidFill>
              </a:rPr>
              <a:t>weightloss</a:t>
            </a:r>
            <a:r>
              <a:rPr lang="nl-NL" b="1" dirty="0">
                <a:solidFill>
                  <a:srgbClr val="C00000"/>
                </a:solidFill>
              </a:rPr>
              <a:t> </a:t>
            </a:r>
            <a:r>
              <a:rPr lang="nl-NL" b="1" dirty="0" err="1">
                <a:solidFill>
                  <a:srgbClr val="C00000"/>
                </a:solidFill>
              </a:rPr>
              <a:t>upon</a:t>
            </a:r>
            <a:r>
              <a:rPr lang="nl-NL" b="1" dirty="0">
                <a:solidFill>
                  <a:srgbClr val="C00000"/>
                </a:solidFill>
              </a:rPr>
              <a:t> </a:t>
            </a:r>
            <a:r>
              <a:rPr lang="nl-NL" b="1" dirty="0" err="1">
                <a:solidFill>
                  <a:srgbClr val="C00000"/>
                </a:solidFill>
              </a:rPr>
              <a:t>diet</a:t>
            </a:r>
            <a:r>
              <a:rPr lang="nl-NL" b="1" dirty="0">
                <a:solidFill>
                  <a:srgbClr val="C00000"/>
                </a:solidFill>
              </a:rPr>
              <a:t> has </a:t>
            </a:r>
            <a:r>
              <a:rPr lang="nl-NL" b="1" dirty="0" err="1">
                <a:solidFill>
                  <a:srgbClr val="C00000"/>
                </a:solidFill>
              </a:rPr>
              <a:t>similar</a:t>
            </a:r>
            <a:r>
              <a:rPr lang="nl-NL" b="1" dirty="0">
                <a:solidFill>
                  <a:srgbClr val="C00000"/>
                </a:solidFill>
              </a:rPr>
              <a:t> effect</a:t>
            </a:r>
          </a:p>
        </p:txBody>
      </p:sp>
    </p:spTree>
    <p:extLst>
      <p:ext uri="{BB962C8B-B14F-4D97-AF65-F5344CB8AC3E}">
        <p14:creationId xmlns:p14="http://schemas.microsoft.com/office/powerpoint/2010/main" val="18691918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rrowheads="1"/>
          </p:cNvSpPr>
          <p:nvPr>
            <p:ph type="title"/>
          </p:nvPr>
        </p:nvSpPr>
        <p:spPr>
          <a:xfrm>
            <a:off x="203200" y="274638"/>
            <a:ext cx="8483600" cy="1143000"/>
          </a:xfrm>
          <a:noFill/>
        </p:spPr>
        <p:txBody>
          <a:bodyPr>
            <a:normAutofit/>
          </a:bodyPr>
          <a:lstStyle/>
          <a:p>
            <a:r>
              <a:rPr lang="nl-NL" sz="3200" b="1" dirty="0"/>
              <a:t>Short chain </a:t>
            </a:r>
            <a:r>
              <a:rPr lang="nl-NL" sz="3200" b="1" dirty="0" err="1"/>
              <a:t>fatty</a:t>
            </a:r>
            <a:r>
              <a:rPr lang="nl-NL" sz="3200" b="1" dirty="0"/>
              <a:t> </a:t>
            </a:r>
            <a:r>
              <a:rPr lang="nl-NL" sz="3200" b="1" dirty="0" err="1"/>
              <a:t>acids</a:t>
            </a:r>
            <a:r>
              <a:rPr lang="nl-NL" sz="3200" b="1" dirty="0"/>
              <a:t> (</a:t>
            </a:r>
            <a:r>
              <a:rPr lang="nl-NL" sz="3200" b="1" dirty="0" err="1"/>
              <a:t>ScFA</a:t>
            </a:r>
            <a:r>
              <a:rPr lang="nl-NL" sz="3200" b="1" dirty="0"/>
              <a:t>) are best </a:t>
            </a:r>
            <a:r>
              <a:rPr lang="nl-NL" sz="3200" b="1" dirty="0" err="1"/>
              <a:t>studied</a:t>
            </a:r>
            <a:r>
              <a:rPr lang="nl-NL" sz="3200" b="1" dirty="0"/>
              <a:t> </a:t>
            </a:r>
            <a:r>
              <a:rPr lang="nl-NL" sz="3200" b="1" dirty="0" err="1"/>
              <a:t>microbial</a:t>
            </a:r>
            <a:r>
              <a:rPr lang="nl-NL" sz="3200" b="1" dirty="0"/>
              <a:t> </a:t>
            </a:r>
            <a:r>
              <a:rPr lang="nl-NL" sz="3200" b="1" dirty="0" err="1"/>
              <a:t>metabolites</a:t>
            </a:r>
            <a:r>
              <a:rPr lang="nl-NL" sz="3200" b="1" dirty="0"/>
              <a:t> in </a:t>
            </a:r>
            <a:r>
              <a:rPr lang="nl-NL" sz="3200" b="1" dirty="0" err="1"/>
              <a:t>relation</a:t>
            </a:r>
            <a:r>
              <a:rPr lang="nl-NL" sz="3200" b="1" dirty="0"/>
              <a:t> </a:t>
            </a:r>
            <a:r>
              <a:rPr lang="nl-NL" sz="3200" b="1" dirty="0" err="1"/>
              <a:t>to</a:t>
            </a:r>
            <a:r>
              <a:rPr lang="nl-NL" sz="3200" b="1" dirty="0"/>
              <a:t> </a:t>
            </a:r>
            <a:r>
              <a:rPr lang="nl-NL" sz="3200" b="1" dirty="0" err="1"/>
              <a:t>metabolism</a:t>
            </a:r>
            <a:endParaRPr lang="nl-NL" sz="3200" b="1" dirty="0"/>
          </a:p>
        </p:txBody>
      </p:sp>
      <p:sp>
        <p:nvSpPr>
          <p:cNvPr id="31746" name="Rectangle 3"/>
          <p:cNvSpPr>
            <a:spLocks noGrp="1" noRot="1" noChangeArrowheads="1"/>
          </p:cNvSpPr>
          <p:nvPr>
            <p:ph type="body" idx="1"/>
          </p:nvPr>
        </p:nvSpPr>
        <p:spPr/>
        <p:txBody>
          <a:bodyPr/>
          <a:lstStyle/>
          <a:p>
            <a:pPr eaLnBrk="1" hangingPunct="1">
              <a:buFontTx/>
              <a:buNone/>
            </a:pPr>
            <a:r>
              <a:rPr lang="en-US" altLang="ja-JP" sz="1600" dirty="0">
                <a:latin typeface="Arial" charset="0"/>
                <a:ea typeface="Geneva" charset="0"/>
                <a:cs typeface="Geneva" charset="0"/>
                <a:sym typeface="Wingdings" charset="0"/>
              </a:rPr>
              <a:t>SCFA-acetate (50%) 	2</a:t>
            </a:r>
          </a:p>
          <a:p>
            <a:pPr eaLnBrk="1" hangingPunct="1">
              <a:buFontTx/>
              <a:buNone/>
            </a:pPr>
            <a:r>
              <a:rPr lang="en-US" altLang="ja-JP" sz="1600" dirty="0">
                <a:latin typeface="Arial" charset="0"/>
                <a:ea typeface="Geneva" charset="0"/>
                <a:cs typeface="Geneva" charset="0"/>
                <a:sym typeface="Wingdings" charset="0"/>
              </a:rPr>
              <a:t>		-</a:t>
            </a:r>
            <a:r>
              <a:rPr lang="en-US" altLang="ja-JP" sz="1600" b="1" dirty="0">
                <a:solidFill>
                  <a:srgbClr val="FF0000"/>
                </a:solidFill>
                <a:latin typeface="Arial" charset="0"/>
                <a:ea typeface="Geneva" charset="0"/>
                <a:cs typeface="Geneva" charset="0"/>
                <a:sym typeface="Wingdings" charset="0"/>
              </a:rPr>
              <a:t>butyrate (30%)	1</a:t>
            </a:r>
          </a:p>
          <a:p>
            <a:pPr eaLnBrk="1" hangingPunct="1">
              <a:buFontTx/>
              <a:buNone/>
            </a:pPr>
            <a:r>
              <a:rPr lang="en-US" altLang="ja-JP" sz="1600" dirty="0">
                <a:latin typeface="Arial" charset="0"/>
                <a:ea typeface="Geneva" charset="0"/>
                <a:cs typeface="Geneva" charset="0"/>
                <a:sym typeface="Wingdings" charset="0"/>
              </a:rPr>
              <a:t>		-propionate (20%):	1</a:t>
            </a:r>
          </a:p>
          <a:p>
            <a:endParaRPr lang="nl-NL" sz="1600" dirty="0">
              <a:latin typeface="Arial" charset="0"/>
              <a:ea typeface="Geneva" charset="0"/>
              <a:cs typeface="Geneva" charset="0"/>
            </a:endParaRPr>
          </a:p>
        </p:txBody>
      </p:sp>
      <p:pic>
        <p:nvPicPr>
          <p:cNvPr id="31747" name="Picture 5" descr="Effects of colonic fermentation of dietary fib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09" y="3948698"/>
            <a:ext cx="6680200"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Box 5"/>
          <p:cNvSpPr txBox="1">
            <a:spLocks noChangeArrowheads="1"/>
          </p:cNvSpPr>
          <p:nvPr/>
        </p:nvSpPr>
        <p:spPr bwMode="auto">
          <a:xfrm>
            <a:off x="5867541" y="6519446"/>
            <a:ext cx="6792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1600" dirty="0" err="1">
                <a:latin typeface="Calibri" charset="0"/>
              </a:rPr>
              <a:t>Backhed</a:t>
            </a:r>
            <a:r>
              <a:rPr lang="en-US" sz="1600" dirty="0">
                <a:latin typeface="Calibri" charset="0"/>
              </a:rPr>
              <a:t>, Nature 2012,Vrieze 2014 </a:t>
            </a:r>
          </a:p>
        </p:txBody>
      </p:sp>
      <p:pic>
        <p:nvPicPr>
          <p:cNvPr id="3" name="Afbeelding 2"/>
          <p:cNvPicPr>
            <a:picLocks noChangeAspect="1"/>
          </p:cNvPicPr>
          <p:nvPr/>
        </p:nvPicPr>
        <p:blipFill>
          <a:blip r:embed="rId4"/>
          <a:stretch>
            <a:fillRect/>
          </a:stretch>
        </p:blipFill>
        <p:spPr>
          <a:xfrm>
            <a:off x="4908198" y="1792110"/>
            <a:ext cx="4235802" cy="2267127"/>
          </a:xfrm>
          <a:prstGeom prst="rect">
            <a:avLst/>
          </a:prstGeom>
        </p:spPr>
      </p:pic>
      <p:sp>
        <p:nvSpPr>
          <p:cNvPr id="7" name="Tekstvak 1">
            <a:extLst>
              <a:ext uri="{FF2B5EF4-FFF2-40B4-BE49-F238E27FC236}">
                <a16:creationId xmlns="" xmlns:a16="http://schemas.microsoft.com/office/drawing/2014/main" id="{438DBB0D-7DD7-4944-BD4D-E1366E9A9F2B}"/>
              </a:ext>
            </a:extLst>
          </p:cNvPr>
          <p:cNvSpPr txBox="1">
            <a:spLocks noChangeArrowheads="1"/>
          </p:cNvSpPr>
          <p:nvPr/>
        </p:nvSpPr>
        <p:spPr bwMode="auto">
          <a:xfrm>
            <a:off x="980031" y="6164869"/>
            <a:ext cx="7665879"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2000" b="1" dirty="0">
                <a:solidFill>
                  <a:srgbClr val="FF0000"/>
                </a:solidFill>
              </a:rPr>
              <a:t>CONSENSUS: Low </a:t>
            </a:r>
            <a:r>
              <a:rPr lang="nl-NL" sz="2000" b="1" dirty="0" err="1">
                <a:solidFill>
                  <a:srgbClr val="FF0000"/>
                </a:solidFill>
              </a:rPr>
              <a:t>butyrate</a:t>
            </a:r>
            <a:r>
              <a:rPr lang="nl-NL" sz="2000" b="1" dirty="0">
                <a:solidFill>
                  <a:srgbClr val="FF0000"/>
                </a:solidFill>
              </a:rPr>
              <a:t> </a:t>
            </a:r>
            <a:r>
              <a:rPr lang="nl-NL" sz="2000" b="1" dirty="0" err="1">
                <a:solidFill>
                  <a:srgbClr val="FF0000"/>
                </a:solidFill>
              </a:rPr>
              <a:t>producers&amp;levels</a:t>
            </a:r>
            <a:r>
              <a:rPr lang="nl-NL" sz="2000" b="1" dirty="0">
                <a:solidFill>
                  <a:srgbClr val="FF0000"/>
                </a:solidFill>
              </a:rPr>
              <a:t> in </a:t>
            </a:r>
            <a:r>
              <a:rPr lang="nl-NL" sz="2000" b="1" dirty="0" err="1">
                <a:solidFill>
                  <a:srgbClr val="FF0000"/>
                </a:solidFill>
              </a:rPr>
              <a:t>metsyn</a:t>
            </a:r>
            <a:r>
              <a:rPr lang="nl-NL" sz="2000" b="1" dirty="0">
                <a:solidFill>
                  <a:srgbClr val="FF0000"/>
                </a:solidFill>
              </a:rPr>
              <a:t>/DM2</a:t>
            </a:r>
            <a:endParaRPr lang="nl-NL" sz="2000" dirty="0">
              <a:solidFill>
                <a:srgbClr val="FF0000"/>
              </a:solidFill>
            </a:endParaRPr>
          </a:p>
        </p:txBody>
      </p:sp>
    </p:spTree>
    <p:extLst>
      <p:ext uri="{BB962C8B-B14F-4D97-AF65-F5344CB8AC3E}">
        <p14:creationId xmlns:p14="http://schemas.microsoft.com/office/powerpoint/2010/main" val="35557065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10"/>
          <p:cNvSpPr txBox="1">
            <a:spLocks noChangeArrowheads="1"/>
          </p:cNvSpPr>
          <p:nvPr/>
        </p:nvSpPr>
        <p:spPr bwMode="auto">
          <a:xfrm>
            <a:off x="1903413" y="2132013"/>
            <a:ext cx="4687887"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spcBef>
                <a:spcPct val="50000"/>
              </a:spcBef>
            </a:pPr>
            <a:r>
              <a:rPr lang="nl-NL" sz="1400">
                <a:latin typeface="Tahoma" charset="0"/>
              </a:rPr>
              <a:t>Sodium butyrate orally (4 gram/day)</a:t>
            </a:r>
          </a:p>
        </p:txBody>
      </p:sp>
      <p:sp>
        <p:nvSpPr>
          <p:cNvPr id="43010" name="Line 19"/>
          <p:cNvSpPr>
            <a:spLocks noChangeShapeType="1"/>
          </p:cNvSpPr>
          <p:nvPr/>
        </p:nvSpPr>
        <p:spPr bwMode="auto">
          <a:xfrm>
            <a:off x="250825" y="5589588"/>
            <a:ext cx="86423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43011" name="Text Box 21"/>
          <p:cNvSpPr txBox="1">
            <a:spLocks noChangeArrowheads="1"/>
          </p:cNvSpPr>
          <p:nvPr/>
        </p:nvSpPr>
        <p:spPr bwMode="auto">
          <a:xfrm>
            <a:off x="1185863" y="5807075"/>
            <a:ext cx="1223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600">
                <a:latin typeface="Tahoma" charset="0"/>
              </a:rPr>
              <a:t>Baseline</a:t>
            </a:r>
          </a:p>
        </p:txBody>
      </p:sp>
      <p:sp>
        <p:nvSpPr>
          <p:cNvPr id="43012" name="Line 30"/>
          <p:cNvSpPr>
            <a:spLocks noChangeShapeType="1"/>
          </p:cNvSpPr>
          <p:nvPr/>
        </p:nvSpPr>
        <p:spPr bwMode="auto">
          <a:xfrm>
            <a:off x="1798638" y="4724400"/>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43013" name="Text Box 32"/>
          <p:cNvSpPr txBox="1">
            <a:spLocks noChangeArrowheads="1"/>
          </p:cNvSpPr>
          <p:nvPr/>
        </p:nvSpPr>
        <p:spPr bwMode="auto">
          <a:xfrm>
            <a:off x="228600" y="2743200"/>
            <a:ext cx="27368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spcBef>
                <a:spcPct val="50000"/>
              </a:spcBef>
            </a:pPr>
            <a:r>
              <a:rPr lang="nl-NL" sz="1200" b="1">
                <a:latin typeface="Tahoma" charset="0"/>
              </a:rPr>
              <a:t>Studyday 1:</a:t>
            </a:r>
          </a:p>
          <a:p>
            <a:pPr eaLnBrk="1" hangingPunct="1">
              <a:spcBef>
                <a:spcPct val="50000"/>
              </a:spcBef>
              <a:buFontTx/>
              <a:buChar char="•"/>
            </a:pPr>
            <a:r>
              <a:rPr lang="nl-NL" sz="1200">
                <a:latin typeface="Tahoma" charset="0"/>
              </a:rPr>
              <a:t> clamp [6,6-2H2]glucose  </a:t>
            </a:r>
          </a:p>
          <a:p>
            <a:pPr eaLnBrk="1" hangingPunct="1">
              <a:spcBef>
                <a:spcPct val="50000"/>
              </a:spcBef>
              <a:buFontTx/>
              <a:buChar char="•"/>
            </a:pPr>
            <a:r>
              <a:rPr lang="nl-NL" sz="1200">
                <a:latin typeface="Tahoma" charset="0"/>
              </a:rPr>
              <a:t> Feces</a:t>
            </a:r>
          </a:p>
          <a:p>
            <a:pPr eaLnBrk="1" hangingPunct="1">
              <a:spcBef>
                <a:spcPct val="50000"/>
              </a:spcBef>
              <a:buFontTx/>
              <a:buChar char="•"/>
            </a:pPr>
            <a:r>
              <a:rPr lang="nl-NL" sz="1200">
                <a:latin typeface="Tahoma" charset="0"/>
              </a:rPr>
              <a:t> Dietlist</a:t>
            </a:r>
          </a:p>
          <a:p>
            <a:pPr eaLnBrk="1" hangingPunct="1">
              <a:spcBef>
                <a:spcPct val="50000"/>
              </a:spcBef>
              <a:buFontTx/>
              <a:buChar char="•"/>
            </a:pPr>
            <a:r>
              <a:rPr lang="nl-NL" sz="1200">
                <a:latin typeface="Tahoma" charset="0"/>
              </a:rPr>
              <a:t> Compliance</a:t>
            </a:r>
          </a:p>
          <a:p>
            <a:pPr eaLnBrk="1" hangingPunct="1">
              <a:spcBef>
                <a:spcPct val="50000"/>
              </a:spcBef>
            </a:pPr>
            <a:endParaRPr lang="nl-NL" sz="1200">
              <a:latin typeface="Tahoma" charset="0"/>
            </a:endParaRPr>
          </a:p>
          <a:p>
            <a:pPr eaLnBrk="1" hangingPunct="1">
              <a:spcBef>
                <a:spcPct val="50000"/>
              </a:spcBef>
            </a:pPr>
            <a:r>
              <a:rPr lang="nl-NL" sz="1200" b="1">
                <a:latin typeface="Tahoma" charset="0"/>
              </a:rPr>
              <a:t> </a:t>
            </a:r>
            <a:endParaRPr lang="nl-NL" sz="1200">
              <a:latin typeface="Tahoma" charset="0"/>
            </a:endParaRPr>
          </a:p>
          <a:p>
            <a:pPr eaLnBrk="1" hangingPunct="1">
              <a:spcBef>
                <a:spcPct val="50000"/>
              </a:spcBef>
            </a:pPr>
            <a:endParaRPr lang="nl-NL" sz="1200">
              <a:latin typeface="Tahoma" charset="0"/>
            </a:endParaRPr>
          </a:p>
        </p:txBody>
      </p:sp>
      <p:sp>
        <p:nvSpPr>
          <p:cNvPr id="43014" name="Text Box 43"/>
          <p:cNvSpPr txBox="1">
            <a:spLocks noChangeArrowheads="1"/>
          </p:cNvSpPr>
          <p:nvPr/>
        </p:nvSpPr>
        <p:spPr bwMode="auto">
          <a:xfrm>
            <a:off x="6705600" y="5638800"/>
            <a:ext cx="1225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spcBef>
                <a:spcPct val="50000"/>
              </a:spcBef>
            </a:pPr>
            <a:r>
              <a:rPr lang="nl-NL" sz="1600">
                <a:latin typeface="Tahoma" charset="0"/>
              </a:rPr>
              <a:t>4 weeks</a:t>
            </a:r>
          </a:p>
        </p:txBody>
      </p:sp>
      <p:sp>
        <p:nvSpPr>
          <p:cNvPr id="19" name="Titel 18"/>
          <p:cNvSpPr>
            <a:spLocks noGrp="1"/>
          </p:cNvSpPr>
          <p:nvPr>
            <p:ph type="title"/>
          </p:nvPr>
        </p:nvSpPr>
        <p:spPr>
          <a:xfrm>
            <a:off x="301625" y="284163"/>
            <a:ext cx="8540750" cy="1143000"/>
          </a:xfrm>
        </p:spPr>
        <p:txBody>
          <a:bodyPr>
            <a:normAutofit fontScale="90000"/>
          </a:bodyPr>
          <a:lstStyle/>
          <a:p>
            <a:pPr>
              <a:defRPr/>
            </a:pPr>
            <a:r>
              <a:rPr lang="nl-NL" dirty="0">
                <a:latin typeface="Tahoma" charset="0"/>
                <a:cs typeface="ＭＳ Ｐゴシック" charset="0"/>
              </a:rPr>
              <a:t> Does </a:t>
            </a:r>
            <a:r>
              <a:rPr lang="nl-NL" dirty="0" err="1">
                <a:latin typeface="Tahoma" charset="0"/>
                <a:cs typeface="ＭＳ Ｐゴシック" charset="0"/>
              </a:rPr>
              <a:t>supplementation</a:t>
            </a:r>
            <a:r>
              <a:rPr lang="nl-NL" dirty="0">
                <a:latin typeface="Tahoma" charset="0"/>
                <a:cs typeface="ＭＳ Ｐゴシック" charset="0"/>
              </a:rPr>
              <a:t> of </a:t>
            </a:r>
            <a:r>
              <a:rPr lang="nl-NL" dirty="0" err="1">
                <a:latin typeface="Tahoma" charset="0"/>
                <a:cs typeface="ＭＳ Ｐゴシック" charset="0"/>
              </a:rPr>
              <a:t>butyrate</a:t>
            </a:r>
            <a:r>
              <a:rPr lang="nl-NL" dirty="0">
                <a:latin typeface="Tahoma" charset="0"/>
                <a:cs typeface="ＭＳ Ｐゴシック" charset="0"/>
              </a:rPr>
              <a:t> </a:t>
            </a:r>
            <a:r>
              <a:rPr lang="nl-NL" dirty="0" err="1">
                <a:latin typeface="Tahoma" charset="0"/>
                <a:cs typeface="ＭＳ Ｐゴシック" charset="0"/>
              </a:rPr>
              <a:t>improves</a:t>
            </a:r>
            <a:r>
              <a:rPr lang="nl-NL" dirty="0">
                <a:latin typeface="Tahoma" charset="0"/>
                <a:cs typeface="ＭＳ Ｐゴシック" charset="0"/>
              </a:rPr>
              <a:t> </a:t>
            </a:r>
            <a:r>
              <a:rPr lang="nl-NL" dirty="0" err="1">
                <a:latin typeface="Tahoma" charset="0"/>
                <a:cs typeface="ＭＳ Ｐゴシック" charset="0"/>
              </a:rPr>
              <a:t>glucosemetabolism</a:t>
            </a:r>
            <a:r>
              <a:rPr lang="nl-NL" dirty="0">
                <a:latin typeface="Tahoma" charset="0"/>
                <a:cs typeface="ＭＳ Ｐゴシック" charset="0"/>
              </a:rPr>
              <a:t> in </a:t>
            </a:r>
            <a:r>
              <a:rPr lang="nl-NL" dirty="0" err="1">
                <a:latin typeface="Tahoma" charset="0"/>
                <a:cs typeface="ＭＳ Ｐゴシック" charset="0"/>
              </a:rPr>
              <a:t>lean</a:t>
            </a:r>
            <a:r>
              <a:rPr lang="nl-NL" dirty="0">
                <a:latin typeface="Tahoma" charset="0"/>
                <a:cs typeface="ＭＳ Ｐゴシック" charset="0"/>
              </a:rPr>
              <a:t> </a:t>
            </a:r>
            <a:r>
              <a:rPr lang="nl-NL" dirty="0" err="1">
                <a:latin typeface="Tahoma" charset="0"/>
                <a:cs typeface="ＭＳ Ｐゴシック" charset="0"/>
              </a:rPr>
              <a:t>and</a:t>
            </a:r>
            <a:r>
              <a:rPr lang="nl-NL" dirty="0">
                <a:latin typeface="Tahoma" charset="0"/>
                <a:cs typeface="ＭＳ Ｐゴシック" charset="0"/>
              </a:rPr>
              <a:t> </a:t>
            </a:r>
            <a:r>
              <a:rPr lang="nl-NL" dirty="0" err="1">
                <a:latin typeface="Tahoma" charset="0"/>
                <a:cs typeface="ＭＳ Ｐゴシック" charset="0"/>
              </a:rPr>
              <a:t>metsyn</a:t>
            </a:r>
            <a:r>
              <a:rPr lang="nl-NL" dirty="0">
                <a:latin typeface="Tahoma" charset="0"/>
                <a:cs typeface="ＭＳ Ｐゴシック" charset="0"/>
              </a:rPr>
              <a:t> subjects?</a:t>
            </a:r>
          </a:p>
        </p:txBody>
      </p:sp>
      <p:sp>
        <p:nvSpPr>
          <p:cNvPr id="43016" name="Text Box 32"/>
          <p:cNvSpPr txBox="1">
            <a:spLocks noChangeArrowheads="1"/>
          </p:cNvSpPr>
          <p:nvPr/>
        </p:nvSpPr>
        <p:spPr bwMode="auto">
          <a:xfrm>
            <a:off x="6156325" y="2713038"/>
            <a:ext cx="27368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spcBef>
                <a:spcPct val="50000"/>
              </a:spcBef>
            </a:pPr>
            <a:r>
              <a:rPr lang="nl-NL" sz="1200" b="1">
                <a:latin typeface="Tahoma" charset="0"/>
              </a:rPr>
              <a:t>Studyday 2:</a:t>
            </a:r>
          </a:p>
          <a:p>
            <a:pPr eaLnBrk="1" hangingPunct="1">
              <a:spcBef>
                <a:spcPct val="50000"/>
              </a:spcBef>
              <a:buFontTx/>
              <a:buChar char="•"/>
            </a:pPr>
            <a:r>
              <a:rPr lang="nl-NL" sz="1200">
                <a:latin typeface="Tahoma" charset="0"/>
              </a:rPr>
              <a:t> clamp [6,6-2H2]glucose   </a:t>
            </a:r>
          </a:p>
          <a:p>
            <a:pPr eaLnBrk="1" hangingPunct="1">
              <a:spcBef>
                <a:spcPct val="50000"/>
              </a:spcBef>
              <a:buFontTx/>
              <a:buChar char="•"/>
            </a:pPr>
            <a:r>
              <a:rPr lang="nl-NL" sz="1200">
                <a:latin typeface="Tahoma" charset="0"/>
              </a:rPr>
              <a:t> Feces </a:t>
            </a:r>
          </a:p>
          <a:p>
            <a:pPr eaLnBrk="1" hangingPunct="1">
              <a:spcBef>
                <a:spcPct val="50000"/>
              </a:spcBef>
              <a:buFontTx/>
              <a:buChar char="•"/>
            </a:pPr>
            <a:r>
              <a:rPr lang="nl-NL" sz="1200">
                <a:latin typeface="Tahoma" charset="0"/>
              </a:rPr>
              <a:t> Dietlist</a:t>
            </a:r>
          </a:p>
          <a:p>
            <a:pPr eaLnBrk="1" hangingPunct="1">
              <a:spcBef>
                <a:spcPct val="50000"/>
              </a:spcBef>
              <a:buFontTx/>
              <a:buChar char="•"/>
            </a:pPr>
            <a:r>
              <a:rPr lang="nl-NL" sz="1200">
                <a:latin typeface="Tahoma" charset="0"/>
              </a:rPr>
              <a:t>Compliance</a:t>
            </a:r>
          </a:p>
          <a:p>
            <a:pPr eaLnBrk="1" hangingPunct="1">
              <a:spcBef>
                <a:spcPct val="50000"/>
              </a:spcBef>
            </a:pPr>
            <a:endParaRPr lang="nl-NL" sz="1200">
              <a:latin typeface="Tahoma" charset="0"/>
            </a:endParaRPr>
          </a:p>
          <a:p>
            <a:pPr eaLnBrk="1" hangingPunct="1">
              <a:spcBef>
                <a:spcPct val="50000"/>
              </a:spcBef>
            </a:pPr>
            <a:r>
              <a:rPr lang="nl-NL" sz="1200" b="1">
                <a:latin typeface="Tahoma" charset="0"/>
              </a:rPr>
              <a:t> </a:t>
            </a:r>
            <a:endParaRPr lang="nl-NL" sz="1200">
              <a:latin typeface="Tahoma" charset="0"/>
            </a:endParaRPr>
          </a:p>
          <a:p>
            <a:pPr eaLnBrk="1" hangingPunct="1">
              <a:spcBef>
                <a:spcPct val="50000"/>
              </a:spcBef>
            </a:pPr>
            <a:endParaRPr lang="nl-NL" sz="1200">
              <a:latin typeface="Tahoma" charset="0"/>
            </a:endParaRPr>
          </a:p>
        </p:txBody>
      </p:sp>
      <p:pic>
        <p:nvPicPr>
          <p:cNvPr id="2" name="Afbeelding 1">
            <a:extLst>
              <a:ext uri="{FF2B5EF4-FFF2-40B4-BE49-F238E27FC236}">
                <a16:creationId xmlns="" xmlns:a16="http://schemas.microsoft.com/office/drawing/2014/main" id="{B720AE6C-0AA9-1B46-B3AF-57657E13DAE8}"/>
              </a:ext>
            </a:extLst>
          </p:cNvPr>
          <p:cNvPicPr>
            <a:picLocks noChangeAspect="1"/>
          </p:cNvPicPr>
          <p:nvPr/>
        </p:nvPicPr>
        <p:blipFill>
          <a:blip r:embed="rId3"/>
          <a:stretch>
            <a:fillRect/>
          </a:stretch>
        </p:blipFill>
        <p:spPr>
          <a:xfrm>
            <a:off x="3044214" y="2641600"/>
            <a:ext cx="2253273" cy="2575169"/>
          </a:xfrm>
          <a:prstGeom prst="rect">
            <a:avLst/>
          </a:prstGeom>
        </p:spPr>
      </p:pic>
    </p:spTree>
    <p:extLst>
      <p:ext uri="{BB962C8B-B14F-4D97-AF65-F5344CB8AC3E}">
        <p14:creationId xmlns:p14="http://schemas.microsoft.com/office/powerpoint/2010/main" val="18306671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el 1"/>
          <p:cNvSpPr>
            <a:spLocks noGrp="1"/>
          </p:cNvSpPr>
          <p:nvPr>
            <p:ph type="title"/>
          </p:nvPr>
        </p:nvSpPr>
        <p:spPr>
          <a:xfrm>
            <a:off x="316523" y="476250"/>
            <a:ext cx="8140090" cy="1143000"/>
          </a:xfrm>
        </p:spPr>
        <p:txBody>
          <a:bodyPr>
            <a:normAutofit/>
          </a:bodyPr>
          <a:lstStyle/>
          <a:p>
            <a:r>
              <a:rPr lang="nl-NL" sz="2800" b="1" dirty="0">
                <a:latin typeface="Arial" charset="0"/>
                <a:ea typeface="ＭＳ Ｐゴシック" charset="0"/>
                <a:cs typeface="ＭＳ Ｐゴシック" charset="0"/>
              </a:rPr>
              <a:t>Effect </a:t>
            </a:r>
            <a:r>
              <a:rPr lang="nl-NL" sz="2800" b="1" dirty="0" err="1">
                <a:latin typeface="Arial" charset="0"/>
                <a:ea typeface="ＭＳ Ｐゴシック" charset="0"/>
                <a:cs typeface="ＭＳ Ｐゴシック" charset="0"/>
              </a:rPr>
              <a:t>oral</a:t>
            </a:r>
            <a:r>
              <a:rPr lang="nl-NL" sz="2800" b="1" dirty="0">
                <a:latin typeface="Arial" charset="0"/>
                <a:ea typeface="ＭＳ Ｐゴシック" charset="0"/>
                <a:cs typeface="ＭＳ Ｐゴシック" charset="0"/>
              </a:rPr>
              <a:t> </a:t>
            </a:r>
            <a:r>
              <a:rPr lang="nl-NL" sz="2800" b="1" dirty="0" err="1">
                <a:latin typeface="Arial" charset="0"/>
                <a:ea typeface="ＭＳ Ｐゴシック" charset="0"/>
                <a:cs typeface="ＭＳ Ｐゴシック" charset="0"/>
              </a:rPr>
              <a:t>butyrate</a:t>
            </a:r>
            <a:r>
              <a:rPr lang="nl-NL" sz="2800" b="1" dirty="0">
                <a:latin typeface="Arial" charset="0"/>
                <a:ea typeface="ＭＳ Ｐゴシック" charset="0"/>
                <a:cs typeface="ＭＳ Ｐゴシック" charset="0"/>
              </a:rPr>
              <a:t> on </a:t>
            </a:r>
            <a:r>
              <a:rPr lang="nl-NL" sz="2800" b="1" dirty="0" err="1">
                <a:latin typeface="Arial" charset="0"/>
                <a:ea typeface="ＭＳ Ｐゴシック" charset="0"/>
                <a:cs typeface="ＭＳ Ｐゴシック" charset="0"/>
              </a:rPr>
              <a:t>peripheral</a:t>
            </a:r>
            <a:r>
              <a:rPr lang="nl-NL" sz="2800" b="1" dirty="0">
                <a:latin typeface="Arial" charset="0"/>
                <a:ea typeface="ＭＳ Ｐゴシック" charset="0"/>
                <a:cs typeface="ＭＳ Ｐゴシック" charset="0"/>
              </a:rPr>
              <a:t> </a:t>
            </a:r>
            <a:r>
              <a:rPr lang="nl-NL" sz="2800" b="1" dirty="0" err="1">
                <a:latin typeface="Arial" charset="0"/>
                <a:ea typeface="ＭＳ Ｐゴシック" charset="0"/>
                <a:cs typeface="ＭＳ Ｐゴシック" charset="0"/>
              </a:rPr>
              <a:t>and</a:t>
            </a:r>
            <a:r>
              <a:rPr lang="nl-NL" sz="2800" b="1" dirty="0">
                <a:latin typeface="Arial" charset="0"/>
                <a:ea typeface="ＭＳ Ｐゴシック" charset="0"/>
                <a:cs typeface="ＭＳ Ｐゴシック" charset="0"/>
              </a:rPr>
              <a:t> </a:t>
            </a:r>
            <a:r>
              <a:rPr lang="nl-NL" sz="2800" b="1" dirty="0" err="1">
                <a:latin typeface="Arial" charset="0"/>
                <a:ea typeface="ＭＳ Ｐゴシック" charset="0"/>
                <a:cs typeface="ＭＳ Ｐゴシック" charset="0"/>
              </a:rPr>
              <a:t>hepatic</a:t>
            </a:r>
            <a:r>
              <a:rPr lang="nl-NL" sz="2800" b="1" dirty="0">
                <a:latin typeface="Arial" charset="0"/>
                <a:ea typeface="ＭＳ Ｐゴシック" charset="0"/>
                <a:cs typeface="ＭＳ Ｐゴシック" charset="0"/>
              </a:rPr>
              <a:t> </a:t>
            </a:r>
            <a:r>
              <a:rPr lang="nl-NL" sz="2800" b="1" dirty="0" err="1">
                <a:latin typeface="Arial" charset="0"/>
                <a:ea typeface="ＭＳ Ｐゴシック" charset="0"/>
                <a:cs typeface="ＭＳ Ｐゴシック" charset="0"/>
              </a:rPr>
              <a:t>insulin</a:t>
            </a:r>
            <a:r>
              <a:rPr lang="nl-NL" sz="2800" b="1" dirty="0">
                <a:latin typeface="Arial" charset="0"/>
                <a:ea typeface="ＭＳ Ｐゴシック" charset="0"/>
                <a:cs typeface="ＭＳ Ｐゴシック" charset="0"/>
              </a:rPr>
              <a:t> </a:t>
            </a:r>
            <a:r>
              <a:rPr lang="nl-NL" sz="2800" b="1" dirty="0" err="1">
                <a:latin typeface="Arial" charset="0"/>
                <a:ea typeface="ＭＳ Ｐゴシック" charset="0"/>
                <a:cs typeface="ＭＳ Ｐゴシック" charset="0"/>
              </a:rPr>
              <a:t>sensitivity</a:t>
            </a:r>
            <a:r>
              <a:rPr lang="nl-NL" sz="2800" b="1" dirty="0">
                <a:latin typeface="Arial" charset="0"/>
                <a:ea typeface="ＭＳ Ｐゴシック" charset="0"/>
                <a:cs typeface="ＭＳ Ｐゴシック" charset="0"/>
              </a:rPr>
              <a:t> in </a:t>
            </a:r>
            <a:r>
              <a:rPr lang="nl-NL" sz="2800" b="1" dirty="0" err="1">
                <a:latin typeface="Arial" charset="0"/>
                <a:ea typeface="ＭＳ Ｐゴシック" charset="0"/>
                <a:cs typeface="ＭＳ Ｐゴシック" charset="0"/>
              </a:rPr>
              <a:t>lean</a:t>
            </a:r>
            <a:r>
              <a:rPr lang="nl-NL" sz="2800" b="1" dirty="0">
                <a:latin typeface="Arial" charset="0"/>
                <a:ea typeface="ＭＳ Ｐゴシック" charset="0"/>
                <a:cs typeface="ＭＳ Ｐゴシック" charset="0"/>
              </a:rPr>
              <a:t> </a:t>
            </a:r>
            <a:r>
              <a:rPr lang="nl-NL" sz="2800" b="1" dirty="0" err="1">
                <a:latin typeface="Arial" charset="0"/>
                <a:ea typeface="ＭＳ Ｐゴシック" charset="0"/>
                <a:cs typeface="ＭＳ Ｐゴシック" charset="0"/>
              </a:rPr>
              <a:t>and</a:t>
            </a:r>
            <a:r>
              <a:rPr lang="nl-NL" sz="2800" b="1" dirty="0">
                <a:latin typeface="Arial" charset="0"/>
                <a:ea typeface="ＭＳ Ｐゴシック" charset="0"/>
                <a:cs typeface="ＭＳ Ｐゴシック" charset="0"/>
              </a:rPr>
              <a:t> </a:t>
            </a:r>
            <a:r>
              <a:rPr lang="nl-NL" sz="2800" b="1" dirty="0" err="1">
                <a:latin typeface="Arial" charset="0"/>
                <a:ea typeface="ＭＳ Ｐゴシック" charset="0"/>
                <a:cs typeface="ＭＳ Ｐゴシック" charset="0"/>
              </a:rPr>
              <a:t>metsyn</a:t>
            </a:r>
            <a:endParaRPr lang="nl-NL" sz="2800" b="1" dirty="0">
              <a:latin typeface="Arial" charset="0"/>
              <a:ea typeface="ＭＳ Ｐゴシック" charset="0"/>
              <a:cs typeface="ＭＳ Ｐゴシック" charset="0"/>
            </a:endParaRPr>
          </a:p>
        </p:txBody>
      </p:sp>
      <p:pic>
        <p:nvPicPr>
          <p:cNvPr id="45058" name="Tijdelijke aanduiding voor inhoud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2276475"/>
            <a:ext cx="3673475" cy="3097213"/>
          </a:xfrm>
        </p:spPr>
      </p:pic>
      <p:pic>
        <p:nvPicPr>
          <p:cNvPr id="45059" name="Afbeelding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708275"/>
            <a:ext cx="374491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Rechte verbindingslijn met pijl 5"/>
          <p:cNvCxnSpPr/>
          <p:nvPr/>
        </p:nvCxnSpPr>
        <p:spPr>
          <a:xfrm>
            <a:off x="4787900" y="2420938"/>
            <a:ext cx="792163" cy="79216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Rechte verbindingslijn met pijl 6"/>
          <p:cNvCxnSpPr/>
          <p:nvPr/>
        </p:nvCxnSpPr>
        <p:spPr>
          <a:xfrm>
            <a:off x="827088" y="2708275"/>
            <a:ext cx="720725" cy="76041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062" name="Tekstvak 2"/>
          <p:cNvSpPr txBox="1">
            <a:spLocks noChangeArrowheads="1"/>
          </p:cNvSpPr>
          <p:nvPr/>
        </p:nvSpPr>
        <p:spPr bwMode="auto">
          <a:xfrm>
            <a:off x="1087438" y="1916113"/>
            <a:ext cx="33329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200" b="1" dirty="0">
                <a:solidFill>
                  <a:srgbClr val="C00000"/>
                </a:solidFill>
              </a:rPr>
              <a:t>15% </a:t>
            </a:r>
            <a:r>
              <a:rPr lang="nl-NL" sz="1200" b="1" dirty="0" err="1">
                <a:solidFill>
                  <a:srgbClr val="C00000"/>
                </a:solidFill>
              </a:rPr>
              <a:t>increase</a:t>
            </a:r>
            <a:r>
              <a:rPr lang="nl-NL" sz="1200" b="1" dirty="0">
                <a:solidFill>
                  <a:srgbClr val="C00000"/>
                </a:solidFill>
              </a:rPr>
              <a:t> in </a:t>
            </a:r>
            <a:r>
              <a:rPr lang="nl-NL" sz="1200" b="1" dirty="0" err="1">
                <a:solidFill>
                  <a:srgbClr val="C00000"/>
                </a:solidFill>
              </a:rPr>
              <a:t>peripheral</a:t>
            </a:r>
            <a:r>
              <a:rPr lang="nl-NL" sz="1200" b="1" dirty="0">
                <a:solidFill>
                  <a:srgbClr val="C00000"/>
                </a:solidFill>
              </a:rPr>
              <a:t> </a:t>
            </a:r>
            <a:r>
              <a:rPr lang="nl-NL" sz="1200" b="1" dirty="0" err="1">
                <a:solidFill>
                  <a:srgbClr val="C00000"/>
                </a:solidFill>
              </a:rPr>
              <a:t>insulin</a:t>
            </a:r>
            <a:r>
              <a:rPr lang="nl-NL" sz="1200" b="1" dirty="0">
                <a:solidFill>
                  <a:srgbClr val="C00000"/>
                </a:solidFill>
              </a:rPr>
              <a:t> </a:t>
            </a:r>
            <a:r>
              <a:rPr lang="nl-NL" sz="1200" b="1" dirty="0" err="1">
                <a:solidFill>
                  <a:srgbClr val="C00000"/>
                </a:solidFill>
              </a:rPr>
              <a:t>sentivity</a:t>
            </a:r>
            <a:endParaRPr lang="nl-NL" sz="1200" b="1" dirty="0">
              <a:solidFill>
                <a:srgbClr val="C00000"/>
              </a:solidFill>
            </a:endParaRPr>
          </a:p>
          <a:p>
            <a:pPr eaLnBrk="1" hangingPunct="1"/>
            <a:r>
              <a:rPr lang="nl-NL" sz="1200" b="1" dirty="0" err="1">
                <a:solidFill>
                  <a:srgbClr val="C00000"/>
                </a:solidFill>
              </a:rPr>
              <a:t>Only</a:t>
            </a:r>
            <a:r>
              <a:rPr lang="nl-NL" sz="1200" b="1" dirty="0">
                <a:solidFill>
                  <a:srgbClr val="C00000"/>
                </a:solidFill>
              </a:rPr>
              <a:t> in </a:t>
            </a:r>
            <a:r>
              <a:rPr lang="nl-NL" sz="1200" b="1" dirty="0" err="1">
                <a:solidFill>
                  <a:srgbClr val="C00000"/>
                </a:solidFill>
              </a:rPr>
              <a:t>leans</a:t>
            </a:r>
            <a:endParaRPr lang="nl-NL" sz="1200" b="1" dirty="0">
              <a:solidFill>
                <a:srgbClr val="C00000"/>
              </a:solidFill>
            </a:endParaRPr>
          </a:p>
        </p:txBody>
      </p:sp>
      <p:sp>
        <p:nvSpPr>
          <p:cNvPr id="45063" name="Tekstvak 7"/>
          <p:cNvSpPr txBox="1">
            <a:spLocks noChangeArrowheads="1"/>
          </p:cNvSpPr>
          <p:nvPr/>
        </p:nvSpPr>
        <p:spPr bwMode="auto">
          <a:xfrm>
            <a:off x="5637213" y="1989138"/>
            <a:ext cx="32560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200" b="1" dirty="0">
                <a:solidFill>
                  <a:srgbClr val="FF0000"/>
                </a:solidFill>
              </a:rPr>
              <a:t>10% </a:t>
            </a:r>
            <a:r>
              <a:rPr lang="nl-NL" sz="1200" b="1" dirty="0" err="1">
                <a:solidFill>
                  <a:srgbClr val="FF0000"/>
                </a:solidFill>
              </a:rPr>
              <a:t>increase</a:t>
            </a:r>
            <a:r>
              <a:rPr lang="nl-NL" sz="1200" b="1" dirty="0">
                <a:solidFill>
                  <a:srgbClr val="FF0000"/>
                </a:solidFill>
              </a:rPr>
              <a:t> in </a:t>
            </a:r>
            <a:r>
              <a:rPr lang="nl-NL" sz="1200" b="1" dirty="0" err="1">
                <a:solidFill>
                  <a:srgbClr val="FF0000"/>
                </a:solidFill>
              </a:rPr>
              <a:t>hepatic</a:t>
            </a:r>
            <a:r>
              <a:rPr lang="nl-NL" sz="1200" b="1" dirty="0">
                <a:solidFill>
                  <a:srgbClr val="FF0000"/>
                </a:solidFill>
              </a:rPr>
              <a:t> </a:t>
            </a:r>
            <a:r>
              <a:rPr lang="nl-NL" sz="1200" b="1" dirty="0" err="1">
                <a:solidFill>
                  <a:srgbClr val="FF0000"/>
                </a:solidFill>
              </a:rPr>
              <a:t>insulin</a:t>
            </a:r>
            <a:r>
              <a:rPr lang="nl-NL" sz="1200" b="1" dirty="0">
                <a:solidFill>
                  <a:srgbClr val="FF0000"/>
                </a:solidFill>
              </a:rPr>
              <a:t> </a:t>
            </a:r>
            <a:r>
              <a:rPr lang="nl-NL" sz="1200" b="1" dirty="0" err="1">
                <a:solidFill>
                  <a:srgbClr val="FF0000"/>
                </a:solidFill>
              </a:rPr>
              <a:t>sensitivity</a:t>
            </a:r>
            <a:endParaRPr lang="nl-NL" sz="1200" b="1" dirty="0">
              <a:solidFill>
                <a:srgbClr val="FF0000"/>
              </a:solidFill>
            </a:endParaRPr>
          </a:p>
          <a:p>
            <a:pPr eaLnBrk="1" hangingPunct="1"/>
            <a:r>
              <a:rPr lang="nl-NL" sz="1200" b="1" dirty="0" err="1">
                <a:solidFill>
                  <a:srgbClr val="FF0000"/>
                </a:solidFill>
              </a:rPr>
              <a:t>Only</a:t>
            </a:r>
            <a:r>
              <a:rPr lang="nl-NL" sz="1200" b="1" dirty="0">
                <a:solidFill>
                  <a:srgbClr val="FF0000"/>
                </a:solidFill>
              </a:rPr>
              <a:t> in </a:t>
            </a:r>
            <a:r>
              <a:rPr lang="nl-NL" sz="1200" b="1" dirty="0" err="1">
                <a:solidFill>
                  <a:srgbClr val="FF0000"/>
                </a:solidFill>
              </a:rPr>
              <a:t>leans</a:t>
            </a:r>
            <a:endParaRPr lang="nl-NL" sz="1200" b="1" dirty="0">
              <a:solidFill>
                <a:srgbClr val="FF0000"/>
              </a:solidFill>
            </a:endParaRPr>
          </a:p>
        </p:txBody>
      </p:sp>
      <p:sp>
        <p:nvSpPr>
          <p:cNvPr id="45064" name="Text Box 98"/>
          <p:cNvSpPr txBox="1">
            <a:spLocks noChangeArrowheads="1"/>
          </p:cNvSpPr>
          <p:nvPr/>
        </p:nvSpPr>
        <p:spPr bwMode="auto">
          <a:xfrm>
            <a:off x="3012831" y="6381750"/>
            <a:ext cx="6131169" cy="30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8" rIns="91438" bIns="45718">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spcBef>
                <a:spcPct val="50000"/>
              </a:spcBef>
            </a:pPr>
            <a:r>
              <a:rPr lang="nl-NL" sz="1400" dirty="0">
                <a:latin typeface="Tahoma" charset="0"/>
              </a:rPr>
              <a:t>Bouter/</a:t>
            </a:r>
            <a:r>
              <a:rPr lang="nl-NL" sz="1400" dirty="0" err="1">
                <a:latin typeface="Tahoma" charset="0"/>
              </a:rPr>
              <a:t>Backhed</a:t>
            </a:r>
            <a:r>
              <a:rPr lang="nl-NL" sz="1400" dirty="0">
                <a:latin typeface="Tahoma" charset="0"/>
              </a:rPr>
              <a:t>/Nieuwdorp, </a:t>
            </a:r>
            <a:r>
              <a:rPr lang="nl-NL" sz="1400" dirty="0" err="1">
                <a:latin typeface="Tahoma" charset="0"/>
              </a:rPr>
              <a:t>Clin</a:t>
            </a:r>
            <a:r>
              <a:rPr lang="nl-NL" sz="1400" dirty="0">
                <a:latin typeface="Tahoma" charset="0"/>
              </a:rPr>
              <a:t> </a:t>
            </a:r>
            <a:r>
              <a:rPr lang="nl-NL" sz="1400" dirty="0" err="1">
                <a:latin typeface="Tahoma" charset="0"/>
              </a:rPr>
              <a:t>Translational</a:t>
            </a:r>
            <a:r>
              <a:rPr lang="nl-NL" sz="1400" dirty="0">
                <a:latin typeface="Tahoma" charset="0"/>
              </a:rPr>
              <a:t> </a:t>
            </a:r>
            <a:r>
              <a:rPr lang="nl-NL" sz="1400" dirty="0" err="1">
                <a:latin typeface="Tahoma" charset="0"/>
              </a:rPr>
              <a:t>Gastroenterology</a:t>
            </a:r>
            <a:r>
              <a:rPr lang="nl-NL" sz="1400" dirty="0">
                <a:latin typeface="Tahoma" charset="0"/>
              </a:rPr>
              <a:t> 2018 </a:t>
            </a:r>
          </a:p>
        </p:txBody>
      </p:sp>
    </p:spTree>
    <p:extLst>
      <p:ext uri="{BB962C8B-B14F-4D97-AF65-F5344CB8AC3E}">
        <p14:creationId xmlns:p14="http://schemas.microsoft.com/office/powerpoint/2010/main" val="8768920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1" name="Titel 2"/>
          <p:cNvSpPr>
            <a:spLocks noGrp="1"/>
          </p:cNvSpPr>
          <p:nvPr>
            <p:ph type="title"/>
          </p:nvPr>
        </p:nvSpPr>
        <p:spPr>
          <a:xfrm>
            <a:off x="684213" y="188913"/>
            <a:ext cx="7772400" cy="1143000"/>
          </a:xfrm>
        </p:spPr>
        <p:txBody>
          <a:bodyPr>
            <a:normAutofit fontScale="90000"/>
          </a:bodyPr>
          <a:lstStyle/>
          <a:p>
            <a:pPr>
              <a:defRPr/>
            </a:pPr>
            <a:r>
              <a:rPr lang="nl-NL" sz="2400" b="1" dirty="0" err="1"/>
              <a:t>Correlations</a:t>
            </a:r>
            <a:r>
              <a:rPr lang="nl-NL" sz="2400" b="1" dirty="0"/>
              <a:t> </a:t>
            </a:r>
            <a:r>
              <a:rPr lang="nl-NL" sz="2400" b="1" dirty="0" err="1"/>
              <a:t>between</a:t>
            </a:r>
            <a:r>
              <a:rPr lang="nl-NL" sz="2400" b="1" dirty="0"/>
              <a:t> </a:t>
            </a:r>
            <a:r>
              <a:rPr lang="nl-NL" sz="2400" b="1" dirty="0" err="1"/>
              <a:t>clinical</a:t>
            </a:r>
            <a:r>
              <a:rPr lang="nl-NL" sz="2400" b="1" dirty="0"/>
              <a:t> markers </a:t>
            </a:r>
            <a:r>
              <a:rPr lang="nl-NL" sz="2400" b="1" dirty="0" err="1"/>
              <a:t>and</a:t>
            </a:r>
            <a:r>
              <a:rPr lang="nl-NL" sz="2400" b="1" dirty="0"/>
              <a:t> </a:t>
            </a:r>
            <a:r>
              <a:rPr lang="nl-NL" sz="2400" b="1" dirty="0" err="1"/>
              <a:t>and</a:t>
            </a:r>
            <a:r>
              <a:rPr lang="nl-NL" sz="2400" b="1" dirty="0"/>
              <a:t> </a:t>
            </a:r>
            <a:r>
              <a:rPr lang="nl-NL" sz="2400" b="1" dirty="0" err="1"/>
              <a:t>SCFAs</a:t>
            </a:r>
            <a:r>
              <a:rPr lang="nl-NL" sz="2400" b="1" dirty="0"/>
              <a:t> in feces </a:t>
            </a:r>
            <a:r>
              <a:rPr lang="nl-NL" sz="2400" b="1" dirty="0" err="1"/>
              <a:t>and</a:t>
            </a:r>
            <a:r>
              <a:rPr lang="nl-NL" sz="2400" b="1" dirty="0"/>
              <a:t> plasma 4 weeks of </a:t>
            </a:r>
            <a:r>
              <a:rPr lang="nl-NL" sz="2400" b="1" dirty="0" err="1"/>
              <a:t>butyrate</a:t>
            </a:r>
            <a:r>
              <a:rPr lang="nl-NL" sz="2400" b="1" dirty="0"/>
              <a:t> </a:t>
            </a:r>
            <a:r>
              <a:rPr lang="nl-NL" sz="2400" b="1" dirty="0" err="1"/>
              <a:t>significantly</a:t>
            </a:r>
            <a:r>
              <a:rPr lang="nl-NL" sz="2400" b="1" dirty="0"/>
              <a:t> different in </a:t>
            </a:r>
            <a:r>
              <a:rPr lang="nl-NL" sz="2400" b="1" dirty="0" err="1"/>
              <a:t>leans</a:t>
            </a:r>
            <a:r>
              <a:rPr lang="nl-NL" sz="2400" b="1" dirty="0"/>
              <a:t> </a:t>
            </a:r>
            <a:r>
              <a:rPr lang="nl-NL" sz="2400" b="1" dirty="0" err="1"/>
              <a:t>vs</a:t>
            </a:r>
            <a:r>
              <a:rPr lang="nl-NL" sz="2400" b="1" dirty="0"/>
              <a:t> </a:t>
            </a:r>
            <a:r>
              <a:rPr lang="nl-NL" sz="2400" b="1" dirty="0" err="1"/>
              <a:t>metsyn</a:t>
            </a:r>
            <a:r>
              <a:rPr lang="nl-NL" sz="2400" b="1" dirty="0"/>
              <a:t>  </a:t>
            </a:r>
          </a:p>
        </p:txBody>
      </p:sp>
      <p:sp>
        <p:nvSpPr>
          <p:cNvPr id="46082" name="Tekstvak 9"/>
          <p:cNvSpPr txBox="1">
            <a:spLocks noChangeArrowheads="1"/>
          </p:cNvSpPr>
          <p:nvPr/>
        </p:nvSpPr>
        <p:spPr bwMode="auto">
          <a:xfrm>
            <a:off x="2195513" y="1916113"/>
            <a:ext cx="9826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a:t>Lean</a:t>
            </a:r>
          </a:p>
        </p:txBody>
      </p:sp>
      <p:sp>
        <p:nvSpPr>
          <p:cNvPr id="46083" name="Tekstvak 10"/>
          <p:cNvSpPr txBox="1">
            <a:spLocks noChangeArrowheads="1"/>
          </p:cNvSpPr>
          <p:nvPr/>
        </p:nvSpPr>
        <p:spPr bwMode="auto">
          <a:xfrm>
            <a:off x="6061075" y="1989138"/>
            <a:ext cx="13414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a:t>Metsyn</a:t>
            </a:r>
          </a:p>
          <a:p>
            <a:pPr eaLnBrk="1" hangingPunct="1"/>
            <a:endParaRPr lang="nl-NL"/>
          </a:p>
        </p:txBody>
      </p:sp>
      <p:pic>
        <p:nvPicPr>
          <p:cNvPr id="46084" name="Tijdelijke aanduiding voor inhoud 3"/>
          <p:cNvPicPr>
            <a:picLocks noGrp="1" noChangeAspect="1"/>
          </p:cNvPicPr>
          <p:nvPr>
            <p:ph sz="half" idx="1"/>
          </p:nvPr>
        </p:nvPicPr>
        <p:blipFill>
          <a:blip r:embed="rId3">
            <a:extLst>
              <a:ext uri="{28A0092B-C50C-407E-A947-70E740481C1C}">
                <a14:useLocalDpi xmlns:a14="http://schemas.microsoft.com/office/drawing/2010/main" val="0"/>
              </a:ext>
            </a:extLst>
          </a:blip>
          <a:srcRect l="-13480" r="-13480"/>
          <a:stretch>
            <a:fillRect/>
          </a:stretch>
        </p:blipFill>
        <p:spPr>
          <a:xfrm>
            <a:off x="4932363" y="1844675"/>
            <a:ext cx="3816350" cy="4121150"/>
          </a:xfrm>
        </p:spPr>
      </p:pic>
      <p:pic>
        <p:nvPicPr>
          <p:cNvPr id="46085" name="Tijdelijke aanduiding voor inhoud 4"/>
          <p:cNvPicPr>
            <a:picLocks noGrp="1" noChangeAspect="1"/>
          </p:cNvPicPr>
          <p:nvPr>
            <p:ph sz="half" idx="2"/>
          </p:nvPr>
        </p:nvPicPr>
        <p:blipFill>
          <a:blip r:embed="rId4">
            <a:extLst>
              <a:ext uri="{28A0092B-C50C-407E-A947-70E740481C1C}">
                <a14:useLocalDpi xmlns:a14="http://schemas.microsoft.com/office/drawing/2010/main" val="0"/>
              </a:ext>
            </a:extLst>
          </a:blip>
          <a:srcRect l="-13074" r="-13074"/>
          <a:stretch>
            <a:fillRect/>
          </a:stretch>
        </p:blipFill>
        <p:spPr>
          <a:xfrm>
            <a:off x="971550" y="1700213"/>
            <a:ext cx="3810000" cy="4114800"/>
          </a:xfrm>
        </p:spPr>
      </p:pic>
      <p:sp>
        <p:nvSpPr>
          <p:cNvPr id="46086" name="Tekstvak 9"/>
          <p:cNvSpPr txBox="1">
            <a:spLocks noChangeArrowheads="1"/>
          </p:cNvSpPr>
          <p:nvPr/>
        </p:nvSpPr>
        <p:spPr bwMode="auto">
          <a:xfrm>
            <a:off x="6156325" y="1412875"/>
            <a:ext cx="1341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a:t>Metsyn</a:t>
            </a:r>
          </a:p>
        </p:txBody>
      </p:sp>
      <p:sp>
        <p:nvSpPr>
          <p:cNvPr id="46087" name="Tekstvak 9"/>
          <p:cNvSpPr txBox="1">
            <a:spLocks noChangeArrowheads="1"/>
          </p:cNvSpPr>
          <p:nvPr/>
        </p:nvSpPr>
        <p:spPr bwMode="auto">
          <a:xfrm>
            <a:off x="2230438" y="1412875"/>
            <a:ext cx="984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a:t>Lean</a:t>
            </a:r>
          </a:p>
        </p:txBody>
      </p:sp>
      <p:sp>
        <p:nvSpPr>
          <p:cNvPr id="46088" name="Tekstvak 3"/>
          <p:cNvSpPr txBox="1">
            <a:spLocks noChangeArrowheads="1"/>
          </p:cNvSpPr>
          <p:nvPr/>
        </p:nvSpPr>
        <p:spPr bwMode="auto">
          <a:xfrm>
            <a:off x="459072" y="5712122"/>
            <a:ext cx="4067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200" b="1" dirty="0">
                <a:solidFill>
                  <a:srgbClr val="0000FF"/>
                </a:solidFill>
              </a:rPr>
              <a:t>Oral treatment </a:t>
            </a:r>
            <a:r>
              <a:rPr lang="nl-NL" sz="1200" b="1" dirty="0" err="1">
                <a:solidFill>
                  <a:srgbClr val="0000FF"/>
                </a:solidFill>
              </a:rPr>
              <a:t>with</a:t>
            </a:r>
            <a:r>
              <a:rPr lang="nl-NL" sz="1200" b="1" dirty="0">
                <a:solidFill>
                  <a:srgbClr val="0000FF"/>
                </a:solidFill>
              </a:rPr>
              <a:t> </a:t>
            </a:r>
            <a:r>
              <a:rPr lang="nl-NL" sz="1200" b="1" dirty="0" err="1">
                <a:solidFill>
                  <a:srgbClr val="0000FF"/>
                </a:solidFill>
              </a:rPr>
              <a:t>butyrate</a:t>
            </a:r>
            <a:r>
              <a:rPr lang="nl-NL" sz="1200" b="1" dirty="0">
                <a:solidFill>
                  <a:srgbClr val="0000FF"/>
                </a:solidFill>
              </a:rPr>
              <a:t> </a:t>
            </a:r>
            <a:r>
              <a:rPr lang="nl-NL" sz="1200" b="1" dirty="0" err="1">
                <a:solidFill>
                  <a:srgbClr val="0000FF"/>
                </a:solidFill>
              </a:rPr>
              <a:t>associated</a:t>
            </a:r>
            <a:r>
              <a:rPr lang="nl-NL" sz="1200" b="1" dirty="0">
                <a:solidFill>
                  <a:srgbClr val="0000FF"/>
                </a:solidFill>
              </a:rPr>
              <a:t> </a:t>
            </a:r>
            <a:r>
              <a:rPr lang="nl-NL" sz="1200" b="1" dirty="0" err="1">
                <a:solidFill>
                  <a:srgbClr val="0000FF"/>
                </a:solidFill>
              </a:rPr>
              <a:t>with</a:t>
            </a:r>
            <a:endParaRPr lang="nl-NL" sz="1200" b="1" dirty="0">
              <a:solidFill>
                <a:srgbClr val="0000FF"/>
              </a:solidFill>
            </a:endParaRPr>
          </a:p>
          <a:p>
            <a:pPr eaLnBrk="1" hangingPunct="1"/>
            <a:r>
              <a:rPr lang="nl-NL" sz="1200" b="1" dirty="0">
                <a:solidFill>
                  <a:srgbClr val="0000FF"/>
                </a:solidFill>
              </a:rPr>
              <a:t> </a:t>
            </a:r>
            <a:r>
              <a:rPr lang="nl-NL" sz="1200" b="1" dirty="0" err="1">
                <a:solidFill>
                  <a:srgbClr val="0000FF"/>
                </a:solidFill>
              </a:rPr>
              <a:t>improved</a:t>
            </a:r>
            <a:r>
              <a:rPr lang="nl-NL" sz="1200" b="1" dirty="0">
                <a:solidFill>
                  <a:srgbClr val="0000FF"/>
                </a:solidFill>
              </a:rPr>
              <a:t> </a:t>
            </a:r>
            <a:r>
              <a:rPr lang="nl-NL" sz="1200" b="1" dirty="0" err="1">
                <a:solidFill>
                  <a:srgbClr val="0000FF"/>
                </a:solidFill>
              </a:rPr>
              <a:t>insulin</a:t>
            </a:r>
            <a:r>
              <a:rPr lang="nl-NL" sz="1200" b="1" dirty="0">
                <a:solidFill>
                  <a:srgbClr val="0000FF"/>
                </a:solidFill>
              </a:rPr>
              <a:t> </a:t>
            </a:r>
            <a:r>
              <a:rPr lang="nl-NL" sz="1200" b="1" dirty="0" err="1">
                <a:solidFill>
                  <a:srgbClr val="0000FF"/>
                </a:solidFill>
              </a:rPr>
              <a:t>sensitivity</a:t>
            </a:r>
            <a:r>
              <a:rPr lang="nl-NL" sz="1200" b="1" dirty="0">
                <a:solidFill>
                  <a:srgbClr val="0000FF"/>
                </a:solidFill>
              </a:rPr>
              <a:t> (</a:t>
            </a:r>
            <a:r>
              <a:rPr lang="nl-NL" sz="1200" b="1" dirty="0" err="1">
                <a:solidFill>
                  <a:srgbClr val="0000FF"/>
                </a:solidFill>
              </a:rPr>
              <a:t>Rd</a:t>
            </a:r>
            <a:r>
              <a:rPr lang="nl-NL" sz="1200" b="1" dirty="0">
                <a:solidFill>
                  <a:srgbClr val="0000FF"/>
                </a:solidFill>
              </a:rPr>
              <a:t>) in </a:t>
            </a:r>
            <a:r>
              <a:rPr lang="nl-NL" sz="1200" b="1" dirty="0" err="1">
                <a:solidFill>
                  <a:srgbClr val="0000FF"/>
                </a:solidFill>
              </a:rPr>
              <a:t>lean</a:t>
            </a:r>
            <a:r>
              <a:rPr lang="nl-NL" sz="1200" b="1" dirty="0">
                <a:solidFill>
                  <a:srgbClr val="FF0000"/>
                </a:solidFill>
              </a:rPr>
              <a:t> </a:t>
            </a:r>
            <a:r>
              <a:rPr lang="nl-NL" sz="1200" b="1" dirty="0">
                <a:solidFill>
                  <a:srgbClr val="0000FF"/>
                </a:solidFill>
              </a:rPr>
              <a:t>subjects</a:t>
            </a:r>
            <a:r>
              <a:rPr lang="nl-NL" sz="1200" b="1" dirty="0">
                <a:solidFill>
                  <a:srgbClr val="008000"/>
                </a:solidFill>
              </a:rPr>
              <a:t>      </a:t>
            </a:r>
          </a:p>
        </p:txBody>
      </p:sp>
      <p:sp>
        <p:nvSpPr>
          <p:cNvPr id="5" name="Rechthoek 4"/>
          <p:cNvSpPr>
            <a:spLocks noChangeArrowheads="1"/>
          </p:cNvSpPr>
          <p:nvPr/>
        </p:nvSpPr>
        <p:spPr bwMode="auto">
          <a:xfrm>
            <a:off x="3348038" y="3500438"/>
            <a:ext cx="792162" cy="1008062"/>
          </a:xfrm>
          <a:prstGeom prst="rect">
            <a:avLst/>
          </a:prstGeom>
          <a:noFill/>
          <a:ln w="9525">
            <a:solidFill>
              <a:srgbClr val="3366FF"/>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nl-NL">
              <a:solidFill>
                <a:schemeClr val="lt1"/>
              </a:solidFill>
              <a:latin typeface="+mn-lt"/>
              <a:ea typeface="+mn-ea"/>
              <a:cs typeface="+mn-cs"/>
            </a:endParaRPr>
          </a:p>
        </p:txBody>
      </p:sp>
      <p:sp>
        <p:nvSpPr>
          <p:cNvPr id="21" name="Rechthoek 20"/>
          <p:cNvSpPr>
            <a:spLocks noChangeArrowheads="1"/>
          </p:cNvSpPr>
          <p:nvPr/>
        </p:nvSpPr>
        <p:spPr bwMode="auto">
          <a:xfrm>
            <a:off x="7308850" y="3573463"/>
            <a:ext cx="863600" cy="1008062"/>
          </a:xfrm>
          <a:prstGeom prst="rect">
            <a:avLst/>
          </a:prstGeom>
          <a:noFill/>
          <a:ln w="9525">
            <a:solidFill>
              <a:srgbClr val="008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nl-NL">
              <a:solidFill>
                <a:schemeClr val="lt1"/>
              </a:solidFill>
              <a:latin typeface="+mn-lt"/>
              <a:ea typeface="+mn-ea"/>
              <a:cs typeface="+mn-cs"/>
            </a:endParaRPr>
          </a:p>
        </p:txBody>
      </p:sp>
      <p:cxnSp>
        <p:nvCxnSpPr>
          <p:cNvPr id="22" name="Rechte verbindingslijn met pijl 21"/>
          <p:cNvCxnSpPr/>
          <p:nvPr/>
        </p:nvCxnSpPr>
        <p:spPr>
          <a:xfrm flipV="1">
            <a:off x="1187450" y="4508500"/>
            <a:ext cx="863600" cy="3333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p:cNvCxnSpPr/>
          <p:nvPr/>
        </p:nvCxnSpPr>
        <p:spPr>
          <a:xfrm flipV="1">
            <a:off x="5076825" y="4581525"/>
            <a:ext cx="863600" cy="3175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Tekstvak 1">
            <a:extLst>
              <a:ext uri="{FF2B5EF4-FFF2-40B4-BE49-F238E27FC236}">
                <a16:creationId xmlns="" xmlns:a16="http://schemas.microsoft.com/office/drawing/2014/main" id="{2F081E8A-4DDC-4142-B282-2A15C87644B0}"/>
              </a:ext>
            </a:extLst>
          </p:cNvPr>
          <p:cNvSpPr txBox="1"/>
          <p:nvPr/>
        </p:nvSpPr>
        <p:spPr>
          <a:xfrm>
            <a:off x="5146960" y="5712122"/>
            <a:ext cx="3752566" cy="461665"/>
          </a:xfrm>
          <a:prstGeom prst="rect">
            <a:avLst/>
          </a:prstGeom>
          <a:noFill/>
        </p:spPr>
        <p:txBody>
          <a:bodyPr wrap="none" rtlCol="0">
            <a:spAutoFit/>
          </a:bodyPr>
          <a:lstStyle/>
          <a:p>
            <a:r>
              <a:rPr lang="nl-NL" sz="1200" b="1" dirty="0">
                <a:solidFill>
                  <a:srgbClr val="008000"/>
                </a:solidFill>
              </a:rPr>
              <a:t>Oral treatment </a:t>
            </a:r>
            <a:r>
              <a:rPr lang="nl-NL" sz="1200" b="1" dirty="0" err="1">
                <a:solidFill>
                  <a:srgbClr val="008000"/>
                </a:solidFill>
              </a:rPr>
              <a:t>with</a:t>
            </a:r>
            <a:r>
              <a:rPr lang="nl-NL" sz="1200" b="1" dirty="0">
                <a:solidFill>
                  <a:srgbClr val="008000"/>
                </a:solidFill>
              </a:rPr>
              <a:t> </a:t>
            </a:r>
            <a:r>
              <a:rPr lang="nl-NL" sz="1200" b="1" dirty="0" err="1">
                <a:solidFill>
                  <a:srgbClr val="008000"/>
                </a:solidFill>
              </a:rPr>
              <a:t>butyrate</a:t>
            </a:r>
            <a:r>
              <a:rPr lang="nl-NL" sz="1200" b="1" dirty="0">
                <a:solidFill>
                  <a:srgbClr val="008000"/>
                </a:solidFill>
              </a:rPr>
              <a:t> </a:t>
            </a:r>
            <a:r>
              <a:rPr lang="nl-NL" sz="1200" b="1" dirty="0" err="1">
                <a:solidFill>
                  <a:srgbClr val="008000"/>
                </a:solidFill>
              </a:rPr>
              <a:t>associated</a:t>
            </a:r>
            <a:r>
              <a:rPr lang="nl-NL" sz="1200" b="1" dirty="0">
                <a:solidFill>
                  <a:srgbClr val="008000"/>
                </a:solidFill>
              </a:rPr>
              <a:t> </a:t>
            </a:r>
            <a:r>
              <a:rPr lang="nl-NL" sz="1200" b="1" dirty="0" err="1">
                <a:solidFill>
                  <a:srgbClr val="008000"/>
                </a:solidFill>
              </a:rPr>
              <a:t>with</a:t>
            </a:r>
            <a:r>
              <a:rPr lang="nl-NL" sz="1200" b="1" dirty="0">
                <a:solidFill>
                  <a:srgbClr val="008000"/>
                </a:solidFill>
              </a:rPr>
              <a:t> </a:t>
            </a:r>
            <a:r>
              <a:rPr lang="nl-NL" sz="1200" b="1" dirty="0" err="1">
                <a:solidFill>
                  <a:srgbClr val="008000"/>
                </a:solidFill>
              </a:rPr>
              <a:t>increased</a:t>
            </a:r>
            <a:r>
              <a:rPr lang="nl-NL" sz="1200" b="1" dirty="0">
                <a:solidFill>
                  <a:srgbClr val="008000"/>
                </a:solidFill>
              </a:rPr>
              <a:t> </a:t>
            </a:r>
          </a:p>
          <a:p>
            <a:r>
              <a:rPr lang="nl-NL" sz="1200" b="1" dirty="0">
                <a:solidFill>
                  <a:srgbClr val="008000"/>
                </a:solidFill>
              </a:rPr>
              <a:t>plasma LDL cholesterol in </a:t>
            </a:r>
            <a:r>
              <a:rPr lang="nl-NL" sz="1200" b="1" dirty="0" err="1">
                <a:solidFill>
                  <a:srgbClr val="008000"/>
                </a:solidFill>
              </a:rPr>
              <a:t>metabolic</a:t>
            </a:r>
            <a:r>
              <a:rPr lang="nl-NL" sz="1200" b="1" dirty="0">
                <a:solidFill>
                  <a:srgbClr val="008000"/>
                </a:solidFill>
              </a:rPr>
              <a:t> </a:t>
            </a:r>
            <a:r>
              <a:rPr lang="nl-NL" sz="1200" b="1" dirty="0" err="1">
                <a:solidFill>
                  <a:srgbClr val="008000"/>
                </a:solidFill>
              </a:rPr>
              <a:t>syndrome</a:t>
            </a:r>
            <a:r>
              <a:rPr lang="nl-NL" sz="1200" b="1" dirty="0">
                <a:solidFill>
                  <a:srgbClr val="008000"/>
                </a:solidFill>
              </a:rPr>
              <a:t> subjects</a:t>
            </a:r>
            <a:endParaRPr lang="nl-NL" dirty="0"/>
          </a:p>
        </p:txBody>
      </p:sp>
      <p:sp>
        <p:nvSpPr>
          <p:cNvPr id="16" name="Text Box 98">
            <a:extLst>
              <a:ext uri="{FF2B5EF4-FFF2-40B4-BE49-F238E27FC236}">
                <a16:creationId xmlns="" xmlns:a16="http://schemas.microsoft.com/office/drawing/2014/main" id="{851028A2-9B23-F848-ADAB-A85B67E6B6F1}"/>
              </a:ext>
            </a:extLst>
          </p:cNvPr>
          <p:cNvSpPr txBox="1">
            <a:spLocks noChangeArrowheads="1"/>
          </p:cNvSpPr>
          <p:nvPr/>
        </p:nvSpPr>
        <p:spPr bwMode="auto">
          <a:xfrm>
            <a:off x="3012831" y="6381750"/>
            <a:ext cx="6131169" cy="30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8" rIns="91438" bIns="45718">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spcBef>
                <a:spcPct val="50000"/>
              </a:spcBef>
            </a:pPr>
            <a:r>
              <a:rPr lang="nl-NL" sz="1400" dirty="0">
                <a:latin typeface="Tahoma" charset="0"/>
              </a:rPr>
              <a:t>Bouter/</a:t>
            </a:r>
            <a:r>
              <a:rPr lang="nl-NL" sz="1400" dirty="0" err="1">
                <a:latin typeface="Tahoma" charset="0"/>
              </a:rPr>
              <a:t>Backhed</a:t>
            </a:r>
            <a:r>
              <a:rPr lang="nl-NL" sz="1400" dirty="0">
                <a:latin typeface="Tahoma" charset="0"/>
              </a:rPr>
              <a:t>/Nieuwdorp, </a:t>
            </a:r>
            <a:r>
              <a:rPr lang="nl-NL" sz="1400" dirty="0" err="1">
                <a:latin typeface="Tahoma" charset="0"/>
              </a:rPr>
              <a:t>Clin</a:t>
            </a:r>
            <a:r>
              <a:rPr lang="nl-NL" sz="1400" dirty="0">
                <a:latin typeface="Tahoma" charset="0"/>
              </a:rPr>
              <a:t> </a:t>
            </a:r>
            <a:r>
              <a:rPr lang="nl-NL" sz="1400" dirty="0" err="1">
                <a:latin typeface="Tahoma" charset="0"/>
              </a:rPr>
              <a:t>Translational</a:t>
            </a:r>
            <a:r>
              <a:rPr lang="nl-NL" sz="1400" dirty="0">
                <a:latin typeface="Tahoma" charset="0"/>
              </a:rPr>
              <a:t> </a:t>
            </a:r>
            <a:r>
              <a:rPr lang="nl-NL" sz="1400" dirty="0" err="1">
                <a:latin typeface="Tahoma" charset="0"/>
              </a:rPr>
              <a:t>Gastroenterology</a:t>
            </a:r>
            <a:r>
              <a:rPr lang="nl-NL" sz="1400" dirty="0">
                <a:latin typeface="Tahoma" charset="0"/>
              </a:rPr>
              <a:t> 2018 </a:t>
            </a:r>
          </a:p>
        </p:txBody>
      </p:sp>
    </p:spTree>
    <p:extLst>
      <p:ext uri="{BB962C8B-B14F-4D97-AF65-F5344CB8AC3E}">
        <p14:creationId xmlns:p14="http://schemas.microsoft.com/office/powerpoint/2010/main" val="1939804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kstvak 5"/>
          <p:cNvSpPr txBox="1">
            <a:spLocks noChangeArrowheads="1"/>
          </p:cNvSpPr>
          <p:nvPr/>
        </p:nvSpPr>
        <p:spPr bwMode="auto">
          <a:xfrm>
            <a:off x="5862638" y="5661025"/>
            <a:ext cx="32813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sv-SE" sz="1200"/>
              <a:t>Holmes E, Cell Metabolism 2012 16, 559-564 </a:t>
            </a:r>
            <a:endParaRPr lang="nl-NL" sz="1200"/>
          </a:p>
        </p:txBody>
      </p:sp>
      <p:sp>
        <p:nvSpPr>
          <p:cNvPr id="21507" name="Titel 10"/>
          <p:cNvSpPr>
            <a:spLocks noGrp="1"/>
          </p:cNvSpPr>
          <p:nvPr>
            <p:ph type="title"/>
          </p:nvPr>
        </p:nvSpPr>
        <p:spPr>
          <a:xfrm>
            <a:off x="0" y="188913"/>
            <a:ext cx="9144000" cy="1143000"/>
          </a:xfrm>
        </p:spPr>
        <p:txBody>
          <a:bodyPr>
            <a:normAutofit fontScale="90000"/>
          </a:bodyPr>
          <a:lstStyle/>
          <a:p>
            <a:pPr>
              <a:defRPr/>
            </a:pPr>
            <a:r>
              <a:rPr lang="nl-NL" sz="3200" b="1" dirty="0">
                <a:ea typeface="ＭＳ Ｐゴシック" charset="0"/>
                <a:cs typeface="ＭＳ Ｐゴシック" charset="0"/>
              </a:rPr>
              <a:t>4. </a:t>
            </a:r>
            <a:r>
              <a:rPr lang="nl-NL" sz="3200" b="1" dirty="0" err="1">
                <a:ea typeface="ＭＳ Ｐゴシック" charset="0"/>
                <a:cs typeface="ＭＳ Ｐゴシック" charset="0"/>
              </a:rPr>
              <a:t>Replenishing</a:t>
            </a:r>
            <a:r>
              <a:rPr lang="nl-NL" sz="3200" b="1" dirty="0">
                <a:ea typeface="ＭＳ Ｐゴシック" charset="0"/>
                <a:cs typeface="ＭＳ Ｐゴシック" charset="0"/>
              </a:rPr>
              <a:t> missing </a:t>
            </a:r>
            <a:r>
              <a:rPr lang="nl-NL" sz="3200" b="1" dirty="0" err="1">
                <a:ea typeface="ＭＳ Ｐゴシック" charset="0"/>
                <a:cs typeface="ＭＳ Ｐゴシック" charset="0"/>
              </a:rPr>
              <a:t>intestinal</a:t>
            </a:r>
            <a:r>
              <a:rPr lang="nl-NL" sz="3200" b="1" dirty="0">
                <a:ea typeface="ＭＳ Ｐゴシック" charset="0"/>
                <a:cs typeface="ＭＳ Ｐゴシック" charset="0"/>
              </a:rPr>
              <a:t> </a:t>
            </a:r>
            <a:r>
              <a:rPr lang="nl-NL" sz="3200" b="1" dirty="0" err="1">
                <a:ea typeface="ＭＳ Ｐゴシック" charset="0"/>
                <a:cs typeface="ＭＳ Ｐゴシック" charset="0"/>
              </a:rPr>
              <a:t>metabolites</a:t>
            </a:r>
            <a:r>
              <a:rPr lang="nl-NL" sz="3200" b="1" dirty="0">
                <a:ea typeface="ＭＳ Ｐゴシック" charset="0"/>
                <a:cs typeface="ＭＳ Ｐゴシック" charset="0"/>
              </a:rPr>
              <a:t> </a:t>
            </a:r>
            <a:r>
              <a:rPr lang="nl-NL" sz="3200" b="1" dirty="0" err="1">
                <a:ea typeface="ＭＳ Ｐゴシック" charset="0"/>
                <a:cs typeface="ＭＳ Ｐゴシック" charset="0"/>
              </a:rPr>
              <a:t>and</a:t>
            </a:r>
            <a:r>
              <a:rPr lang="nl-NL" sz="3200" b="1" dirty="0">
                <a:ea typeface="ＭＳ Ｐゴシック" charset="0"/>
                <a:cs typeface="ＭＳ Ｐゴシック" charset="0"/>
              </a:rPr>
              <a:t> (single </a:t>
            </a:r>
            <a:r>
              <a:rPr lang="nl-NL" sz="3200" b="1" dirty="0" err="1">
                <a:ea typeface="ＭＳ Ｐゴシック" charset="0"/>
                <a:cs typeface="ＭＳ Ｐゴシック" charset="0"/>
              </a:rPr>
              <a:t>strain</a:t>
            </a:r>
            <a:r>
              <a:rPr lang="nl-NL" sz="3200" b="1" dirty="0">
                <a:ea typeface="ＭＳ Ｐゴシック" charset="0"/>
                <a:cs typeface="ＭＳ Ｐゴシック" charset="0"/>
              </a:rPr>
              <a:t>) </a:t>
            </a:r>
            <a:r>
              <a:rPr lang="nl-NL" sz="3200" dirty="0" err="1">
                <a:ea typeface="ＭＳ Ｐゴシック" charset="0"/>
                <a:cs typeface="ＭＳ Ｐゴシック" charset="0"/>
              </a:rPr>
              <a:t>microbiota</a:t>
            </a:r>
            <a:r>
              <a:rPr lang="nl-NL" sz="3200" dirty="0">
                <a:ea typeface="ＭＳ Ｐゴシック" charset="0"/>
                <a:cs typeface="ＭＳ Ｐゴシック" charset="0"/>
              </a:rPr>
              <a:t> on human (glucose) </a:t>
            </a:r>
            <a:r>
              <a:rPr lang="nl-NL" sz="3200" dirty="0" err="1">
                <a:ea typeface="ＭＳ Ｐゴシック" charset="0"/>
                <a:cs typeface="ＭＳ Ｐゴシック" charset="0"/>
              </a:rPr>
              <a:t>metabolism</a:t>
            </a:r>
            <a:r>
              <a:rPr lang="nl-NL" sz="3200" dirty="0">
                <a:ea typeface="ＭＳ Ｐゴシック" charset="0"/>
                <a:cs typeface="ＭＳ Ｐゴシック" charset="0"/>
              </a:rPr>
              <a:t> </a:t>
            </a:r>
            <a:r>
              <a:rPr lang="nl-NL" sz="3200" dirty="0" err="1">
                <a:ea typeface="ＭＳ Ｐゴシック" charset="0"/>
                <a:cs typeface="ＭＳ Ｐゴシック" charset="0"/>
              </a:rPr>
              <a:t>and</a:t>
            </a:r>
            <a:r>
              <a:rPr lang="nl-NL" sz="3200" dirty="0">
                <a:ea typeface="ＭＳ Ｐゴシック" charset="0"/>
                <a:cs typeface="ＭＳ Ｐゴシック" charset="0"/>
              </a:rPr>
              <a:t> </a:t>
            </a:r>
            <a:r>
              <a:rPr lang="nl-NL" sz="3200" dirty="0" err="1">
                <a:ea typeface="ＭＳ Ｐゴシック" charset="0"/>
                <a:cs typeface="ＭＳ Ｐゴシック" charset="0"/>
              </a:rPr>
              <a:t>obesity</a:t>
            </a:r>
            <a:r>
              <a:rPr lang="nl-NL" sz="3200" dirty="0">
                <a:ea typeface="ＭＳ Ｐゴシック" charset="0"/>
                <a:cs typeface="ＭＳ Ｐゴシック" charset="0"/>
              </a:rPr>
              <a:t> is </a:t>
            </a:r>
            <a:r>
              <a:rPr lang="nl-NL" sz="3200" dirty="0" err="1">
                <a:ea typeface="ＭＳ Ｐゴシック" charset="0"/>
                <a:cs typeface="ＭＳ Ｐゴシック" charset="0"/>
              </a:rPr>
              <a:t>still</a:t>
            </a:r>
            <a:r>
              <a:rPr lang="nl-NL" sz="3200" dirty="0">
                <a:ea typeface="ＭＳ Ｐゴシック" charset="0"/>
                <a:cs typeface="ＭＳ Ｐゴシック" charset="0"/>
              </a:rPr>
              <a:t> a </a:t>
            </a:r>
            <a:r>
              <a:rPr lang="nl-NL" sz="3200" b="1" dirty="0">
                <a:ea typeface="ＭＳ Ｐゴシック" charset="0"/>
                <a:cs typeface="ＭＳ Ｐゴシック" charset="0"/>
              </a:rPr>
              <a:t>black box!</a:t>
            </a:r>
          </a:p>
        </p:txBody>
      </p:sp>
      <p:pic>
        <p:nvPicPr>
          <p:cNvPr id="21508"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rcRect t="-6235" b="-6235"/>
          <a:stretch>
            <a:fillRect/>
          </a:stretch>
        </p:blipFill>
        <p:spPr>
          <a:xfrm>
            <a:off x="611188" y="1341438"/>
            <a:ext cx="7772400" cy="4114800"/>
          </a:xfrm>
        </p:spPr>
      </p:pic>
    </p:spTree>
    <p:extLst>
      <p:ext uri="{BB962C8B-B14F-4D97-AF65-F5344CB8AC3E}">
        <p14:creationId xmlns:p14="http://schemas.microsoft.com/office/powerpoint/2010/main" val="6959366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628775"/>
            <a:ext cx="811688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8" name="Line 6"/>
          <p:cNvSpPr>
            <a:spLocks noChangeShapeType="1"/>
          </p:cNvSpPr>
          <p:nvPr/>
        </p:nvSpPr>
        <p:spPr bwMode="auto">
          <a:xfrm>
            <a:off x="1692275" y="2997200"/>
            <a:ext cx="684053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nl-NL"/>
          </a:p>
        </p:txBody>
      </p:sp>
      <p:sp>
        <p:nvSpPr>
          <p:cNvPr id="75779" name="Line 7"/>
          <p:cNvSpPr>
            <a:spLocks noChangeShapeType="1"/>
          </p:cNvSpPr>
          <p:nvPr/>
        </p:nvSpPr>
        <p:spPr bwMode="auto">
          <a:xfrm>
            <a:off x="539750" y="3284538"/>
            <a:ext cx="684053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nl-NL"/>
          </a:p>
        </p:txBody>
      </p:sp>
      <p:sp>
        <p:nvSpPr>
          <p:cNvPr id="75780" name="Titel 1"/>
          <p:cNvSpPr txBox="1">
            <a:spLocks/>
          </p:cNvSpPr>
          <p:nvPr/>
        </p:nvSpPr>
        <p:spPr bwMode="auto">
          <a:xfrm>
            <a:off x="193675" y="0"/>
            <a:ext cx="1021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algn="l">
              <a:lnSpc>
                <a:spcPct val="90000"/>
              </a:lnSpc>
              <a:spcBef>
                <a:spcPct val="20000"/>
              </a:spcBef>
            </a:pPr>
            <a:r>
              <a:rPr lang="nl-NL" sz="3000" b="1"/>
              <a:t>FMT allows to mine for beneficial and adverse intestinal bacteria in diabetes/insulin resistance</a:t>
            </a:r>
          </a:p>
        </p:txBody>
      </p:sp>
      <p:sp>
        <p:nvSpPr>
          <p:cNvPr id="75781" name="Text Box 6"/>
          <p:cNvSpPr txBox="1">
            <a:spLocks noChangeArrowheads="1"/>
          </p:cNvSpPr>
          <p:nvPr/>
        </p:nvSpPr>
        <p:spPr bwMode="auto">
          <a:xfrm>
            <a:off x="7313613" y="3124200"/>
            <a:ext cx="18303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200"/>
              <a:t>Eiseman (Surgery 1958)</a:t>
            </a:r>
          </a:p>
        </p:txBody>
      </p:sp>
      <p:sp>
        <p:nvSpPr>
          <p:cNvPr id="75785" name="Tekstvak 1"/>
          <p:cNvSpPr txBox="1">
            <a:spLocks noChangeArrowheads="1"/>
          </p:cNvSpPr>
          <p:nvPr/>
        </p:nvSpPr>
        <p:spPr bwMode="auto">
          <a:xfrm>
            <a:off x="755650" y="3500438"/>
            <a:ext cx="76104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a:solidFill>
                  <a:srgbClr val="FF0000"/>
                </a:solidFill>
              </a:rPr>
              <a:t>Reverse engineering to achieve (personalized) </a:t>
            </a:r>
          </a:p>
          <a:p>
            <a:pPr eaLnBrk="1" hangingPunct="1"/>
            <a:r>
              <a:rPr lang="nl-NL">
                <a:solidFill>
                  <a:srgbClr val="FF0000"/>
                </a:solidFill>
              </a:rPr>
              <a:t>optimal gutmicrobiota composition </a:t>
            </a: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4454525"/>
            <a:ext cx="2736304" cy="2315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Afbeelding 6"/>
          <p:cNvPicPr>
            <a:picLocks noChangeAspect="1"/>
          </p:cNvPicPr>
          <p:nvPr/>
        </p:nvPicPr>
        <p:blipFill>
          <a:blip r:embed="rId4">
            <a:extLst>
              <a:ext uri="{28A0092B-C50C-407E-A947-70E740481C1C}">
                <a14:useLocalDpi xmlns:a14="http://schemas.microsoft.com/office/drawing/2010/main" val="0"/>
              </a:ext>
            </a:extLst>
          </a:blip>
          <a:srcRect t="11261" b="11261"/>
          <a:stretch>
            <a:fillRect/>
          </a:stretch>
        </p:blipFill>
        <p:spPr bwMode="auto">
          <a:xfrm>
            <a:off x="6493227" y="4022421"/>
            <a:ext cx="2417763"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13" name="Tekstvak 12"/>
          <p:cNvSpPr txBox="1"/>
          <p:nvPr/>
        </p:nvSpPr>
        <p:spPr>
          <a:xfrm>
            <a:off x="4980255" y="6572477"/>
            <a:ext cx="3645550" cy="246221"/>
          </a:xfrm>
          <a:prstGeom prst="rect">
            <a:avLst/>
          </a:prstGeom>
          <a:noFill/>
        </p:spPr>
        <p:txBody>
          <a:bodyPr wrap="none" rtlCol="0">
            <a:spAutoFit/>
          </a:bodyPr>
          <a:lstStyle/>
          <a:p>
            <a:r>
              <a:rPr lang="nl-NL" sz="1000" dirty="0" smtClean="0"/>
              <a:t>Vrieze et al , </a:t>
            </a:r>
            <a:r>
              <a:rPr lang="nl-NL" sz="1000" dirty="0" err="1"/>
              <a:t>Gastroenterology</a:t>
            </a:r>
            <a:r>
              <a:rPr lang="nl-NL" sz="1000" dirty="0"/>
              <a:t> 2012; </a:t>
            </a:r>
            <a:r>
              <a:rPr lang="nl-NL" sz="1000" dirty="0" smtClean="0"/>
              <a:t>Nieuwdorp et al, </a:t>
            </a:r>
            <a:r>
              <a:rPr lang="nl-NL" sz="1000" dirty="0"/>
              <a:t>Nature 2013</a:t>
            </a:r>
          </a:p>
        </p:txBody>
      </p:sp>
    </p:spTree>
    <p:extLst>
      <p:ext uri="{BB962C8B-B14F-4D97-AF65-F5344CB8AC3E}">
        <p14:creationId xmlns:p14="http://schemas.microsoft.com/office/powerpoint/2010/main" val="251321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Afbeelding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2005542"/>
            <a:ext cx="5915025"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Tekstvak 1"/>
          <p:cNvSpPr txBox="1">
            <a:spLocks noChangeArrowheads="1"/>
          </p:cNvSpPr>
          <p:nvPr/>
        </p:nvSpPr>
        <p:spPr bwMode="auto">
          <a:xfrm>
            <a:off x="6760634" y="6581001"/>
            <a:ext cx="2444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200" dirty="0" smtClean="0"/>
              <a:t>Nieuwdorp &amp;Groen</a:t>
            </a:r>
            <a:r>
              <a:rPr lang="nl-NL" sz="1200" dirty="0"/>
              <a:t>, </a:t>
            </a:r>
            <a:r>
              <a:rPr lang="nl-NL" sz="1200" dirty="0" err="1"/>
              <a:t>Embo</a:t>
            </a:r>
            <a:r>
              <a:rPr lang="nl-NL" sz="1200" dirty="0"/>
              <a:t> 2016  </a:t>
            </a:r>
          </a:p>
        </p:txBody>
      </p:sp>
      <p:sp>
        <p:nvSpPr>
          <p:cNvPr id="36867" name="Titel 2"/>
          <p:cNvSpPr>
            <a:spLocks noGrp="1"/>
          </p:cNvSpPr>
          <p:nvPr>
            <p:ph type="title"/>
          </p:nvPr>
        </p:nvSpPr>
        <p:spPr>
          <a:xfrm>
            <a:off x="288925" y="188913"/>
            <a:ext cx="8856663" cy="1143000"/>
          </a:xfrm>
        </p:spPr>
        <p:txBody>
          <a:bodyPr>
            <a:noAutofit/>
          </a:bodyPr>
          <a:lstStyle/>
          <a:p>
            <a:r>
              <a:rPr lang="nl-NL" sz="3200" b="1" dirty="0" err="1">
                <a:ea typeface="ＭＳ Ｐゴシック" charset="0"/>
                <a:cs typeface="ＭＳ Ｐゴシック" charset="0"/>
              </a:rPr>
              <a:t>Replenishing</a:t>
            </a:r>
            <a:r>
              <a:rPr lang="nl-NL" sz="3200" b="1" dirty="0">
                <a:ea typeface="ＭＳ Ｐゴシック" charset="0"/>
                <a:cs typeface="ＭＳ Ｐゴシック" charset="0"/>
              </a:rPr>
              <a:t> (missing) </a:t>
            </a:r>
            <a:r>
              <a:rPr lang="nl-NL" sz="3200" b="1" dirty="0" err="1">
                <a:ea typeface="ＭＳ Ｐゴシック" charset="0"/>
                <a:cs typeface="ＭＳ Ｐゴシック" charset="0"/>
              </a:rPr>
              <a:t>intestinal</a:t>
            </a:r>
            <a:r>
              <a:rPr lang="nl-NL" sz="3200" b="1" dirty="0">
                <a:ea typeface="ＭＳ Ｐゴシック" charset="0"/>
                <a:cs typeface="ＭＳ Ｐゴシック" charset="0"/>
              </a:rPr>
              <a:t> </a:t>
            </a:r>
            <a:r>
              <a:rPr lang="nl-NL" sz="3200" b="1" dirty="0" err="1">
                <a:ea typeface="ＭＳ Ｐゴシック" charset="0"/>
                <a:cs typeface="ＭＳ Ｐゴシック" charset="0"/>
              </a:rPr>
              <a:t>microbiota</a:t>
            </a:r>
            <a:r>
              <a:rPr lang="nl-NL" sz="3200" b="1" dirty="0">
                <a:ea typeface="ＭＳ Ｐゴシック" charset="0"/>
                <a:cs typeface="ＭＳ Ｐゴシック" charset="0"/>
              </a:rPr>
              <a:t> or </a:t>
            </a:r>
            <a:r>
              <a:rPr lang="nl-NL" sz="3200" b="1" dirty="0" err="1">
                <a:ea typeface="ＭＳ Ｐゴシック" charset="0"/>
                <a:cs typeface="ＭＳ Ｐゴシック" charset="0"/>
              </a:rPr>
              <a:t>metabolites</a:t>
            </a:r>
            <a:r>
              <a:rPr lang="nl-NL" sz="3200" b="1" dirty="0">
                <a:ea typeface="ＭＳ Ｐゴシック" charset="0"/>
                <a:cs typeface="ＭＳ Ｐゴシック" charset="0"/>
              </a:rPr>
              <a:t> </a:t>
            </a:r>
            <a:r>
              <a:rPr lang="nl-NL" sz="3200" b="1" dirty="0" err="1">
                <a:ea typeface="ＭＳ Ｐゴシック" charset="0"/>
                <a:cs typeface="ＭＳ Ｐゴシック" charset="0"/>
              </a:rPr>
              <a:t>might</a:t>
            </a:r>
            <a:r>
              <a:rPr lang="nl-NL" sz="3200" b="1" dirty="0">
                <a:ea typeface="ＭＳ Ｐゴシック" charset="0"/>
                <a:cs typeface="ＭＳ Ｐゴシック" charset="0"/>
              </a:rPr>
              <a:t> </a:t>
            </a:r>
            <a:r>
              <a:rPr lang="nl-NL" sz="3200" b="1" dirty="0" err="1">
                <a:ea typeface="ＭＳ Ｐゴシック" charset="0"/>
                <a:cs typeface="ＭＳ Ｐゴシック" charset="0"/>
              </a:rPr>
              <a:t>improve</a:t>
            </a:r>
            <a:r>
              <a:rPr lang="nl-NL" sz="3200" b="1" dirty="0">
                <a:ea typeface="ＭＳ Ｐゴシック" charset="0"/>
                <a:cs typeface="ＭＳ Ｐゴシック" charset="0"/>
              </a:rPr>
              <a:t> </a:t>
            </a:r>
            <a:r>
              <a:rPr lang="nl-NL" sz="3200" b="1" dirty="0" err="1">
                <a:ea typeface="ＭＳ Ｐゴシック" charset="0"/>
                <a:cs typeface="ＭＳ Ｐゴシック" charset="0"/>
              </a:rPr>
              <a:t>metabolism</a:t>
            </a:r>
            <a:r>
              <a:rPr lang="nl-NL" sz="3200" b="1" dirty="0">
                <a:ea typeface="ＭＳ Ｐゴシック" charset="0"/>
                <a:cs typeface="ＭＳ Ｐゴシック" charset="0"/>
              </a:rPr>
              <a:t> in human </a:t>
            </a:r>
            <a:r>
              <a:rPr lang="nl-NL" sz="3200" b="1" dirty="0" err="1">
                <a:ea typeface="ＭＳ Ｐゴシック" charset="0"/>
                <a:cs typeface="ＭＳ Ｐゴシック" charset="0"/>
              </a:rPr>
              <a:t>obesity</a:t>
            </a:r>
            <a:r>
              <a:rPr lang="nl-NL" sz="3200" b="1" dirty="0">
                <a:ea typeface="ＭＳ Ｐゴシック" charset="0"/>
                <a:cs typeface="ＭＳ Ｐゴシック" charset="0"/>
              </a:rPr>
              <a:t>  </a:t>
            </a:r>
            <a:endParaRPr lang="nl-NL" sz="3200" b="1" dirty="0"/>
          </a:p>
        </p:txBody>
      </p:sp>
      <p:sp>
        <p:nvSpPr>
          <p:cNvPr id="36868" name="Tijdelijke aanduiding voor inhoud 1"/>
          <p:cNvSpPr>
            <a:spLocks noGrp="1"/>
          </p:cNvSpPr>
          <p:nvPr>
            <p:ph sz="half" idx="1"/>
          </p:nvPr>
        </p:nvSpPr>
        <p:spPr>
          <a:xfrm>
            <a:off x="87160" y="2005542"/>
            <a:ext cx="4118128" cy="4114800"/>
          </a:xfrm>
        </p:spPr>
        <p:txBody>
          <a:bodyPr>
            <a:normAutofit fontScale="77500" lnSpcReduction="20000"/>
          </a:bodyPr>
          <a:lstStyle/>
          <a:p>
            <a:pPr marL="0" indent="0">
              <a:buNone/>
            </a:pPr>
            <a:r>
              <a:rPr lang="nl-NL" sz="2000" b="1" dirty="0" err="1">
                <a:latin typeface="Arial" charset="0"/>
                <a:ea typeface="Geneva" charset="0"/>
                <a:cs typeface="Geneva" charset="0"/>
              </a:rPr>
              <a:t>Pitfalls</a:t>
            </a:r>
            <a:r>
              <a:rPr lang="nl-NL" sz="2000" b="1" dirty="0">
                <a:latin typeface="Arial" charset="0"/>
                <a:ea typeface="Geneva" charset="0"/>
                <a:cs typeface="Geneva" charset="0"/>
              </a:rPr>
              <a:t> </a:t>
            </a:r>
            <a:r>
              <a:rPr lang="nl-NL" sz="2000" b="1" dirty="0" err="1">
                <a:latin typeface="Arial" charset="0"/>
                <a:ea typeface="Geneva" charset="0"/>
                <a:cs typeface="Geneva" charset="0"/>
              </a:rPr>
              <a:t>and</a:t>
            </a:r>
            <a:r>
              <a:rPr lang="nl-NL" sz="2000" b="1" dirty="0">
                <a:latin typeface="Arial" charset="0"/>
                <a:ea typeface="Geneva" charset="0"/>
                <a:cs typeface="Geneva" charset="0"/>
              </a:rPr>
              <a:t> </a:t>
            </a:r>
            <a:r>
              <a:rPr lang="nl-NL" sz="2000" b="1" dirty="0" err="1">
                <a:latin typeface="Arial" charset="0"/>
                <a:ea typeface="Geneva" charset="0"/>
                <a:cs typeface="Geneva" charset="0"/>
              </a:rPr>
              <a:t>hurdles</a:t>
            </a:r>
            <a:endParaRPr lang="nl-NL" sz="2000" b="1" dirty="0">
              <a:latin typeface="Arial" charset="0"/>
              <a:ea typeface="Geneva" charset="0"/>
              <a:cs typeface="Geneva" charset="0"/>
            </a:endParaRPr>
          </a:p>
          <a:p>
            <a:endParaRPr lang="nl-NL" sz="2000" b="1" dirty="0">
              <a:latin typeface="Arial" charset="0"/>
              <a:ea typeface="Geneva" charset="0"/>
              <a:cs typeface="Geneva" charset="0"/>
            </a:endParaRPr>
          </a:p>
          <a:p>
            <a:r>
              <a:rPr lang="nl-NL" sz="2000" dirty="0" smtClean="0">
                <a:latin typeface="Arial" charset="0"/>
                <a:ea typeface="Geneva" charset="0"/>
                <a:cs typeface="Geneva" charset="0"/>
              </a:rPr>
              <a:t>GMP </a:t>
            </a:r>
            <a:r>
              <a:rPr lang="nl-NL" sz="2000" dirty="0" err="1">
                <a:latin typeface="Arial" charset="0"/>
                <a:ea typeface="Geneva" charset="0"/>
                <a:cs typeface="Geneva" charset="0"/>
              </a:rPr>
              <a:t>production</a:t>
            </a:r>
            <a:r>
              <a:rPr lang="nl-NL" sz="2000" dirty="0">
                <a:latin typeface="Arial" charset="0"/>
                <a:ea typeface="Geneva" charset="0"/>
                <a:cs typeface="Geneva" charset="0"/>
              </a:rPr>
              <a:t> </a:t>
            </a:r>
            <a:r>
              <a:rPr lang="nl-NL" sz="2000" dirty="0" err="1">
                <a:latin typeface="Arial" charset="0"/>
                <a:ea typeface="Geneva" charset="0"/>
                <a:cs typeface="Geneva" charset="0"/>
              </a:rPr>
              <a:t>bacteria</a:t>
            </a:r>
            <a:r>
              <a:rPr lang="nl-NL" sz="2000" dirty="0">
                <a:latin typeface="Arial" charset="0"/>
                <a:ea typeface="Geneva" charset="0"/>
                <a:cs typeface="Geneva" charset="0"/>
              </a:rPr>
              <a:t> as </a:t>
            </a:r>
            <a:r>
              <a:rPr lang="nl-NL" sz="2000" dirty="0" err="1">
                <a:latin typeface="Arial" charset="0"/>
                <a:ea typeface="Geneva" charset="0"/>
                <a:cs typeface="Geneva" charset="0"/>
              </a:rPr>
              <a:t>novel</a:t>
            </a:r>
            <a:r>
              <a:rPr lang="nl-NL" sz="2000" dirty="0">
                <a:latin typeface="Arial" charset="0"/>
                <a:ea typeface="Geneva" charset="0"/>
                <a:cs typeface="Geneva" charset="0"/>
              </a:rPr>
              <a:t> </a:t>
            </a:r>
            <a:r>
              <a:rPr lang="nl-NL" sz="2000" dirty="0" err="1">
                <a:latin typeface="Arial" charset="0"/>
                <a:ea typeface="Geneva" charset="0"/>
                <a:cs typeface="Geneva" charset="0"/>
              </a:rPr>
              <a:t>probiotics</a:t>
            </a:r>
            <a:r>
              <a:rPr lang="nl-NL" sz="2000" dirty="0">
                <a:latin typeface="Arial" charset="0"/>
                <a:ea typeface="Geneva" charset="0"/>
                <a:cs typeface="Geneva" charset="0"/>
              </a:rPr>
              <a:t> (culture medium </a:t>
            </a:r>
            <a:r>
              <a:rPr lang="nl-NL" sz="2000" dirty="0" err="1">
                <a:latin typeface="Arial" charset="0"/>
                <a:ea typeface="Geneva" charset="0"/>
                <a:cs typeface="Geneva" charset="0"/>
              </a:rPr>
              <a:t>and</a:t>
            </a:r>
            <a:r>
              <a:rPr lang="nl-NL" sz="2000" dirty="0">
                <a:latin typeface="Arial" charset="0"/>
                <a:ea typeface="Geneva" charset="0"/>
                <a:cs typeface="Geneva" charset="0"/>
              </a:rPr>
              <a:t> &gt; 80 liter of </a:t>
            </a:r>
            <a:r>
              <a:rPr lang="nl-NL" sz="2000" dirty="0" err="1">
                <a:latin typeface="Arial" charset="0"/>
                <a:ea typeface="Geneva" charset="0"/>
                <a:cs typeface="Geneva" charset="0"/>
              </a:rPr>
              <a:t>production</a:t>
            </a:r>
            <a:r>
              <a:rPr lang="nl-NL" sz="2000" dirty="0">
                <a:latin typeface="Arial" charset="0"/>
                <a:ea typeface="Geneva" charset="0"/>
                <a:cs typeface="Geneva" charset="0"/>
              </a:rPr>
              <a:t>) like E </a:t>
            </a:r>
            <a:r>
              <a:rPr lang="nl-NL" sz="2000" dirty="0" err="1">
                <a:latin typeface="Arial" charset="0"/>
                <a:ea typeface="Geneva" charset="0"/>
                <a:cs typeface="Geneva" charset="0"/>
              </a:rPr>
              <a:t>hallii</a:t>
            </a:r>
            <a:r>
              <a:rPr lang="nl-NL" sz="2000" dirty="0">
                <a:latin typeface="Arial" charset="0"/>
                <a:ea typeface="Geneva" charset="0"/>
                <a:cs typeface="Geneva" charset="0"/>
              </a:rPr>
              <a:t> </a:t>
            </a:r>
            <a:r>
              <a:rPr lang="nl-NL" sz="2000" dirty="0" err="1">
                <a:latin typeface="Arial" charset="0"/>
                <a:ea typeface="Geneva" charset="0"/>
                <a:cs typeface="Geneva" charset="0"/>
              </a:rPr>
              <a:t>and</a:t>
            </a:r>
            <a:r>
              <a:rPr lang="nl-NL" sz="2000" dirty="0">
                <a:latin typeface="Arial" charset="0"/>
                <a:ea typeface="Geneva" charset="0"/>
                <a:cs typeface="Geneva" charset="0"/>
              </a:rPr>
              <a:t> </a:t>
            </a:r>
            <a:r>
              <a:rPr lang="nl-NL" sz="2000" dirty="0" err="1">
                <a:latin typeface="Arial" charset="0"/>
                <a:ea typeface="Geneva" charset="0"/>
                <a:cs typeface="Geneva" charset="0"/>
              </a:rPr>
              <a:t>Akkermansia</a:t>
            </a:r>
            <a:endParaRPr lang="nl-NL" sz="2000" dirty="0">
              <a:latin typeface="Arial" charset="0"/>
              <a:ea typeface="Geneva" charset="0"/>
              <a:cs typeface="Geneva" charset="0"/>
            </a:endParaRPr>
          </a:p>
          <a:p>
            <a:endParaRPr lang="nl-NL" sz="2000" dirty="0">
              <a:latin typeface="Arial" charset="0"/>
              <a:ea typeface="Geneva" charset="0"/>
              <a:cs typeface="Geneva" charset="0"/>
            </a:endParaRPr>
          </a:p>
          <a:p>
            <a:r>
              <a:rPr lang="nl-NL" sz="2000" dirty="0">
                <a:sym typeface="Wingdings"/>
              </a:rPr>
              <a:t>Single </a:t>
            </a:r>
            <a:r>
              <a:rPr lang="nl-NL" sz="2000" dirty="0" err="1">
                <a:sym typeface="Wingdings"/>
              </a:rPr>
              <a:t>vs</a:t>
            </a:r>
            <a:r>
              <a:rPr lang="nl-NL" sz="2000" dirty="0">
                <a:sym typeface="Wingdings"/>
              </a:rPr>
              <a:t> multiple </a:t>
            </a:r>
            <a:r>
              <a:rPr lang="nl-NL" sz="2000" dirty="0" err="1">
                <a:sym typeface="Wingdings"/>
              </a:rPr>
              <a:t>strains</a:t>
            </a:r>
            <a:r>
              <a:rPr lang="nl-NL" sz="2000" dirty="0">
                <a:sym typeface="Wingdings"/>
              </a:rPr>
              <a:t> (GMP) </a:t>
            </a:r>
            <a:r>
              <a:rPr lang="nl-NL" sz="2000" dirty="0" err="1">
                <a:sym typeface="Wingdings"/>
              </a:rPr>
              <a:t>and</a:t>
            </a:r>
            <a:r>
              <a:rPr lang="nl-NL" sz="2000" dirty="0">
                <a:sym typeface="Wingdings"/>
              </a:rPr>
              <a:t> </a:t>
            </a:r>
            <a:r>
              <a:rPr lang="nl-NL" sz="2000" dirty="0" err="1">
                <a:sym typeface="Wingdings"/>
              </a:rPr>
              <a:t>located</a:t>
            </a:r>
            <a:r>
              <a:rPr lang="nl-NL" sz="2000" dirty="0">
                <a:sym typeface="Wingdings"/>
              </a:rPr>
              <a:t> delivery (small-large </a:t>
            </a:r>
            <a:r>
              <a:rPr lang="nl-NL" sz="2000" dirty="0" err="1">
                <a:sym typeface="Wingdings"/>
              </a:rPr>
              <a:t>intestine</a:t>
            </a:r>
            <a:r>
              <a:rPr lang="nl-NL" sz="2000" dirty="0">
                <a:sym typeface="Wingdings"/>
              </a:rPr>
              <a:t>)</a:t>
            </a:r>
          </a:p>
          <a:p>
            <a:endParaRPr lang="nl-NL" sz="2000" dirty="0">
              <a:latin typeface="Arial" charset="0"/>
              <a:ea typeface="Geneva" charset="0"/>
              <a:cs typeface="Geneva" charset="0"/>
            </a:endParaRPr>
          </a:p>
          <a:p>
            <a:r>
              <a:rPr lang="nl-NL" sz="2000" dirty="0">
                <a:latin typeface="Arial" charset="0"/>
                <a:ea typeface="Geneva" charset="0"/>
                <a:cs typeface="Geneva" charset="0"/>
              </a:rPr>
              <a:t>Large </a:t>
            </a:r>
            <a:r>
              <a:rPr lang="nl-NL" sz="2000" dirty="0" err="1">
                <a:latin typeface="Arial" charset="0"/>
                <a:ea typeface="Geneva" charset="0"/>
                <a:cs typeface="Geneva" charset="0"/>
              </a:rPr>
              <a:t>and</a:t>
            </a:r>
            <a:r>
              <a:rPr lang="nl-NL" sz="2000" dirty="0">
                <a:latin typeface="Arial" charset="0"/>
                <a:ea typeface="Geneva" charset="0"/>
                <a:cs typeface="Geneva" charset="0"/>
              </a:rPr>
              <a:t> </a:t>
            </a:r>
            <a:r>
              <a:rPr lang="nl-NL" sz="2000" dirty="0" err="1">
                <a:latin typeface="Arial" charset="0"/>
                <a:ea typeface="Geneva" charset="0"/>
                <a:cs typeface="Geneva" charset="0"/>
              </a:rPr>
              <a:t>expensive</a:t>
            </a:r>
            <a:r>
              <a:rPr lang="nl-NL" sz="2000" dirty="0">
                <a:latin typeface="Arial" charset="0"/>
                <a:ea typeface="Geneva" charset="0"/>
                <a:cs typeface="Geneva" charset="0"/>
              </a:rPr>
              <a:t> </a:t>
            </a:r>
            <a:r>
              <a:rPr lang="nl-NL" sz="2000" dirty="0" err="1">
                <a:latin typeface="Arial" charset="0"/>
                <a:ea typeface="Geneva" charset="0"/>
                <a:cs typeface="Geneva" charset="0"/>
              </a:rPr>
              <a:t>phase</a:t>
            </a:r>
            <a:r>
              <a:rPr lang="nl-NL" sz="2000" dirty="0">
                <a:latin typeface="Arial" charset="0"/>
                <a:ea typeface="Geneva" charset="0"/>
                <a:cs typeface="Geneva" charset="0"/>
              </a:rPr>
              <a:t> I-IV </a:t>
            </a:r>
            <a:r>
              <a:rPr lang="nl-NL" sz="2000" dirty="0" err="1">
                <a:latin typeface="Arial" charset="0"/>
                <a:ea typeface="Geneva" charset="0"/>
                <a:cs typeface="Geneva" charset="0"/>
              </a:rPr>
              <a:t>clinical</a:t>
            </a:r>
            <a:r>
              <a:rPr lang="nl-NL" sz="2000" dirty="0">
                <a:latin typeface="Arial" charset="0"/>
                <a:ea typeface="Geneva" charset="0"/>
                <a:cs typeface="Geneva" charset="0"/>
              </a:rPr>
              <a:t> trials  </a:t>
            </a:r>
            <a:r>
              <a:rPr lang="nl-NL" sz="2000" dirty="0" err="1">
                <a:latin typeface="Arial" charset="0"/>
                <a:ea typeface="Geneva" charset="0"/>
                <a:cs typeface="Geneva" charset="0"/>
              </a:rPr>
              <a:t>for</a:t>
            </a:r>
            <a:r>
              <a:rPr lang="nl-NL" sz="2000" dirty="0">
                <a:latin typeface="Arial" charset="0"/>
                <a:ea typeface="Geneva" charset="0"/>
                <a:cs typeface="Geneva" charset="0"/>
              </a:rPr>
              <a:t> </a:t>
            </a:r>
            <a:r>
              <a:rPr lang="nl-NL" sz="2000" dirty="0" err="1">
                <a:latin typeface="Arial" charset="0"/>
                <a:ea typeface="Geneva" charset="0"/>
                <a:cs typeface="Geneva" charset="0"/>
              </a:rPr>
              <a:t>validity</a:t>
            </a:r>
            <a:r>
              <a:rPr lang="nl-NL" sz="2000" dirty="0">
                <a:latin typeface="Arial" charset="0"/>
                <a:ea typeface="Geneva" charset="0"/>
                <a:cs typeface="Geneva" charset="0"/>
              </a:rPr>
              <a:t> (mouse ≠ men)</a:t>
            </a:r>
          </a:p>
          <a:p>
            <a:pPr marL="0" indent="0">
              <a:buNone/>
            </a:pPr>
            <a:endParaRPr lang="nl-NL" sz="2000" dirty="0">
              <a:latin typeface="Arial" charset="0"/>
              <a:ea typeface="Geneva" charset="0"/>
              <a:cs typeface="Geneva" charset="0"/>
            </a:endParaRPr>
          </a:p>
          <a:p>
            <a:endParaRPr lang="nl-NL" sz="2000" dirty="0">
              <a:latin typeface="Arial" charset="0"/>
              <a:ea typeface="Geneva" charset="0"/>
              <a:cs typeface="Geneva" charset="0"/>
            </a:endParaRPr>
          </a:p>
          <a:p>
            <a:r>
              <a:rPr lang="nl-NL" sz="2000" dirty="0">
                <a:latin typeface="Arial" charset="0"/>
                <a:ea typeface="Geneva" charset="0"/>
                <a:cs typeface="Geneva" charset="0"/>
              </a:rPr>
              <a:t> No </a:t>
            </a:r>
            <a:r>
              <a:rPr lang="nl-NL" sz="2000" dirty="0" err="1">
                <a:latin typeface="Arial" charset="0"/>
                <a:ea typeface="Geneva" charset="0"/>
                <a:cs typeface="Geneva" charset="0"/>
              </a:rPr>
              <a:t>one</a:t>
            </a:r>
            <a:r>
              <a:rPr lang="nl-NL" sz="2000" dirty="0">
                <a:latin typeface="Arial" charset="0"/>
                <a:ea typeface="Geneva" charset="0"/>
                <a:cs typeface="Geneva" charset="0"/>
              </a:rPr>
              <a:t> </a:t>
            </a:r>
            <a:r>
              <a:rPr lang="nl-NL" sz="2000" dirty="0" err="1">
                <a:latin typeface="Arial" charset="0"/>
                <a:ea typeface="Geneva" charset="0"/>
                <a:cs typeface="Geneva" charset="0"/>
              </a:rPr>
              <a:t>size</a:t>
            </a:r>
            <a:r>
              <a:rPr lang="nl-NL" sz="2000" dirty="0">
                <a:latin typeface="Arial" charset="0"/>
                <a:ea typeface="Geneva" charset="0"/>
                <a:cs typeface="Geneva" charset="0"/>
              </a:rPr>
              <a:t> fits </a:t>
            </a:r>
            <a:r>
              <a:rPr lang="nl-NL" sz="2000" dirty="0" err="1">
                <a:latin typeface="Arial" charset="0"/>
                <a:ea typeface="Geneva" charset="0"/>
                <a:cs typeface="Geneva" charset="0"/>
              </a:rPr>
              <a:t>all</a:t>
            </a:r>
            <a:r>
              <a:rPr lang="nl-NL" sz="2000" dirty="0">
                <a:latin typeface="Arial" charset="0"/>
                <a:ea typeface="Geneva" charset="0"/>
                <a:cs typeface="Geneva" charset="0"/>
              </a:rPr>
              <a:t> …(</a:t>
            </a:r>
            <a:r>
              <a:rPr lang="nl-NL" sz="2000" dirty="0" err="1">
                <a:latin typeface="Arial" charset="0"/>
                <a:ea typeface="Geneva" charset="0"/>
                <a:cs typeface="Geneva" charset="0"/>
              </a:rPr>
              <a:t>personalized</a:t>
            </a:r>
            <a:r>
              <a:rPr lang="nl-NL" sz="2000" dirty="0">
                <a:latin typeface="Arial" charset="0"/>
                <a:ea typeface="Geneva" charset="0"/>
                <a:cs typeface="Geneva" charset="0"/>
              </a:rPr>
              <a:t> </a:t>
            </a:r>
            <a:r>
              <a:rPr lang="nl-NL" sz="2000" dirty="0" err="1">
                <a:latin typeface="Arial" charset="0"/>
                <a:ea typeface="Geneva" charset="0"/>
                <a:cs typeface="Geneva" charset="0"/>
              </a:rPr>
              <a:t>medicine</a:t>
            </a:r>
            <a:r>
              <a:rPr lang="nl-NL" sz="2000" dirty="0">
                <a:latin typeface="Arial" charset="0"/>
                <a:ea typeface="Geneva" charset="0"/>
                <a:cs typeface="Geneva" charset="0"/>
              </a:rPr>
              <a:t> </a:t>
            </a:r>
            <a:r>
              <a:rPr lang="nl-NL" sz="2000" dirty="0" err="1">
                <a:latin typeface="Arial" charset="0"/>
                <a:ea typeface="Geneva" charset="0"/>
                <a:cs typeface="Geneva" charset="0"/>
              </a:rPr>
              <a:t>due</a:t>
            </a:r>
            <a:r>
              <a:rPr lang="nl-NL" sz="2000" dirty="0">
                <a:latin typeface="Arial" charset="0"/>
                <a:ea typeface="Geneva" charset="0"/>
                <a:cs typeface="Geneva" charset="0"/>
              </a:rPr>
              <a:t> </a:t>
            </a:r>
            <a:r>
              <a:rPr lang="nl-NL" sz="2000" dirty="0" err="1">
                <a:latin typeface="Arial" charset="0"/>
                <a:ea typeface="Geneva" charset="0"/>
                <a:cs typeface="Geneva" charset="0"/>
              </a:rPr>
              <a:t>to</a:t>
            </a:r>
            <a:r>
              <a:rPr lang="nl-NL" sz="2000" dirty="0">
                <a:latin typeface="Arial" charset="0"/>
                <a:ea typeface="Geneva" charset="0"/>
                <a:cs typeface="Geneva" charset="0"/>
              </a:rPr>
              <a:t> </a:t>
            </a:r>
            <a:r>
              <a:rPr lang="nl-NL" sz="2000" b="1" dirty="0" err="1">
                <a:latin typeface="Arial" charset="0"/>
                <a:ea typeface="Geneva" charset="0"/>
                <a:cs typeface="Geneva" charset="0"/>
              </a:rPr>
              <a:t>responders</a:t>
            </a:r>
            <a:r>
              <a:rPr lang="nl-NL" sz="2000" b="1" dirty="0">
                <a:latin typeface="Arial" charset="0"/>
                <a:ea typeface="Geneva" charset="0"/>
                <a:cs typeface="Geneva" charset="0"/>
              </a:rPr>
              <a:t>-non </a:t>
            </a:r>
            <a:r>
              <a:rPr lang="nl-NL" sz="2000" b="1" dirty="0" err="1">
                <a:latin typeface="Arial" charset="0"/>
                <a:ea typeface="Geneva" charset="0"/>
                <a:cs typeface="Geneva" charset="0"/>
              </a:rPr>
              <a:t>responders</a:t>
            </a:r>
            <a:r>
              <a:rPr lang="nl-NL" sz="2000" dirty="0">
                <a:latin typeface="Arial" charset="0"/>
                <a:ea typeface="Geneva" charset="0"/>
                <a:cs typeface="Geneva" charset="0"/>
              </a:rPr>
              <a:t>)</a:t>
            </a:r>
          </a:p>
          <a:p>
            <a:endParaRPr lang="nl-NL" sz="2000" dirty="0">
              <a:latin typeface="Arial" charset="0"/>
              <a:ea typeface="Geneva" charset="0"/>
              <a:cs typeface="Geneva" charset="0"/>
            </a:endParaRPr>
          </a:p>
          <a:p>
            <a:endParaRPr lang="nl-NL" dirty="0">
              <a:latin typeface="Arial" charset="0"/>
              <a:ea typeface="Geneva" charset="0"/>
              <a:cs typeface="Geneva" charset="0"/>
            </a:endParaRPr>
          </a:p>
        </p:txBody>
      </p:sp>
    </p:spTree>
    <p:extLst>
      <p:ext uri="{BB962C8B-B14F-4D97-AF65-F5344CB8AC3E}">
        <p14:creationId xmlns:p14="http://schemas.microsoft.com/office/powerpoint/2010/main" val="31878323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Bildobjekt 3"/>
          <p:cNvPicPr>
            <a:picLocks noChangeAspect="1"/>
          </p:cNvPicPr>
          <p:nvPr/>
        </p:nvPicPr>
        <p:blipFill>
          <a:blip r:embed="rId3">
            <a:extLst>
              <a:ext uri="{28A0092B-C50C-407E-A947-70E740481C1C}">
                <a14:useLocalDpi xmlns:a14="http://schemas.microsoft.com/office/drawing/2010/main" val="0"/>
              </a:ext>
            </a:extLst>
          </a:blip>
          <a:srcRect t="12714"/>
          <a:stretch>
            <a:fillRect/>
          </a:stretch>
        </p:blipFill>
        <p:spPr bwMode="auto">
          <a:xfrm>
            <a:off x="107504" y="1391324"/>
            <a:ext cx="8856984" cy="50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kstvak 1"/>
          <p:cNvSpPr txBox="1">
            <a:spLocks noChangeArrowheads="1"/>
          </p:cNvSpPr>
          <p:nvPr/>
        </p:nvSpPr>
        <p:spPr bwMode="auto">
          <a:xfrm>
            <a:off x="971550" y="5732463"/>
            <a:ext cx="77835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pitchFamily="34" charset="0"/>
                <a:ea typeface="ＭＳ Ｐゴシック" pitchFamily="34" charset="-128"/>
              </a:defRPr>
            </a:lvl1pPr>
            <a:lvl2pPr marL="742950" indent="-285750" algn="l" eaLnBrk="0" hangingPunct="0">
              <a:spcBef>
                <a:spcPct val="20000"/>
              </a:spcBef>
              <a:buChar char="–"/>
              <a:defRPr sz="2800">
                <a:solidFill>
                  <a:schemeClr val="tx1"/>
                </a:solidFill>
                <a:latin typeface="Arial" pitchFamily="34" charset="0"/>
                <a:ea typeface="ＭＳ Ｐゴシック" pitchFamily="34" charset="-128"/>
              </a:defRPr>
            </a:lvl2pPr>
            <a:lvl3pPr marL="1143000" indent="-228600" algn="l"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algn="l" eaLnBrk="0" hangingPunct="0">
              <a:spcBef>
                <a:spcPct val="20000"/>
              </a:spcBef>
              <a:buChar char="–"/>
              <a:defRPr sz="2000">
                <a:solidFill>
                  <a:schemeClr val="tx1"/>
                </a:solidFill>
                <a:latin typeface="Arial" pitchFamily="34" charset="0"/>
                <a:ea typeface="ＭＳ Ｐゴシック" pitchFamily="34" charset="-128"/>
              </a:defRPr>
            </a:lvl4pPr>
            <a:lvl5pPr marL="2057400" indent="-228600" algn="l" eaLnBrk="0" hangingPunct="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fontAlgn="base" hangingPunct="1">
              <a:spcBef>
                <a:spcPct val="0"/>
              </a:spcBef>
              <a:spcAft>
                <a:spcPct val="0"/>
              </a:spcAft>
              <a:buFontTx/>
              <a:buNone/>
            </a:pPr>
            <a:r>
              <a:rPr lang="nl-NL" altLang="nl-NL" sz="2000">
                <a:solidFill>
                  <a:srgbClr val="000000"/>
                </a:solidFill>
              </a:rPr>
              <a:t> In 2050 15-20% adults worldwide will develop DM2 during their life</a:t>
            </a:r>
          </a:p>
        </p:txBody>
      </p:sp>
      <p:sp>
        <p:nvSpPr>
          <p:cNvPr id="6" name="Titel 1"/>
          <p:cNvSpPr txBox="1">
            <a:spLocks/>
          </p:cNvSpPr>
          <p:nvPr/>
        </p:nvSpPr>
        <p:spPr>
          <a:xfrm>
            <a:off x="457200" y="116632"/>
            <a:ext cx="8229600" cy="1143000"/>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nl-NL" sz="3200" b="1" kern="0" dirty="0" err="1">
                <a:solidFill>
                  <a:srgbClr val="000000"/>
                </a:solidFill>
              </a:rPr>
              <a:t>Estimated</a:t>
            </a:r>
            <a:r>
              <a:rPr lang="nl-NL" sz="3200" b="1" kern="0" dirty="0">
                <a:solidFill>
                  <a:srgbClr val="000000"/>
                </a:solidFill>
              </a:rPr>
              <a:t> Diabetes </a:t>
            </a:r>
            <a:r>
              <a:rPr lang="nl-NL" sz="3200" b="1" kern="0" dirty="0" err="1">
                <a:solidFill>
                  <a:srgbClr val="000000"/>
                </a:solidFill>
              </a:rPr>
              <a:t>prevalence</a:t>
            </a:r>
            <a:r>
              <a:rPr lang="nl-NL" sz="3200" b="1" kern="0" dirty="0">
                <a:solidFill>
                  <a:srgbClr val="000000"/>
                </a:solidFill>
              </a:rPr>
              <a:t> in 2025</a:t>
            </a:r>
          </a:p>
        </p:txBody>
      </p:sp>
    </p:spTree>
    <p:extLst>
      <p:ext uri="{BB962C8B-B14F-4D97-AF65-F5344CB8AC3E}">
        <p14:creationId xmlns:p14="http://schemas.microsoft.com/office/powerpoint/2010/main" val="20952165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jdelijke aanduiding voor inhoud 4"/>
          <p:cNvSpPr>
            <a:spLocks noGrp="1"/>
          </p:cNvSpPr>
          <p:nvPr>
            <p:ph idx="1"/>
          </p:nvPr>
        </p:nvSpPr>
        <p:spPr>
          <a:xfrm>
            <a:off x="611188" y="1268412"/>
            <a:ext cx="8253412" cy="5268945"/>
          </a:xfrm>
        </p:spPr>
        <p:txBody>
          <a:bodyPr>
            <a:normAutofit fontScale="92500" lnSpcReduction="20000"/>
          </a:bodyPr>
          <a:lstStyle/>
          <a:p>
            <a:pPr>
              <a:defRPr/>
            </a:pPr>
            <a:r>
              <a:rPr lang="nl-NL" sz="2400" dirty="0" err="1" smtClean="0">
                <a:latin typeface="Arial" charset="0"/>
                <a:ea typeface="ＭＳ Ｐゴシック" charset="0"/>
                <a:cs typeface="ＭＳ Ｐゴシック" charset="0"/>
              </a:rPr>
              <a:t>Gutmicrobiota</a:t>
            </a:r>
            <a:r>
              <a:rPr lang="nl-NL" sz="2400" dirty="0" smtClean="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composition</a:t>
            </a:r>
            <a:r>
              <a:rPr lang="nl-NL" sz="2400" dirty="0">
                <a:latin typeface="Arial" charset="0"/>
                <a:ea typeface="ＭＳ Ｐゴシック" charset="0"/>
                <a:cs typeface="ＭＳ Ｐゴシック" charset="0"/>
              </a:rPr>
              <a:t> is </a:t>
            </a:r>
            <a:r>
              <a:rPr lang="nl-NL" sz="2400" dirty="0" err="1">
                <a:latin typeface="Arial" charset="0"/>
                <a:ea typeface="ＭＳ Ｐゴシック" charset="0"/>
                <a:cs typeface="ＭＳ Ｐゴシック" charset="0"/>
              </a:rPr>
              <a:t>driven</a:t>
            </a:r>
            <a:r>
              <a:rPr lang="nl-NL" sz="2400" dirty="0">
                <a:latin typeface="Arial" charset="0"/>
                <a:ea typeface="ＭＳ Ｐゴシック" charset="0"/>
                <a:cs typeface="ＭＳ Ｐゴシック" charset="0"/>
              </a:rPr>
              <a:t> by </a:t>
            </a:r>
            <a:r>
              <a:rPr lang="nl-NL" sz="2400" dirty="0" err="1">
                <a:latin typeface="Arial" charset="0"/>
                <a:ea typeface="ＭＳ Ｐゴシック" charset="0"/>
                <a:cs typeface="ＭＳ Ｐゴシック" charset="0"/>
              </a:rPr>
              <a:t>several</a:t>
            </a:r>
            <a:r>
              <a:rPr lang="nl-NL" sz="2400" dirty="0">
                <a:latin typeface="Arial" charset="0"/>
                <a:ea typeface="ＭＳ Ｐゴシック" charset="0"/>
                <a:cs typeface="ＭＳ Ｐゴシック" charset="0"/>
              </a:rPr>
              <a:t> factors </a:t>
            </a:r>
            <a:r>
              <a:rPr lang="nl-NL" sz="2400" dirty="0" err="1">
                <a:latin typeface="Arial" charset="0"/>
                <a:ea typeface="ＭＳ Ｐゴシック" charset="0"/>
                <a:cs typeface="ＭＳ Ｐゴシック" charset="0"/>
              </a:rPr>
              <a:t>including</a:t>
            </a:r>
            <a:r>
              <a:rPr lang="nl-NL" sz="2400" dirty="0">
                <a:latin typeface="Arial" charset="0"/>
                <a:ea typeface="ＭＳ Ｐゴシック" charset="0"/>
                <a:cs typeface="ＭＳ Ｐゴシック" charset="0"/>
              </a:rPr>
              <a:t> </a:t>
            </a:r>
            <a:r>
              <a:rPr lang="nl-NL" sz="2400" b="1" dirty="0" err="1">
                <a:latin typeface="Arial" charset="0"/>
                <a:ea typeface="ＭＳ Ｐゴシック" charset="0"/>
                <a:cs typeface="ＭＳ Ｐゴシック" charset="0"/>
              </a:rPr>
              <a:t>ethnicity</a:t>
            </a:r>
            <a:endParaRPr lang="nl-NL" sz="2400" dirty="0">
              <a:latin typeface="Arial" charset="0"/>
              <a:ea typeface="ＭＳ Ｐゴシック" charset="0"/>
              <a:cs typeface="ＭＳ Ｐゴシック" charset="0"/>
            </a:endParaRPr>
          </a:p>
          <a:p>
            <a:pPr>
              <a:defRPr/>
            </a:pPr>
            <a:endParaRPr lang="nl-NL" sz="2400" dirty="0">
              <a:latin typeface="Arial" charset="0"/>
              <a:ea typeface="ＭＳ Ｐゴシック" charset="0"/>
              <a:cs typeface="ＭＳ Ｐゴシック" charset="0"/>
            </a:endParaRPr>
          </a:p>
          <a:p>
            <a:pPr>
              <a:defRPr/>
            </a:pPr>
            <a:r>
              <a:rPr lang="nl-NL" sz="2400" dirty="0" err="1" smtClean="0">
                <a:latin typeface="Arial" charset="0"/>
                <a:ea typeface="ＭＳ Ｐゴシック" charset="0"/>
                <a:cs typeface="ＭＳ Ｐゴシック" charset="0"/>
              </a:rPr>
              <a:t>Intestinal</a:t>
            </a:r>
            <a:r>
              <a:rPr lang="nl-NL" sz="2400" dirty="0" smtClean="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microbiota</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may</a:t>
            </a:r>
            <a:r>
              <a:rPr lang="nl-NL" sz="2400" dirty="0">
                <a:latin typeface="Arial" charset="0"/>
                <a:ea typeface="ＭＳ Ｐゴシック" charset="0"/>
                <a:cs typeface="ＭＳ Ｐゴシック" charset="0"/>
              </a:rPr>
              <a:t> indeed </a:t>
            </a:r>
            <a:r>
              <a:rPr lang="nl-NL" sz="2400" dirty="0" err="1">
                <a:latin typeface="Arial" charset="0"/>
                <a:ea typeface="ＭＳ Ｐゴシック" charset="0"/>
                <a:cs typeface="ＭＳ Ｐゴシック" charset="0"/>
              </a:rPr>
              <a:t>play</a:t>
            </a:r>
            <a:r>
              <a:rPr lang="nl-NL" sz="2400" dirty="0">
                <a:latin typeface="Arial" charset="0"/>
                <a:ea typeface="ＭＳ Ｐゴシック" charset="0"/>
                <a:cs typeface="ＭＳ Ｐゴシック" charset="0"/>
              </a:rPr>
              <a:t> a </a:t>
            </a:r>
            <a:r>
              <a:rPr lang="nl-NL" sz="2400" b="1" dirty="0">
                <a:latin typeface="Arial" charset="0"/>
                <a:ea typeface="ＭＳ Ｐゴシック" charset="0"/>
                <a:cs typeface="ＭＳ Ｐゴシック" charset="0"/>
              </a:rPr>
              <a:t>small </a:t>
            </a:r>
            <a:r>
              <a:rPr lang="nl-NL" sz="2400" b="1" dirty="0" smtClean="0">
                <a:latin typeface="Arial" charset="0"/>
                <a:ea typeface="ＭＳ Ｐゴシック" charset="0"/>
                <a:cs typeface="ＭＳ Ｐゴシック" charset="0"/>
              </a:rPr>
              <a:t> </a:t>
            </a:r>
            <a:r>
              <a:rPr lang="nl-NL" sz="2400" b="1" dirty="0" err="1">
                <a:latin typeface="Arial" charset="0"/>
                <a:ea typeface="ＭＳ Ｐゴシック" charset="0"/>
                <a:cs typeface="ＭＳ Ｐゴシック" charset="0"/>
              </a:rPr>
              <a:t>causal</a:t>
            </a:r>
            <a:r>
              <a:rPr lang="nl-NL" sz="2400" b="1"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role</a:t>
            </a:r>
            <a:r>
              <a:rPr lang="nl-NL" sz="2400" dirty="0">
                <a:latin typeface="Arial" charset="0"/>
                <a:ea typeface="ＭＳ Ｐゴシック" charset="0"/>
                <a:cs typeface="ＭＳ Ｐゴシック" charset="0"/>
              </a:rPr>
              <a:t> in human </a:t>
            </a:r>
            <a:r>
              <a:rPr lang="nl-NL" sz="2400" dirty="0" err="1">
                <a:latin typeface="Arial" charset="0"/>
                <a:ea typeface="ＭＳ Ｐゴシック" charset="0"/>
                <a:cs typeface="ＭＳ Ｐゴシック" charset="0"/>
              </a:rPr>
              <a:t>metabolic</a:t>
            </a:r>
            <a:r>
              <a:rPr lang="nl-NL" sz="2400" dirty="0">
                <a:latin typeface="Arial" charset="0"/>
                <a:ea typeface="ＭＳ Ｐゴシック" charset="0"/>
                <a:cs typeface="ＭＳ Ｐゴシック" charset="0"/>
              </a:rPr>
              <a:t> </a:t>
            </a:r>
            <a:r>
              <a:rPr lang="nl-NL" sz="2400" dirty="0" err="1" smtClean="0">
                <a:latin typeface="Arial" charset="0"/>
                <a:ea typeface="ＭＳ Ｐゴシック" charset="0"/>
                <a:cs typeface="ＭＳ Ｐゴシック" charset="0"/>
              </a:rPr>
              <a:t>disease</a:t>
            </a:r>
            <a:endParaRPr lang="nl-NL" sz="2400" dirty="0">
              <a:latin typeface="Arial" charset="0"/>
              <a:ea typeface="ＭＳ Ｐゴシック" charset="0"/>
              <a:cs typeface="ＭＳ Ｐゴシック" charset="0"/>
            </a:endParaRPr>
          </a:p>
          <a:p>
            <a:pPr>
              <a:defRPr/>
            </a:pPr>
            <a:endParaRPr lang="nl-NL" sz="2400" dirty="0">
              <a:latin typeface="Arial" charset="0"/>
              <a:ea typeface="ＭＳ Ｐゴシック" charset="0"/>
              <a:cs typeface="ＭＳ Ｐゴシック" charset="0"/>
            </a:endParaRPr>
          </a:p>
          <a:p>
            <a:pPr>
              <a:defRPr/>
            </a:pPr>
            <a:r>
              <a:rPr lang="nl-NL" sz="2400" dirty="0" smtClean="0">
                <a:latin typeface="Arial" charset="0"/>
                <a:ea typeface="ＭＳ Ｐゴシック" charset="0"/>
                <a:cs typeface="ＭＳ Ｐゴシック" charset="0"/>
              </a:rPr>
              <a:t>Donor </a:t>
            </a:r>
            <a:r>
              <a:rPr lang="nl-NL" sz="2400" dirty="0" err="1">
                <a:latin typeface="Arial" charset="0"/>
                <a:ea typeface="ＭＳ Ｐゴシック" charset="0"/>
                <a:cs typeface="ＭＳ Ｐゴシック" charset="0"/>
              </a:rPr>
              <a:t>bacterial</a:t>
            </a:r>
            <a:r>
              <a:rPr lang="nl-NL" sz="2400" dirty="0">
                <a:latin typeface="Arial" charset="0"/>
                <a:ea typeface="ＭＳ Ｐゴシック" charset="0"/>
                <a:cs typeface="ＭＳ Ｐゴシック" charset="0"/>
              </a:rPr>
              <a:t> </a:t>
            </a:r>
            <a:r>
              <a:rPr lang="nl-NL" sz="2400" b="1" dirty="0">
                <a:latin typeface="Arial" charset="0"/>
                <a:ea typeface="ＭＳ Ｐゴシック" charset="0"/>
                <a:cs typeface="ＭＳ Ｐゴシック" charset="0"/>
              </a:rPr>
              <a:t>ENGRAFTMENT</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responders</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differs</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between</a:t>
            </a:r>
            <a:r>
              <a:rPr lang="nl-NL" sz="2400" dirty="0">
                <a:latin typeface="Arial" charset="0"/>
                <a:ea typeface="ＭＳ Ｐゴシック" charset="0"/>
                <a:cs typeface="ＭＳ Ｐゴシック" charset="0"/>
              </a:rPr>
              <a:t> human subjects </a:t>
            </a:r>
            <a:r>
              <a:rPr lang="nl-NL" sz="2400" dirty="0" err="1">
                <a:latin typeface="Arial" charset="0"/>
                <a:ea typeface="ＭＳ Ｐゴシック" charset="0"/>
                <a:cs typeface="ＭＳ Ｐゴシック" charset="0"/>
              </a:rPr>
              <a:t>and</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may</a:t>
            </a:r>
            <a:r>
              <a:rPr lang="nl-NL" sz="2400" dirty="0">
                <a:latin typeface="Arial" charset="0"/>
                <a:ea typeface="ＭＳ Ｐゴシック" charset="0"/>
                <a:cs typeface="ＭＳ Ｐゴシック" charset="0"/>
              </a:rPr>
              <a:t> </a:t>
            </a:r>
            <a:r>
              <a:rPr lang="nl-NL" sz="2400" dirty="0" err="1" smtClean="0">
                <a:latin typeface="Arial" charset="0"/>
                <a:ea typeface="ＭＳ Ｐゴシック" charset="0"/>
                <a:cs typeface="ＭＳ Ｐゴシック" charset="0"/>
              </a:rPr>
              <a:t>be</a:t>
            </a:r>
            <a:r>
              <a:rPr lang="nl-NL" sz="2400" dirty="0" smtClean="0">
                <a:latin typeface="Arial" charset="0"/>
                <a:ea typeface="ＭＳ Ｐゴシック" charset="0"/>
                <a:cs typeface="ＭＳ Ｐゴシック" charset="0"/>
              </a:rPr>
              <a:t> </a:t>
            </a:r>
            <a:r>
              <a:rPr lang="nl-NL" sz="2400" dirty="0" err="1" smtClean="0">
                <a:latin typeface="Arial" charset="0"/>
                <a:ea typeface="ＭＳ Ｐゴシック" charset="0"/>
                <a:cs typeface="ＭＳ Ｐゴシック" charset="0"/>
              </a:rPr>
              <a:t>predicted</a:t>
            </a:r>
            <a:r>
              <a:rPr lang="nl-NL" sz="2400" dirty="0" smtClean="0">
                <a:latin typeface="Arial" charset="0"/>
                <a:ea typeface="ＭＳ Ｐゴシック" charset="0"/>
                <a:cs typeface="ＭＳ Ｐゴシック" charset="0"/>
              </a:rPr>
              <a:t> </a:t>
            </a:r>
            <a:r>
              <a:rPr lang="nl-NL" sz="2400" dirty="0">
                <a:latin typeface="Arial" charset="0"/>
                <a:ea typeface="ＭＳ Ｐゴシック" charset="0"/>
                <a:cs typeface="ＭＳ Ｐゴシック" charset="0"/>
              </a:rPr>
              <a:t>on baseline </a:t>
            </a:r>
            <a:r>
              <a:rPr lang="nl-NL" sz="2400" dirty="0" err="1">
                <a:latin typeface="Arial" charset="0"/>
                <a:ea typeface="ＭＳ Ｐゴシック" charset="0"/>
                <a:cs typeface="ＭＳ Ｐゴシック" charset="0"/>
              </a:rPr>
              <a:t>fecal</a:t>
            </a:r>
            <a:r>
              <a:rPr lang="nl-NL" sz="2400" dirty="0">
                <a:latin typeface="Arial" charset="0"/>
                <a:ea typeface="ＭＳ Ｐゴシック" charset="0"/>
                <a:cs typeface="ＭＳ Ｐゴシック" charset="0"/>
              </a:rPr>
              <a:t> sample </a:t>
            </a:r>
            <a:r>
              <a:rPr lang="nl-NL" sz="2400" dirty="0" err="1">
                <a:latin typeface="Arial" charset="0"/>
                <a:ea typeface="ＭＳ Ｐゴシック" charset="0"/>
                <a:cs typeface="ＭＳ Ｐゴシック" charset="0"/>
              </a:rPr>
              <a:t>microbiota</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composition</a:t>
            </a:r>
            <a:endParaRPr lang="nl-NL" sz="2400" dirty="0">
              <a:latin typeface="Arial" charset="0"/>
              <a:ea typeface="ＭＳ Ｐゴシック" charset="0"/>
              <a:cs typeface="ＭＳ Ｐゴシック" charset="0"/>
            </a:endParaRPr>
          </a:p>
          <a:p>
            <a:pPr>
              <a:defRPr/>
            </a:pPr>
            <a:endParaRPr lang="nl-NL" sz="2400" dirty="0">
              <a:latin typeface="Arial" charset="0"/>
              <a:ea typeface="ＭＳ Ｐゴシック" charset="0"/>
              <a:cs typeface="ＭＳ Ｐゴシック" charset="0"/>
            </a:endParaRPr>
          </a:p>
          <a:p>
            <a:pPr>
              <a:defRPr/>
            </a:pPr>
            <a:r>
              <a:rPr lang="nl-NL" sz="2400" dirty="0" err="1" smtClean="0">
                <a:latin typeface="Arial" charset="0"/>
                <a:ea typeface="ＭＳ Ｐゴシック" charset="0"/>
                <a:cs typeface="ＭＳ Ｐゴシック" charset="0"/>
              </a:rPr>
              <a:t>Gutmicrobiota</a:t>
            </a:r>
            <a:r>
              <a:rPr lang="nl-NL" sz="2400" dirty="0" smtClean="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seem</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to</a:t>
            </a:r>
            <a:r>
              <a:rPr lang="nl-NL" sz="2400" dirty="0">
                <a:latin typeface="Arial" charset="0"/>
                <a:ea typeface="ＭＳ Ｐゴシック" charset="0"/>
                <a:cs typeface="ＭＳ Ｐゴシック" charset="0"/>
              </a:rPr>
              <a:t> affect </a:t>
            </a:r>
            <a:r>
              <a:rPr lang="nl-NL" sz="2400" dirty="0" err="1" smtClean="0">
                <a:latin typeface="Arial" charset="0"/>
                <a:ea typeface="ＭＳ Ｐゴシック" charset="0"/>
                <a:cs typeface="ＭＳ Ｐゴシック" charset="0"/>
              </a:rPr>
              <a:t>the</a:t>
            </a:r>
            <a:r>
              <a:rPr lang="nl-NL" sz="2400" dirty="0" smtClean="0">
                <a:latin typeface="Arial" charset="0"/>
                <a:ea typeface="ＭＳ Ｐゴシック" charset="0"/>
                <a:cs typeface="ＭＳ Ｐゴシック" charset="0"/>
              </a:rPr>
              <a:t> gut </a:t>
            </a:r>
            <a:r>
              <a:rPr lang="nl-NL" sz="2400" dirty="0">
                <a:latin typeface="Arial" charset="0"/>
                <a:ea typeface="ＭＳ Ｐゴシック" charset="0"/>
                <a:cs typeface="ＭＳ Ｐゴシック" charset="0"/>
              </a:rPr>
              <a:t>brain </a:t>
            </a:r>
            <a:r>
              <a:rPr lang="nl-NL" sz="2400" dirty="0" err="1" smtClean="0">
                <a:latin typeface="Arial" charset="0"/>
                <a:ea typeface="ＭＳ Ｐゴシック" charset="0"/>
                <a:cs typeface="ＭＳ Ｐゴシック" charset="0"/>
              </a:rPr>
              <a:t>axis</a:t>
            </a:r>
            <a:endParaRPr lang="nl-NL" sz="2400" dirty="0">
              <a:latin typeface="Arial" charset="0"/>
              <a:ea typeface="ＭＳ Ｐゴシック" charset="0"/>
              <a:cs typeface="ＭＳ Ｐゴシック" charset="0"/>
            </a:endParaRPr>
          </a:p>
          <a:p>
            <a:pPr>
              <a:defRPr/>
            </a:pPr>
            <a:endParaRPr lang="nl-NL" sz="2400" dirty="0">
              <a:latin typeface="Arial" charset="0"/>
              <a:ea typeface="ＭＳ Ｐゴシック" charset="0"/>
              <a:cs typeface="ＭＳ Ｐゴシック" charset="0"/>
            </a:endParaRPr>
          </a:p>
          <a:p>
            <a:pPr>
              <a:defRPr/>
            </a:pPr>
            <a:r>
              <a:rPr lang="nl-NL" sz="2400" dirty="0" err="1" smtClean="0">
                <a:latin typeface="Arial" charset="0"/>
                <a:ea typeface="ＭＳ Ｐゴシック" charset="0"/>
                <a:cs typeface="ＭＳ Ｐゴシック" charset="0"/>
              </a:rPr>
              <a:t>Reconstitution</a:t>
            </a:r>
            <a:r>
              <a:rPr lang="nl-NL" sz="2400" dirty="0" smtClean="0">
                <a:latin typeface="Arial" charset="0"/>
                <a:ea typeface="ＭＳ Ｐゴシック" charset="0"/>
                <a:cs typeface="ＭＳ Ｐゴシック" charset="0"/>
              </a:rPr>
              <a:t> </a:t>
            </a:r>
            <a:r>
              <a:rPr lang="nl-NL" sz="2400" dirty="0">
                <a:latin typeface="Arial" charset="0"/>
                <a:ea typeface="ＭＳ Ｐゴシック" charset="0"/>
                <a:cs typeface="ＭＳ Ｐゴシック" charset="0"/>
              </a:rPr>
              <a:t>of </a:t>
            </a:r>
            <a:r>
              <a:rPr lang="nl-NL" sz="2400" b="1" dirty="0">
                <a:latin typeface="Arial" charset="0"/>
                <a:ea typeface="ＭＳ Ｐゴシック" charset="0"/>
                <a:cs typeface="ＭＳ Ｐゴシック" charset="0"/>
              </a:rPr>
              <a:t>single/multiple </a:t>
            </a:r>
            <a:r>
              <a:rPr lang="nl-NL" sz="2400" b="1" dirty="0" err="1">
                <a:latin typeface="Arial" charset="0"/>
                <a:ea typeface="ＭＳ Ｐゴシック" charset="0"/>
                <a:cs typeface="ＭＳ Ｐゴシック" charset="0"/>
              </a:rPr>
              <a:t>beneficial</a:t>
            </a:r>
            <a:r>
              <a:rPr lang="nl-NL" sz="2400" b="1" dirty="0">
                <a:latin typeface="Arial" charset="0"/>
                <a:ea typeface="ＭＳ Ｐゴシック" charset="0"/>
                <a:cs typeface="ＭＳ Ｐゴシック" charset="0"/>
              </a:rPr>
              <a:t> </a:t>
            </a:r>
            <a:r>
              <a:rPr lang="nl-NL" sz="2400" b="1" dirty="0" err="1">
                <a:latin typeface="Arial" charset="0"/>
                <a:ea typeface="ＭＳ Ｐゴシック" charset="0"/>
                <a:cs typeface="ＭＳ Ｐゴシック" charset="0"/>
              </a:rPr>
              <a:t>bacterial</a:t>
            </a:r>
            <a:r>
              <a:rPr lang="nl-NL" sz="2400" b="1" dirty="0">
                <a:latin typeface="Arial" charset="0"/>
                <a:ea typeface="ＭＳ Ｐゴシック" charset="0"/>
                <a:cs typeface="ＭＳ Ｐゴシック" charset="0"/>
              </a:rPr>
              <a:t> </a:t>
            </a:r>
            <a:r>
              <a:rPr lang="nl-NL" sz="2400" b="1" dirty="0" err="1">
                <a:latin typeface="Arial" charset="0"/>
                <a:ea typeface="ＭＳ Ｐゴシック" charset="0"/>
                <a:cs typeface="ＭＳ Ｐゴシック" charset="0"/>
              </a:rPr>
              <a:t>strain</a:t>
            </a:r>
            <a:r>
              <a:rPr lang="nl-NL" sz="2400" b="1" dirty="0">
                <a:latin typeface="Arial" charset="0"/>
                <a:ea typeface="ＭＳ Ｐゴシック" charset="0"/>
                <a:cs typeface="ＭＳ Ｐゴシック" charset="0"/>
              </a:rPr>
              <a:t>(s) in </a:t>
            </a:r>
            <a:r>
              <a:rPr lang="nl-NL" sz="2400" b="1" dirty="0" err="1">
                <a:latin typeface="Arial" charset="0"/>
                <a:ea typeface="ＭＳ Ｐゴシック" charset="0"/>
                <a:cs typeface="ＭＳ Ｐゴシック" charset="0"/>
              </a:rPr>
              <a:t>combination</a:t>
            </a:r>
            <a:r>
              <a:rPr lang="nl-NL" sz="2400" b="1" dirty="0">
                <a:latin typeface="Arial" charset="0"/>
                <a:ea typeface="ＭＳ Ｐゴシック" charset="0"/>
                <a:cs typeface="ＭＳ Ｐゴシック" charset="0"/>
              </a:rPr>
              <a:t> </a:t>
            </a:r>
            <a:r>
              <a:rPr lang="nl-NL" sz="2400" b="1" dirty="0" err="1">
                <a:latin typeface="Arial" charset="0"/>
                <a:ea typeface="ＭＳ Ｐゴシック" charset="0"/>
                <a:cs typeface="ＭＳ Ｐゴシック" charset="0"/>
              </a:rPr>
              <a:t>with</a:t>
            </a:r>
            <a:r>
              <a:rPr lang="nl-NL" sz="2400" b="1" dirty="0">
                <a:latin typeface="Arial" charset="0"/>
                <a:ea typeface="ＭＳ Ｐゴシック" charset="0"/>
                <a:cs typeface="ＭＳ Ｐゴシック" charset="0"/>
              </a:rPr>
              <a:t> </a:t>
            </a:r>
            <a:r>
              <a:rPr lang="nl-NL" sz="2400" b="1" dirty="0" err="1">
                <a:latin typeface="Arial" charset="0"/>
                <a:ea typeface="ＭＳ Ｐゴシック" charset="0"/>
                <a:cs typeface="ＭＳ Ｐゴシック" charset="0"/>
              </a:rPr>
              <a:t>diet</a:t>
            </a:r>
            <a:r>
              <a:rPr lang="nl-NL" sz="2400" b="1" dirty="0">
                <a:latin typeface="Arial" charset="0"/>
                <a:ea typeface="ＭＳ Ｐゴシック" charset="0"/>
                <a:cs typeface="ＭＳ Ｐゴシック" charset="0"/>
              </a:rPr>
              <a:t> </a:t>
            </a:r>
            <a:r>
              <a:rPr lang="nl-NL" sz="2400" b="1" dirty="0" err="1">
                <a:latin typeface="Arial" charset="0"/>
                <a:ea typeface="ＭＳ Ｐゴシック" charset="0"/>
                <a:cs typeface="ＭＳ Ｐゴシック" charset="0"/>
              </a:rPr>
              <a:t>to</a:t>
            </a:r>
            <a:r>
              <a:rPr lang="nl-NL" sz="2400" b="1" dirty="0">
                <a:latin typeface="Arial" charset="0"/>
                <a:ea typeface="ＭＳ Ｐゴシック" charset="0"/>
                <a:cs typeface="ＭＳ Ｐゴシック" charset="0"/>
              </a:rPr>
              <a:t> </a:t>
            </a:r>
            <a:r>
              <a:rPr lang="nl-NL" sz="2400" b="1" dirty="0" err="1">
                <a:latin typeface="Arial" charset="0"/>
                <a:ea typeface="ＭＳ Ｐゴシック" charset="0"/>
                <a:cs typeface="ＭＳ Ｐゴシック" charset="0"/>
              </a:rPr>
              <a:t>increase</a:t>
            </a:r>
            <a:r>
              <a:rPr lang="nl-NL" sz="2400" b="1" dirty="0">
                <a:latin typeface="Arial" charset="0"/>
                <a:ea typeface="ＭＳ Ｐゴシック" charset="0"/>
                <a:cs typeface="ＭＳ Ｐゴシック" charset="0"/>
              </a:rPr>
              <a:t> </a:t>
            </a:r>
            <a:r>
              <a:rPr lang="nl-NL" sz="2400" b="1" dirty="0" err="1">
                <a:latin typeface="Arial" charset="0"/>
                <a:ea typeface="ＭＳ Ｐゴシック" charset="0"/>
                <a:cs typeface="ＭＳ Ｐゴシック" charset="0"/>
              </a:rPr>
              <a:t>engraftment</a:t>
            </a:r>
            <a:r>
              <a:rPr lang="nl-NL" sz="2400" b="1" dirty="0">
                <a:latin typeface="Arial" charset="0"/>
                <a:ea typeface="ＭＳ Ｐゴシック" charset="0"/>
                <a:cs typeface="ＭＳ Ｐゴシック" charset="0"/>
              </a:rPr>
              <a:t> </a:t>
            </a:r>
            <a:r>
              <a:rPr lang="nl-NL" sz="2400" dirty="0">
                <a:latin typeface="Arial" charset="0"/>
                <a:ea typeface="ＭＳ Ｐゴシック" charset="0"/>
                <a:cs typeface="ＭＳ Ｐゴシック" charset="0"/>
              </a:rPr>
              <a:t>is </a:t>
            </a:r>
            <a:r>
              <a:rPr lang="nl-NL" sz="2400" dirty="0" err="1">
                <a:latin typeface="Arial" charset="0"/>
                <a:ea typeface="ＭＳ Ｐゴシック" charset="0"/>
                <a:cs typeface="ＭＳ Ｐゴシック" charset="0"/>
              </a:rPr>
              <a:t>still</a:t>
            </a:r>
            <a:r>
              <a:rPr lang="nl-NL" sz="2400" dirty="0">
                <a:latin typeface="Arial" charset="0"/>
                <a:ea typeface="ＭＳ Ｐゴシック" charset="0"/>
                <a:cs typeface="ＭＳ Ｐゴシック" charset="0"/>
              </a:rPr>
              <a:t> far </a:t>
            </a:r>
            <a:r>
              <a:rPr lang="nl-NL" sz="2400" dirty="0" err="1">
                <a:latin typeface="Arial" charset="0"/>
                <a:ea typeface="ＭＳ Ｐゴシック" charset="0"/>
                <a:cs typeface="ＭＳ Ｐゴシック" charset="0"/>
              </a:rPr>
              <a:t>from</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becoming</a:t>
            </a:r>
            <a:r>
              <a:rPr lang="nl-NL" sz="2400" dirty="0">
                <a:latin typeface="Arial" charset="0"/>
                <a:ea typeface="ＭＳ Ｐゴシック" charset="0"/>
                <a:cs typeface="ＭＳ Ｐゴシック" charset="0"/>
              </a:rPr>
              <a:t> a </a:t>
            </a:r>
            <a:r>
              <a:rPr lang="nl-NL" sz="2400" dirty="0" err="1">
                <a:latin typeface="Arial" charset="0"/>
                <a:ea typeface="ＭＳ Ｐゴシック" charset="0"/>
                <a:cs typeface="ＭＳ Ｐゴシック" charset="0"/>
              </a:rPr>
              <a:t>blockbuster</a:t>
            </a:r>
            <a:r>
              <a:rPr lang="nl-NL" sz="2400" dirty="0">
                <a:latin typeface="Arial" charset="0"/>
                <a:ea typeface="ＭＳ Ｐゴシック" charset="0"/>
                <a:cs typeface="ＭＳ Ｐゴシック" charset="0"/>
              </a:rPr>
              <a:t> treatment </a:t>
            </a:r>
            <a:r>
              <a:rPr lang="nl-NL" sz="2400" dirty="0" err="1">
                <a:latin typeface="Arial" charset="0"/>
                <a:ea typeface="ＭＳ Ｐゴシック" charset="0"/>
                <a:cs typeface="ＭＳ Ｐゴシック" charset="0"/>
              </a:rPr>
              <a:t>for</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insulin</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resistance</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and</a:t>
            </a:r>
            <a:r>
              <a:rPr lang="nl-NL" sz="2400" dirty="0">
                <a:latin typeface="Arial" charset="0"/>
                <a:ea typeface="ＭＳ Ｐゴシック" charset="0"/>
                <a:cs typeface="ＭＳ Ｐゴシック" charset="0"/>
              </a:rPr>
              <a:t> DM2</a:t>
            </a:r>
          </a:p>
          <a:p>
            <a:pPr>
              <a:defRPr/>
            </a:pPr>
            <a:endParaRPr lang="nl-NL" sz="2400" dirty="0">
              <a:latin typeface="Arial" charset="0"/>
              <a:ea typeface="ＭＳ Ｐゴシック" charset="0"/>
              <a:cs typeface="ＭＳ Ｐゴシック" charset="0"/>
            </a:endParaRPr>
          </a:p>
          <a:p>
            <a:pPr>
              <a:defRPr/>
            </a:pPr>
            <a:endParaRPr lang="nl-NL" sz="2400" dirty="0">
              <a:latin typeface="Arial" charset="0"/>
              <a:ea typeface="ＭＳ Ｐゴシック" charset="0"/>
              <a:cs typeface="ＭＳ Ｐゴシック" charset="0"/>
            </a:endParaRPr>
          </a:p>
        </p:txBody>
      </p:sp>
      <p:sp>
        <p:nvSpPr>
          <p:cNvPr id="2" name="Titel 1"/>
          <p:cNvSpPr>
            <a:spLocks noGrp="1"/>
          </p:cNvSpPr>
          <p:nvPr>
            <p:ph type="title"/>
          </p:nvPr>
        </p:nvSpPr>
        <p:spPr/>
        <p:txBody>
          <a:bodyPr/>
          <a:lstStyle/>
          <a:p>
            <a:endParaRPr lang="nl-NL" dirty="0"/>
          </a:p>
        </p:txBody>
      </p:sp>
      <p:sp>
        <p:nvSpPr>
          <p:cNvPr id="5" name="Titel 6"/>
          <p:cNvSpPr txBox="1">
            <a:spLocks/>
          </p:cNvSpPr>
          <p:nvPr/>
        </p:nvSpPr>
        <p:spPr>
          <a:xfrm>
            <a:off x="-26988" y="-315913"/>
            <a:ext cx="9144001" cy="114300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4000" b="1">
                <a:latin typeface="Arial" charset="0"/>
                <a:cs typeface="ＭＳ Ｐゴシック" charset="0"/>
              </a:rPr>
              <a:t>Take home message</a:t>
            </a:r>
            <a:endParaRPr lang="nl-NL" sz="4000" b="1" dirty="0">
              <a:latin typeface="Arial" charset="0"/>
              <a:cs typeface="ＭＳ Ｐゴシック" charset="0"/>
            </a:endParaRPr>
          </a:p>
        </p:txBody>
      </p:sp>
    </p:spTree>
    <p:extLst>
      <p:ext uri="{BB962C8B-B14F-4D97-AF65-F5344CB8AC3E}">
        <p14:creationId xmlns:p14="http://schemas.microsoft.com/office/powerpoint/2010/main" val="26649127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100813"/>
            <a:ext cx="8229600" cy="1143000"/>
          </a:xfrm>
        </p:spPr>
        <p:txBody>
          <a:bodyPr/>
          <a:lstStyle/>
          <a:p>
            <a:r>
              <a:rPr lang="nl-NL" dirty="0"/>
              <a:t> </a:t>
            </a:r>
          </a:p>
        </p:txBody>
      </p:sp>
      <p:pic>
        <p:nvPicPr>
          <p:cNvPr id="4" name="Tijdelijke aanduiding voor inhoud 3" descr="foto vasculaire.tif"/>
          <p:cNvPicPr>
            <a:picLocks noGrp="1" noChangeAspect="1"/>
          </p:cNvPicPr>
          <p:nvPr>
            <p:ph idx="1"/>
          </p:nvPr>
        </p:nvPicPr>
        <p:blipFill>
          <a:blip r:embed="rId2">
            <a:extLst>
              <a:ext uri="{28A0092B-C50C-407E-A947-70E740481C1C}">
                <a14:useLocalDpi xmlns:a14="http://schemas.microsoft.com/office/drawing/2010/main" val="0"/>
              </a:ext>
            </a:extLst>
          </a:blip>
          <a:srcRect l="-13653" r="-13653"/>
          <a:stretch>
            <a:fillRect/>
          </a:stretch>
        </p:blipFill>
        <p:spPr>
          <a:xfrm>
            <a:off x="457200" y="1961148"/>
            <a:ext cx="8229600" cy="4525963"/>
          </a:xfrm>
        </p:spPr>
      </p:pic>
      <p:sp>
        <p:nvSpPr>
          <p:cNvPr id="5" name="Rectangle 2"/>
          <p:cNvSpPr txBox="1">
            <a:spLocks noChangeArrowheads="1"/>
          </p:cNvSpPr>
          <p:nvPr/>
        </p:nvSpPr>
        <p:spPr>
          <a:xfrm>
            <a:off x="688975" y="640736"/>
            <a:ext cx="7772400" cy="14192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NL" sz="2400" b="1" dirty="0" err="1">
                <a:latin typeface="Arial" charset="0"/>
                <a:ea typeface="ＭＳ Ｐゴシック" charset="0"/>
                <a:cs typeface="ＭＳ Ｐゴシック" charset="0"/>
              </a:rPr>
              <a:t>Acknowledgements</a:t>
            </a:r>
            <a:r>
              <a:rPr lang="nl-NL" sz="2400" b="1" dirty="0">
                <a:latin typeface="Arial" charset="0"/>
                <a:ea typeface="ＭＳ Ｐゴシック" charset="0"/>
                <a:cs typeface="ＭＳ Ｐゴシック" charset="0"/>
              </a:rPr>
              <a:t> </a:t>
            </a:r>
          </a:p>
          <a:p>
            <a:r>
              <a:rPr lang="nl-NL" sz="2400" b="1" dirty="0">
                <a:latin typeface="Arial" charset="0"/>
                <a:ea typeface="ＭＳ Ｐゴシック" charset="0"/>
                <a:cs typeface="ＭＳ Ｐゴシック" charset="0"/>
              </a:rPr>
              <a:t>AMC VUMC </a:t>
            </a:r>
            <a:r>
              <a:rPr lang="nl-NL" sz="2400" b="1" dirty="0" err="1">
                <a:latin typeface="Arial" charset="0"/>
                <a:ea typeface="ＭＳ Ｐゴシック" charset="0"/>
                <a:cs typeface="ＭＳ Ｐゴシック" charset="0"/>
              </a:rPr>
              <a:t>diabetesgroup</a:t>
            </a:r>
            <a:endParaRPr lang="nl-NL" sz="2400" b="1" dirty="0">
              <a:latin typeface="Arial" charset="0"/>
              <a:ea typeface="ＭＳ Ｐゴシック" charset="0"/>
              <a:cs typeface="ＭＳ Ｐゴシック" charset="0"/>
            </a:endParaRPr>
          </a:p>
        </p:txBody>
      </p:sp>
      <p:pic>
        <p:nvPicPr>
          <p:cNvPr id="7" name="Afbeelding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986" y="2561"/>
            <a:ext cx="221138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77788"/>
            <a:ext cx="16795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Afbeelding 8"/>
          <p:cNvPicPr>
            <a:picLocks noChangeAspect="1"/>
          </p:cNvPicPr>
          <p:nvPr/>
        </p:nvPicPr>
        <p:blipFill>
          <a:blip r:embed="rId5"/>
          <a:stretch>
            <a:fillRect/>
          </a:stretch>
        </p:blipFill>
        <p:spPr>
          <a:xfrm>
            <a:off x="3900576" y="-10437"/>
            <a:ext cx="2312836" cy="816295"/>
          </a:xfrm>
          <a:prstGeom prst="rect">
            <a:avLst/>
          </a:prstGeom>
        </p:spPr>
      </p:pic>
      <p:sp>
        <p:nvSpPr>
          <p:cNvPr id="11" name="Tekstvak 10"/>
          <p:cNvSpPr txBox="1"/>
          <p:nvPr/>
        </p:nvSpPr>
        <p:spPr>
          <a:xfrm>
            <a:off x="1323878" y="1961148"/>
            <a:ext cx="2954655" cy="5232202"/>
          </a:xfrm>
          <a:prstGeom prst="rect">
            <a:avLst/>
          </a:prstGeom>
          <a:noFill/>
        </p:spPr>
        <p:txBody>
          <a:bodyPr wrap="none" rtlCol="0">
            <a:spAutoFit/>
          </a:bodyPr>
          <a:lstStyle/>
          <a:p>
            <a:r>
              <a:rPr lang="nl-NL" sz="1400" u="sng" dirty="0">
                <a:solidFill>
                  <a:schemeClr val="bg1"/>
                </a:solidFill>
                <a:latin typeface="Tahoma" charset="0"/>
              </a:rPr>
              <a:t>PhD </a:t>
            </a:r>
            <a:r>
              <a:rPr lang="nl-NL" sz="1400" u="sng" dirty="0" err="1">
                <a:solidFill>
                  <a:schemeClr val="bg1"/>
                </a:solidFill>
                <a:latin typeface="Tahoma" charset="0"/>
              </a:rPr>
              <a:t>students</a:t>
            </a:r>
            <a:r>
              <a:rPr lang="nl-NL" sz="1400" dirty="0">
                <a:solidFill>
                  <a:schemeClr val="bg1"/>
                </a:solidFill>
                <a:latin typeface="Tahoma" charset="0"/>
              </a:rPr>
              <a:t>				</a:t>
            </a:r>
          </a:p>
          <a:p>
            <a:r>
              <a:rPr lang="nl-NL" sz="1400" dirty="0">
                <a:solidFill>
                  <a:schemeClr val="bg1"/>
                </a:solidFill>
                <a:latin typeface="Tahoma" charset="0"/>
              </a:rPr>
              <a:t>Pim </a:t>
            </a:r>
            <a:r>
              <a:rPr lang="nl-NL" sz="1400" dirty="0" err="1">
                <a:solidFill>
                  <a:schemeClr val="bg1"/>
                </a:solidFill>
                <a:latin typeface="Tahoma" charset="0"/>
              </a:rPr>
              <a:t>Gilijamse</a:t>
            </a:r>
            <a:r>
              <a:rPr lang="nl-NL" sz="1400" dirty="0">
                <a:solidFill>
                  <a:schemeClr val="bg1"/>
                </a:solidFill>
                <a:latin typeface="Tahoma" charset="0"/>
              </a:rPr>
              <a:t>, MD</a:t>
            </a:r>
          </a:p>
          <a:p>
            <a:r>
              <a:rPr lang="nl-NL" sz="1400" dirty="0">
                <a:solidFill>
                  <a:schemeClr val="bg1"/>
                </a:solidFill>
                <a:latin typeface="Tahoma" charset="0"/>
              </a:rPr>
              <a:t>Kasper ter Horst, MD</a:t>
            </a:r>
            <a:br>
              <a:rPr lang="nl-NL" sz="1400" dirty="0">
                <a:solidFill>
                  <a:schemeClr val="bg1"/>
                </a:solidFill>
                <a:latin typeface="Tahoma" charset="0"/>
              </a:rPr>
            </a:br>
            <a:r>
              <a:rPr lang="nl-NL" sz="1400" dirty="0">
                <a:solidFill>
                  <a:schemeClr val="bg1"/>
                </a:solidFill>
                <a:latin typeface="Tahoma" charset="0"/>
              </a:rPr>
              <a:t>Loek Smits, MD</a:t>
            </a:r>
          </a:p>
          <a:p>
            <a:r>
              <a:rPr lang="nl-NL" sz="1400" dirty="0">
                <a:solidFill>
                  <a:schemeClr val="bg1"/>
                </a:solidFill>
                <a:latin typeface="Tahoma" charset="0"/>
              </a:rPr>
              <a:t>Kristien Bouter, MD</a:t>
            </a:r>
          </a:p>
          <a:p>
            <a:r>
              <a:rPr lang="nl-NL" sz="1400" dirty="0">
                <a:solidFill>
                  <a:schemeClr val="bg1"/>
                </a:solidFill>
                <a:latin typeface="Tahoma" charset="0"/>
              </a:rPr>
              <a:t>Pieter de Groot, MD</a:t>
            </a:r>
          </a:p>
          <a:p>
            <a:r>
              <a:rPr lang="nl-NL" sz="1400" dirty="0" err="1">
                <a:solidFill>
                  <a:schemeClr val="bg1"/>
                </a:solidFill>
                <a:latin typeface="Tahoma" charset="0"/>
              </a:rPr>
              <a:t>Annick</a:t>
            </a:r>
            <a:r>
              <a:rPr lang="nl-NL" sz="1400" dirty="0">
                <a:solidFill>
                  <a:schemeClr val="bg1"/>
                </a:solidFill>
                <a:latin typeface="Tahoma" charset="0"/>
              </a:rPr>
              <a:t> </a:t>
            </a:r>
            <a:r>
              <a:rPr lang="nl-NL" sz="1400" dirty="0" err="1">
                <a:solidFill>
                  <a:schemeClr val="bg1"/>
                </a:solidFill>
                <a:latin typeface="Tahoma" charset="0"/>
              </a:rPr>
              <a:t>Hartstra</a:t>
            </a:r>
            <a:r>
              <a:rPr lang="nl-NL" sz="1400" dirty="0">
                <a:solidFill>
                  <a:schemeClr val="bg1"/>
                </a:solidFill>
                <a:latin typeface="Tahoma" charset="0"/>
              </a:rPr>
              <a:t> MD</a:t>
            </a:r>
          </a:p>
          <a:p>
            <a:r>
              <a:rPr lang="nl-NL" sz="1400" dirty="0">
                <a:solidFill>
                  <a:schemeClr val="bg1"/>
                </a:solidFill>
                <a:latin typeface="Tahoma" charset="0"/>
              </a:rPr>
              <a:t>Guido Bakker, MD</a:t>
            </a:r>
          </a:p>
          <a:p>
            <a:r>
              <a:rPr lang="nl-NL" sz="1400" dirty="0">
                <a:solidFill>
                  <a:schemeClr val="bg1"/>
                </a:solidFill>
                <a:latin typeface="Tahoma" charset="0"/>
              </a:rPr>
              <a:t>Stijn </a:t>
            </a:r>
            <a:r>
              <a:rPr lang="nl-NL" sz="1400" dirty="0" err="1">
                <a:solidFill>
                  <a:schemeClr val="bg1"/>
                </a:solidFill>
                <a:latin typeface="Tahoma" charset="0"/>
              </a:rPr>
              <a:t>Meijnikman</a:t>
            </a:r>
            <a:r>
              <a:rPr lang="nl-NL" sz="1400" dirty="0">
                <a:solidFill>
                  <a:schemeClr val="bg1"/>
                </a:solidFill>
                <a:latin typeface="Tahoma" charset="0"/>
              </a:rPr>
              <a:t>, MD</a:t>
            </a:r>
          </a:p>
          <a:p>
            <a:r>
              <a:rPr lang="nl-NL" sz="1400" dirty="0" err="1">
                <a:solidFill>
                  <a:schemeClr val="bg1"/>
                </a:solidFill>
                <a:latin typeface="Tahoma" charset="0"/>
              </a:rPr>
              <a:t>Annieke</a:t>
            </a:r>
            <a:r>
              <a:rPr lang="nl-NL" sz="1400" dirty="0">
                <a:solidFill>
                  <a:schemeClr val="bg1"/>
                </a:solidFill>
                <a:latin typeface="Tahoma" charset="0"/>
              </a:rPr>
              <a:t> van Baar, MD</a:t>
            </a:r>
          </a:p>
          <a:p>
            <a:r>
              <a:rPr lang="nl-NL" sz="1400" dirty="0" err="1">
                <a:solidFill>
                  <a:schemeClr val="bg1"/>
                </a:solidFill>
                <a:latin typeface="Tahoma" charset="0"/>
              </a:rPr>
              <a:t>Omrun</a:t>
            </a:r>
            <a:r>
              <a:rPr lang="nl-NL" sz="1400" dirty="0">
                <a:solidFill>
                  <a:schemeClr val="bg1"/>
                </a:solidFill>
                <a:latin typeface="Tahoma" charset="0"/>
              </a:rPr>
              <a:t> </a:t>
            </a:r>
            <a:r>
              <a:rPr lang="nl-NL" sz="1400" dirty="0" err="1">
                <a:solidFill>
                  <a:schemeClr val="bg1"/>
                </a:solidFill>
                <a:latin typeface="Tahoma" charset="0"/>
              </a:rPr>
              <a:t>Ayden</a:t>
            </a:r>
            <a:r>
              <a:rPr lang="nl-NL" sz="1400" dirty="0">
                <a:solidFill>
                  <a:schemeClr val="bg1"/>
                </a:solidFill>
                <a:latin typeface="Tahoma" charset="0"/>
              </a:rPr>
              <a:t> MD </a:t>
            </a:r>
          </a:p>
          <a:p>
            <a:r>
              <a:rPr lang="nl-NL" sz="1400" dirty="0">
                <a:solidFill>
                  <a:schemeClr val="bg1"/>
                </a:solidFill>
                <a:latin typeface="Tahoma" charset="0"/>
              </a:rPr>
              <a:t>Ilias </a:t>
            </a:r>
            <a:r>
              <a:rPr lang="nl-NL" sz="1400" dirty="0" err="1">
                <a:solidFill>
                  <a:schemeClr val="bg1"/>
                </a:solidFill>
                <a:latin typeface="Tahoma" charset="0"/>
              </a:rPr>
              <a:t>Attaye</a:t>
            </a:r>
            <a:r>
              <a:rPr lang="nl-NL" sz="1400" dirty="0">
                <a:solidFill>
                  <a:schemeClr val="bg1"/>
                </a:solidFill>
                <a:latin typeface="Tahoma" charset="0"/>
              </a:rPr>
              <a:t> MD</a:t>
            </a:r>
          </a:p>
          <a:p>
            <a:r>
              <a:rPr lang="nl-NL" sz="1400" dirty="0">
                <a:solidFill>
                  <a:schemeClr val="bg1"/>
                </a:solidFill>
                <a:latin typeface="Tahoma" charset="0"/>
              </a:rPr>
              <a:t>Casper van </a:t>
            </a:r>
            <a:r>
              <a:rPr lang="nl-NL" sz="1400" dirty="0" err="1">
                <a:solidFill>
                  <a:schemeClr val="bg1"/>
                </a:solidFill>
                <a:latin typeface="Tahoma" charset="0"/>
              </a:rPr>
              <a:t>Olden</a:t>
            </a:r>
            <a:r>
              <a:rPr lang="nl-NL" sz="1400" dirty="0">
                <a:solidFill>
                  <a:schemeClr val="bg1"/>
                </a:solidFill>
                <a:latin typeface="Tahoma" charset="0"/>
              </a:rPr>
              <a:t>, MD</a:t>
            </a:r>
          </a:p>
          <a:p>
            <a:r>
              <a:rPr lang="nl-NL" sz="1400" dirty="0">
                <a:solidFill>
                  <a:schemeClr val="bg1"/>
                </a:solidFill>
                <a:latin typeface="Tahoma" charset="0"/>
              </a:rPr>
              <a:t>Nicolien de Clercq, MD</a:t>
            </a:r>
          </a:p>
          <a:p>
            <a:r>
              <a:rPr lang="nl-NL" sz="1400" dirty="0">
                <a:solidFill>
                  <a:schemeClr val="bg1"/>
                </a:solidFill>
                <a:latin typeface="Tahoma" charset="0"/>
              </a:rPr>
              <a:t>Torsten </a:t>
            </a:r>
            <a:r>
              <a:rPr lang="nl-NL" sz="1400" dirty="0" err="1">
                <a:solidFill>
                  <a:schemeClr val="bg1"/>
                </a:solidFill>
                <a:latin typeface="Tahoma" charset="0"/>
              </a:rPr>
              <a:t>Scheithauer</a:t>
            </a:r>
            <a:r>
              <a:rPr lang="nl-NL" sz="1400" dirty="0">
                <a:solidFill>
                  <a:schemeClr val="bg1"/>
                </a:solidFill>
                <a:latin typeface="Tahoma" charset="0"/>
              </a:rPr>
              <a:t>, </a:t>
            </a:r>
            <a:r>
              <a:rPr lang="nl-NL" sz="1400" dirty="0" err="1">
                <a:solidFill>
                  <a:schemeClr val="bg1"/>
                </a:solidFill>
                <a:latin typeface="Tahoma" charset="0"/>
              </a:rPr>
              <a:t>Msc</a:t>
            </a:r>
            <a:endParaRPr lang="nl-NL" sz="1400" dirty="0">
              <a:solidFill>
                <a:schemeClr val="bg1"/>
              </a:solidFill>
              <a:latin typeface="Tahoma" charset="0"/>
            </a:endParaRPr>
          </a:p>
          <a:p>
            <a:r>
              <a:rPr lang="nl-NL" sz="1400" dirty="0">
                <a:solidFill>
                  <a:schemeClr val="bg1"/>
                </a:solidFill>
                <a:latin typeface="Tahoma" charset="0"/>
              </a:rPr>
              <a:t>Madelief </a:t>
            </a:r>
            <a:r>
              <a:rPr lang="nl-NL" sz="1400" dirty="0" err="1">
                <a:solidFill>
                  <a:schemeClr val="bg1"/>
                </a:solidFill>
                <a:latin typeface="Tahoma" charset="0"/>
              </a:rPr>
              <a:t>Wijdeveld</a:t>
            </a:r>
            <a:r>
              <a:rPr lang="nl-NL" sz="1400" dirty="0">
                <a:solidFill>
                  <a:schemeClr val="bg1"/>
                </a:solidFill>
                <a:latin typeface="Tahoma" charset="0"/>
              </a:rPr>
              <a:t> MD</a:t>
            </a:r>
          </a:p>
          <a:p>
            <a:r>
              <a:rPr lang="nl-NL" sz="1400" dirty="0" err="1">
                <a:solidFill>
                  <a:schemeClr val="bg1"/>
                </a:solidFill>
                <a:latin typeface="Tahoma" charset="0"/>
              </a:rPr>
              <a:t>Jayron</a:t>
            </a:r>
            <a:r>
              <a:rPr lang="nl-NL" sz="1400" dirty="0">
                <a:solidFill>
                  <a:schemeClr val="bg1"/>
                </a:solidFill>
                <a:latin typeface="Tahoma" charset="0"/>
              </a:rPr>
              <a:t> </a:t>
            </a:r>
            <a:r>
              <a:rPr lang="nl-NL" sz="1400" dirty="0" err="1">
                <a:solidFill>
                  <a:schemeClr val="bg1"/>
                </a:solidFill>
                <a:latin typeface="Tahoma" charset="0"/>
              </a:rPr>
              <a:t>Habibe</a:t>
            </a:r>
            <a:r>
              <a:rPr lang="nl-NL" sz="1400" dirty="0">
                <a:solidFill>
                  <a:schemeClr val="bg1"/>
                </a:solidFill>
                <a:latin typeface="Tahoma" charset="0"/>
              </a:rPr>
              <a:t> </a:t>
            </a:r>
            <a:r>
              <a:rPr lang="nl-NL" sz="1400" dirty="0" err="1">
                <a:solidFill>
                  <a:schemeClr val="bg1"/>
                </a:solidFill>
                <a:latin typeface="Tahoma" charset="0"/>
              </a:rPr>
              <a:t>Msc</a:t>
            </a:r>
            <a:endParaRPr lang="nl-NL" sz="1400" dirty="0">
              <a:solidFill>
                <a:schemeClr val="bg1"/>
              </a:solidFill>
              <a:latin typeface="Tahoma" charset="0"/>
            </a:endParaRPr>
          </a:p>
          <a:p>
            <a:r>
              <a:rPr lang="nl-NL" sz="1400" dirty="0">
                <a:solidFill>
                  <a:schemeClr val="bg1"/>
                </a:solidFill>
                <a:latin typeface="Tahoma" charset="0"/>
              </a:rPr>
              <a:t>Annefleur </a:t>
            </a:r>
            <a:r>
              <a:rPr lang="nl-NL" sz="1400" dirty="0" err="1">
                <a:solidFill>
                  <a:schemeClr val="bg1"/>
                </a:solidFill>
                <a:latin typeface="Tahoma" charset="0"/>
              </a:rPr>
              <a:t>Koopen</a:t>
            </a:r>
            <a:r>
              <a:rPr lang="nl-NL" sz="1400" dirty="0">
                <a:solidFill>
                  <a:schemeClr val="bg1"/>
                </a:solidFill>
                <a:latin typeface="Tahoma" charset="0"/>
              </a:rPr>
              <a:t>, MD</a:t>
            </a:r>
          </a:p>
          <a:p>
            <a:r>
              <a:rPr lang="nl-NL" sz="1400" dirty="0">
                <a:solidFill>
                  <a:schemeClr val="bg1"/>
                </a:solidFill>
                <a:latin typeface="Tahoma" charset="0"/>
              </a:rPr>
              <a:t>Julia Witjes MD</a:t>
            </a:r>
          </a:p>
          <a:p>
            <a:endParaRPr lang="nl-NL" sz="1400" dirty="0">
              <a:solidFill>
                <a:schemeClr val="bg1"/>
              </a:solidFill>
              <a:latin typeface="Tahoma" charset="0"/>
            </a:endParaRPr>
          </a:p>
          <a:p>
            <a:endParaRPr lang="nl-NL" dirty="0">
              <a:solidFill>
                <a:schemeClr val="bg1"/>
              </a:solidFill>
              <a:latin typeface="Tahoma" charset="0"/>
            </a:endParaRPr>
          </a:p>
          <a:p>
            <a:endParaRPr lang="nl-NL" dirty="0">
              <a:solidFill>
                <a:schemeClr val="bg1"/>
              </a:solidFill>
              <a:latin typeface="Tahoma" charset="0"/>
            </a:endParaRPr>
          </a:p>
          <a:p>
            <a:endParaRPr lang="nl-NL" dirty="0">
              <a:solidFill>
                <a:schemeClr val="bg1"/>
              </a:solidFill>
              <a:latin typeface="Tahoma" charset="0"/>
            </a:endParaRPr>
          </a:p>
        </p:txBody>
      </p:sp>
      <p:sp>
        <p:nvSpPr>
          <p:cNvPr id="12" name="Tekstvak 11"/>
          <p:cNvSpPr txBox="1"/>
          <p:nvPr/>
        </p:nvSpPr>
        <p:spPr>
          <a:xfrm>
            <a:off x="4870478" y="1647828"/>
            <a:ext cx="2516138" cy="5509200"/>
          </a:xfrm>
          <a:prstGeom prst="rect">
            <a:avLst/>
          </a:prstGeom>
          <a:noFill/>
        </p:spPr>
        <p:txBody>
          <a:bodyPr wrap="none" rtlCol="0">
            <a:spAutoFit/>
          </a:bodyPr>
          <a:lstStyle/>
          <a:p>
            <a:endParaRPr lang="nl-NL" dirty="0">
              <a:solidFill>
                <a:schemeClr val="bg1"/>
              </a:solidFill>
              <a:latin typeface="Tahoma" charset="0"/>
            </a:endParaRPr>
          </a:p>
          <a:p>
            <a:r>
              <a:rPr lang="nl-NL" sz="1400" dirty="0">
                <a:solidFill>
                  <a:schemeClr val="bg1"/>
                </a:solidFill>
                <a:latin typeface="Tahoma" charset="0"/>
              </a:rPr>
              <a:t>Kristien </a:t>
            </a:r>
            <a:r>
              <a:rPr lang="nl-NL" sz="1400" dirty="0" err="1">
                <a:solidFill>
                  <a:schemeClr val="bg1"/>
                </a:solidFill>
                <a:latin typeface="Tahoma" charset="0"/>
              </a:rPr>
              <a:t>Fluitman</a:t>
            </a:r>
            <a:r>
              <a:rPr lang="nl-NL" sz="1400" dirty="0">
                <a:solidFill>
                  <a:schemeClr val="bg1"/>
                </a:solidFill>
                <a:latin typeface="Tahoma" charset="0"/>
              </a:rPr>
              <a:t> MD (</a:t>
            </a:r>
            <a:r>
              <a:rPr lang="nl-NL" sz="1400" dirty="0" err="1">
                <a:solidFill>
                  <a:schemeClr val="bg1"/>
                </a:solidFill>
                <a:latin typeface="Tahoma" charset="0"/>
              </a:rPr>
              <a:t>Vumc</a:t>
            </a:r>
            <a:r>
              <a:rPr lang="nl-NL" sz="1400" dirty="0">
                <a:solidFill>
                  <a:schemeClr val="bg1"/>
                </a:solidFill>
                <a:latin typeface="Tahoma" charset="0"/>
              </a:rPr>
              <a:t>)</a:t>
            </a:r>
          </a:p>
          <a:p>
            <a:r>
              <a:rPr lang="nl-NL" sz="1400" dirty="0">
                <a:solidFill>
                  <a:schemeClr val="bg1"/>
                </a:solidFill>
                <a:latin typeface="Tahoma" charset="0"/>
              </a:rPr>
              <a:t>Michiel van Baar MD (</a:t>
            </a:r>
            <a:r>
              <a:rPr lang="nl-NL" sz="1400" dirty="0" err="1">
                <a:solidFill>
                  <a:schemeClr val="bg1"/>
                </a:solidFill>
                <a:latin typeface="Tahoma" charset="0"/>
              </a:rPr>
              <a:t>Vumc</a:t>
            </a:r>
            <a:r>
              <a:rPr lang="nl-NL" sz="1400" dirty="0">
                <a:solidFill>
                  <a:schemeClr val="bg1"/>
                </a:solidFill>
                <a:latin typeface="Tahoma" charset="0"/>
              </a:rPr>
              <a:t>)</a:t>
            </a:r>
          </a:p>
          <a:p>
            <a:r>
              <a:rPr lang="nl-NL" sz="1400" dirty="0">
                <a:solidFill>
                  <a:schemeClr val="bg1"/>
                </a:solidFill>
                <a:latin typeface="Tahoma" charset="0"/>
              </a:rPr>
              <a:t>Lotje van Ruiten MD (</a:t>
            </a:r>
            <a:r>
              <a:rPr lang="nl-NL" sz="1400" dirty="0" err="1">
                <a:solidFill>
                  <a:schemeClr val="bg1"/>
                </a:solidFill>
                <a:latin typeface="Tahoma" charset="0"/>
              </a:rPr>
              <a:t>VumC</a:t>
            </a:r>
            <a:r>
              <a:rPr lang="nl-NL" sz="1400" dirty="0">
                <a:solidFill>
                  <a:schemeClr val="bg1"/>
                </a:solidFill>
                <a:latin typeface="Tahoma" charset="0"/>
              </a:rPr>
              <a:t>)</a:t>
            </a:r>
          </a:p>
          <a:p>
            <a:r>
              <a:rPr lang="nl-NL" sz="1400" dirty="0">
                <a:solidFill>
                  <a:schemeClr val="bg1"/>
                </a:solidFill>
                <a:latin typeface="Tahoma" charset="0"/>
              </a:rPr>
              <a:t>Erik van Bommel, MD (</a:t>
            </a:r>
            <a:r>
              <a:rPr lang="nl-NL" sz="1400" dirty="0" err="1">
                <a:solidFill>
                  <a:schemeClr val="bg1"/>
                </a:solidFill>
                <a:latin typeface="Tahoma" charset="0"/>
              </a:rPr>
              <a:t>Vumc</a:t>
            </a:r>
            <a:r>
              <a:rPr lang="nl-NL" sz="1400" dirty="0">
                <a:solidFill>
                  <a:schemeClr val="bg1"/>
                </a:solidFill>
                <a:latin typeface="Tahoma" charset="0"/>
              </a:rPr>
              <a:t>)</a:t>
            </a:r>
          </a:p>
          <a:p>
            <a:r>
              <a:rPr lang="nl-NL" sz="1400" i="1" u="sng" dirty="0" err="1">
                <a:solidFill>
                  <a:schemeClr val="bg1"/>
                </a:solidFill>
                <a:latin typeface="Tahoma" charset="0"/>
              </a:rPr>
              <a:t>Technicians</a:t>
            </a:r>
            <a:endParaRPr lang="nl-NL" sz="1400" i="1" u="sng" dirty="0">
              <a:solidFill>
                <a:schemeClr val="bg1"/>
              </a:solidFill>
              <a:latin typeface="Tahoma" charset="0"/>
            </a:endParaRPr>
          </a:p>
          <a:p>
            <a:r>
              <a:rPr lang="nl-NL" sz="1400" dirty="0">
                <a:solidFill>
                  <a:schemeClr val="bg1"/>
                </a:solidFill>
                <a:latin typeface="Tahoma" charset="0"/>
              </a:rPr>
              <a:t>Maaike </a:t>
            </a:r>
            <a:r>
              <a:rPr lang="nl-NL" sz="1400" dirty="0" err="1">
                <a:solidFill>
                  <a:schemeClr val="bg1"/>
                </a:solidFill>
                <a:latin typeface="Tahoma" charset="0"/>
              </a:rPr>
              <a:t>Winkelmeijer</a:t>
            </a:r>
            <a:r>
              <a:rPr lang="nl-NL" sz="1400" dirty="0">
                <a:solidFill>
                  <a:schemeClr val="bg1"/>
                </a:solidFill>
                <a:latin typeface="Tahoma" charset="0"/>
              </a:rPr>
              <a:t>, </a:t>
            </a:r>
            <a:r>
              <a:rPr lang="nl-NL" sz="1400" dirty="0" err="1">
                <a:solidFill>
                  <a:schemeClr val="bg1"/>
                </a:solidFill>
                <a:latin typeface="Tahoma" charset="0"/>
              </a:rPr>
              <a:t>Bsc</a:t>
            </a:r>
            <a:endParaRPr lang="nl-NL" sz="1400" dirty="0">
              <a:solidFill>
                <a:schemeClr val="bg1"/>
              </a:solidFill>
              <a:latin typeface="Tahoma" charset="0"/>
            </a:endParaRPr>
          </a:p>
          <a:p>
            <a:r>
              <a:rPr lang="nl-NL" sz="1400" dirty="0" err="1">
                <a:solidFill>
                  <a:schemeClr val="bg1"/>
                </a:solidFill>
                <a:latin typeface="Tahoma" charset="0"/>
              </a:rPr>
              <a:t>Jorn</a:t>
            </a:r>
            <a:r>
              <a:rPr lang="nl-NL" sz="1400" dirty="0">
                <a:solidFill>
                  <a:schemeClr val="bg1"/>
                </a:solidFill>
                <a:latin typeface="Tahoma" charset="0"/>
              </a:rPr>
              <a:t> Hartman </a:t>
            </a:r>
            <a:r>
              <a:rPr lang="nl-NL" sz="1400" dirty="0" err="1">
                <a:solidFill>
                  <a:schemeClr val="bg1"/>
                </a:solidFill>
                <a:latin typeface="Tahoma" charset="0"/>
              </a:rPr>
              <a:t>Bsc</a:t>
            </a:r>
            <a:endParaRPr lang="nl-NL" sz="1400" dirty="0">
              <a:solidFill>
                <a:schemeClr val="bg1"/>
              </a:solidFill>
              <a:latin typeface="Tahoma" charset="0"/>
            </a:endParaRPr>
          </a:p>
          <a:p>
            <a:r>
              <a:rPr lang="nl-NL" sz="1400" dirty="0" err="1">
                <a:solidFill>
                  <a:schemeClr val="bg1"/>
                </a:solidFill>
                <a:latin typeface="Tahoma" charset="0"/>
              </a:rPr>
              <a:t>Alinda</a:t>
            </a:r>
            <a:r>
              <a:rPr lang="nl-NL" sz="1400" dirty="0">
                <a:solidFill>
                  <a:schemeClr val="bg1"/>
                </a:solidFill>
                <a:latin typeface="Tahoma" charset="0"/>
              </a:rPr>
              <a:t> Schimmel </a:t>
            </a:r>
            <a:r>
              <a:rPr lang="nl-NL" sz="1400" dirty="0" err="1">
                <a:solidFill>
                  <a:schemeClr val="bg1"/>
                </a:solidFill>
                <a:latin typeface="Tahoma" charset="0"/>
              </a:rPr>
              <a:t>Bsc</a:t>
            </a:r>
            <a:endParaRPr lang="nl-NL" sz="1400" dirty="0">
              <a:solidFill>
                <a:schemeClr val="bg1"/>
              </a:solidFill>
              <a:latin typeface="Tahoma" charset="0"/>
            </a:endParaRPr>
          </a:p>
          <a:p>
            <a:r>
              <a:rPr lang="nl-NL" sz="1400" i="1" u="sng" dirty="0">
                <a:solidFill>
                  <a:schemeClr val="bg1"/>
                </a:solidFill>
                <a:latin typeface="Tahoma" charset="0"/>
              </a:rPr>
              <a:t>Postdocs/</a:t>
            </a:r>
            <a:r>
              <a:rPr lang="nl-NL" sz="1400" i="1" u="sng" dirty="0" err="1">
                <a:solidFill>
                  <a:schemeClr val="bg1"/>
                </a:solidFill>
                <a:latin typeface="Tahoma" charset="0"/>
              </a:rPr>
              <a:t>Staff</a:t>
            </a:r>
            <a:endParaRPr lang="nl-NL" sz="1400" i="1" u="sng" dirty="0">
              <a:solidFill>
                <a:schemeClr val="bg1"/>
              </a:solidFill>
              <a:latin typeface="Tahoma" charset="0"/>
            </a:endParaRPr>
          </a:p>
          <a:p>
            <a:r>
              <a:rPr lang="nl-NL" sz="1400" dirty="0" err="1">
                <a:solidFill>
                  <a:schemeClr val="bg1"/>
                </a:solidFill>
                <a:latin typeface="Tahoma" charset="0"/>
              </a:rPr>
              <a:t>Geesje</a:t>
            </a:r>
            <a:r>
              <a:rPr lang="nl-NL" sz="1400" dirty="0">
                <a:solidFill>
                  <a:schemeClr val="bg1"/>
                </a:solidFill>
                <a:latin typeface="Tahoma" charset="0"/>
              </a:rPr>
              <a:t> Dallinga PhD</a:t>
            </a:r>
          </a:p>
          <a:p>
            <a:r>
              <a:rPr lang="nl-NL" sz="1400" dirty="0">
                <a:solidFill>
                  <a:schemeClr val="bg1"/>
                </a:solidFill>
                <a:latin typeface="Tahoma" charset="0"/>
              </a:rPr>
              <a:t>Hilde Herrema, PhD</a:t>
            </a:r>
          </a:p>
          <a:p>
            <a:r>
              <a:rPr lang="nl-NL" sz="1400" dirty="0">
                <a:solidFill>
                  <a:schemeClr val="bg1"/>
                </a:solidFill>
                <a:latin typeface="Tahoma" charset="0"/>
              </a:rPr>
              <a:t>Daniel van Raalte, MD PhD</a:t>
            </a:r>
          </a:p>
          <a:p>
            <a:r>
              <a:rPr lang="nl-NL" sz="1400" dirty="0">
                <a:solidFill>
                  <a:schemeClr val="bg1"/>
                </a:solidFill>
                <a:latin typeface="Tahoma" charset="0"/>
              </a:rPr>
              <a:t>Melanie </a:t>
            </a:r>
            <a:r>
              <a:rPr lang="nl-NL" sz="1400" dirty="0" err="1">
                <a:solidFill>
                  <a:schemeClr val="bg1"/>
                </a:solidFill>
                <a:latin typeface="Tahoma" charset="0"/>
              </a:rPr>
              <a:t>Deschaschaux</a:t>
            </a:r>
            <a:r>
              <a:rPr lang="nl-NL" sz="1400" dirty="0">
                <a:solidFill>
                  <a:schemeClr val="bg1"/>
                </a:solidFill>
                <a:latin typeface="Tahoma" charset="0"/>
              </a:rPr>
              <a:t> PhD</a:t>
            </a:r>
          </a:p>
          <a:p>
            <a:r>
              <a:rPr lang="nl-NL" sz="1400" dirty="0" err="1">
                <a:solidFill>
                  <a:schemeClr val="bg1"/>
                </a:solidFill>
                <a:latin typeface="Tahoma" charset="0"/>
              </a:rPr>
              <a:t>Han</a:t>
            </a:r>
            <a:r>
              <a:rPr lang="nl-NL" sz="1400" dirty="0">
                <a:solidFill>
                  <a:schemeClr val="bg1"/>
                </a:solidFill>
                <a:latin typeface="Tahoma" charset="0"/>
              </a:rPr>
              <a:t> Levels PhD</a:t>
            </a:r>
          </a:p>
          <a:p>
            <a:r>
              <a:rPr lang="nl-NL" sz="1400" dirty="0">
                <a:solidFill>
                  <a:schemeClr val="bg1"/>
                </a:solidFill>
                <a:latin typeface="Tahoma" charset="0"/>
              </a:rPr>
              <a:t>Onno </a:t>
            </a:r>
            <a:r>
              <a:rPr lang="nl-NL" sz="1400" dirty="0" err="1">
                <a:solidFill>
                  <a:schemeClr val="bg1"/>
                </a:solidFill>
                <a:latin typeface="Tahoma" charset="0"/>
              </a:rPr>
              <a:t>Holleboom</a:t>
            </a:r>
            <a:r>
              <a:rPr lang="nl-NL" sz="1400" dirty="0">
                <a:solidFill>
                  <a:schemeClr val="bg1"/>
                </a:solidFill>
                <a:latin typeface="Tahoma" charset="0"/>
              </a:rPr>
              <a:t> MD PhD</a:t>
            </a:r>
          </a:p>
          <a:p>
            <a:r>
              <a:rPr lang="nl-NL" sz="1400" i="1" u="sng" dirty="0" err="1">
                <a:solidFill>
                  <a:schemeClr val="bg1"/>
                </a:solidFill>
                <a:latin typeface="Tahoma" charset="0"/>
              </a:rPr>
              <a:t>Bioinformaticians</a:t>
            </a:r>
            <a:endParaRPr lang="nl-NL" sz="1400" i="1" u="sng" dirty="0">
              <a:solidFill>
                <a:schemeClr val="bg1"/>
              </a:solidFill>
              <a:latin typeface="Tahoma" charset="0"/>
            </a:endParaRPr>
          </a:p>
          <a:p>
            <a:r>
              <a:rPr lang="nl-NL" sz="1400" dirty="0" err="1">
                <a:solidFill>
                  <a:schemeClr val="bg1"/>
                </a:solidFill>
                <a:latin typeface="Tahoma" charset="0"/>
              </a:rPr>
              <a:t>Evegeni</a:t>
            </a:r>
            <a:r>
              <a:rPr lang="nl-NL" sz="1400" dirty="0">
                <a:solidFill>
                  <a:schemeClr val="bg1"/>
                </a:solidFill>
                <a:latin typeface="Tahoma" charset="0"/>
              </a:rPr>
              <a:t> </a:t>
            </a:r>
            <a:r>
              <a:rPr lang="nl-NL" sz="1400" dirty="0" err="1">
                <a:solidFill>
                  <a:schemeClr val="bg1"/>
                </a:solidFill>
                <a:latin typeface="Tahoma" charset="0"/>
              </a:rPr>
              <a:t>Levin</a:t>
            </a:r>
            <a:r>
              <a:rPr lang="nl-NL" sz="1400" dirty="0">
                <a:solidFill>
                  <a:schemeClr val="bg1"/>
                </a:solidFill>
                <a:latin typeface="Tahoma" charset="0"/>
              </a:rPr>
              <a:t>, PhD</a:t>
            </a:r>
          </a:p>
          <a:p>
            <a:r>
              <a:rPr lang="nl-NL" sz="1400" dirty="0" err="1">
                <a:solidFill>
                  <a:schemeClr val="bg1"/>
                </a:solidFill>
                <a:latin typeface="Tahoma" charset="0"/>
              </a:rPr>
              <a:t>Andrei</a:t>
            </a:r>
            <a:r>
              <a:rPr lang="nl-NL" sz="1400" dirty="0">
                <a:solidFill>
                  <a:schemeClr val="bg1"/>
                </a:solidFill>
                <a:latin typeface="Tahoma" charset="0"/>
              </a:rPr>
              <a:t> </a:t>
            </a:r>
            <a:r>
              <a:rPr lang="nl-NL" sz="1400" dirty="0" err="1">
                <a:solidFill>
                  <a:schemeClr val="bg1"/>
                </a:solidFill>
                <a:latin typeface="Tahoma" charset="0"/>
              </a:rPr>
              <a:t>Prodan</a:t>
            </a:r>
            <a:r>
              <a:rPr lang="nl-NL" sz="1400" dirty="0">
                <a:solidFill>
                  <a:schemeClr val="bg1"/>
                </a:solidFill>
                <a:latin typeface="Tahoma" charset="0"/>
              </a:rPr>
              <a:t>, PhD</a:t>
            </a:r>
          </a:p>
          <a:p>
            <a:r>
              <a:rPr lang="nl-NL" sz="1400" dirty="0">
                <a:solidFill>
                  <a:schemeClr val="bg1"/>
                </a:solidFill>
                <a:latin typeface="Tahoma" charset="0"/>
              </a:rPr>
              <a:t>Sultan </a:t>
            </a:r>
            <a:r>
              <a:rPr lang="nl-NL" sz="1400" dirty="0" err="1">
                <a:solidFill>
                  <a:schemeClr val="bg1"/>
                </a:solidFill>
                <a:latin typeface="Tahoma" charset="0"/>
              </a:rPr>
              <a:t>Imangaliyev</a:t>
            </a:r>
            <a:r>
              <a:rPr lang="nl-NL" sz="1400" dirty="0">
                <a:solidFill>
                  <a:schemeClr val="bg1"/>
                </a:solidFill>
                <a:latin typeface="Tahoma" charset="0"/>
              </a:rPr>
              <a:t>, PhD</a:t>
            </a:r>
          </a:p>
          <a:p>
            <a:r>
              <a:rPr lang="nl-NL" sz="1400" dirty="0">
                <a:solidFill>
                  <a:schemeClr val="bg1"/>
                </a:solidFill>
                <a:latin typeface="Tahoma" charset="0"/>
              </a:rPr>
              <a:t>Mark Davids PhD </a:t>
            </a:r>
          </a:p>
          <a:p>
            <a:endParaRPr lang="nl-NL" b="1" dirty="0">
              <a:latin typeface="Tahoma" charset="0"/>
            </a:endParaRPr>
          </a:p>
          <a:p>
            <a:endParaRPr lang="nl-NL" dirty="0"/>
          </a:p>
          <a:p>
            <a:endParaRPr lang="nl-NL" dirty="0"/>
          </a:p>
        </p:txBody>
      </p:sp>
      <p:pic>
        <p:nvPicPr>
          <p:cNvPr id="14" name="Picture 6" descr="De_Vos_114711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475" y="1801312"/>
            <a:ext cx="10223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Afbeelding 2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7786" y="4169447"/>
            <a:ext cx="12192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Afbeelding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6550" y="1801312"/>
            <a:ext cx="964201" cy="115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Afbeelding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89875" y="4169447"/>
            <a:ext cx="11430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5"/>
          <p:cNvSpPr txBox="1">
            <a:spLocks noChangeArrowheads="1"/>
          </p:cNvSpPr>
          <p:nvPr/>
        </p:nvSpPr>
        <p:spPr bwMode="auto">
          <a:xfrm>
            <a:off x="8027193" y="5666830"/>
            <a:ext cx="911801" cy="6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200" dirty="0"/>
              <a:t>Peer Bork</a:t>
            </a:r>
          </a:p>
          <a:p>
            <a:pPr eaLnBrk="1" hangingPunct="1"/>
            <a:r>
              <a:rPr lang="nl-NL" sz="1200" dirty="0">
                <a:latin typeface="Tahoma" charset="0"/>
              </a:rPr>
              <a:t>EMBL, </a:t>
            </a:r>
          </a:p>
          <a:p>
            <a:pPr eaLnBrk="1" hangingPunct="1"/>
            <a:r>
              <a:rPr lang="nl-NL" sz="1200" dirty="0">
                <a:latin typeface="Tahoma" charset="0"/>
              </a:rPr>
              <a:t>Heidelberg</a:t>
            </a:r>
          </a:p>
        </p:txBody>
      </p:sp>
      <p:sp>
        <p:nvSpPr>
          <p:cNvPr id="19" name="Text Box 5"/>
          <p:cNvSpPr txBox="1">
            <a:spLocks noChangeArrowheads="1"/>
          </p:cNvSpPr>
          <p:nvPr/>
        </p:nvSpPr>
        <p:spPr bwMode="auto">
          <a:xfrm>
            <a:off x="8052388" y="3094331"/>
            <a:ext cx="1021431" cy="6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200" dirty="0"/>
              <a:t>Bart Roep</a:t>
            </a:r>
          </a:p>
          <a:p>
            <a:pPr eaLnBrk="1" hangingPunct="1"/>
            <a:r>
              <a:rPr lang="nl-NL" sz="1200" dirty="0">
                <a:latin typeface="Tahoma" charset="0"/>
              </a:rPr>
              <a:t>LUMC/</a:t>
            </a:r>
          </a:p>
          <a:p>
            <a:pPr eaLnBrk="1" hangingPunct="1"/>
            <a:r>
              <a:rPr lang="nl-NL" sz="1200" dirty="0">
                <a:latin typeface="Tahoma" charset="0"/>
              </a:rPr>
              <a:t>City of Hope</a:t>
            </a:r>
          </a:p>
        </p:txBody>
      </p:sp>
      <p:sp>
        <p:nvSpPr>
          <p:cNvPr id="20" name="Text Box 5"/>
          <p:cNvSpPr txBox="1">
            <a:spLocks noChangeArrowheads="1"/>
          </p:cNvSpPr>
          <p:nvPr/>
        </p:nvSpPr>
        <p:spPr bwMode="auto">
          <a:xfrm>
            <a:off x="0" y="6025448"/>
            <a:ext cx="1347843"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200" dirty="0"/>
              <a:t>Fredrik </a:t>
            </a:r>
            <a:r>
              <a:rPr lang="nl-NL" sz="1200" dirty="0" err="1"/>
              <a:t>Backhed</a:t>
            </a:r>
            <a:r>
              <a:rPr lang="nl-NL" sz="1200" dirty="0"/>
              <a:t>,</a:t>
            </a:r>
          </a:p>
          <a:p>
            <a:pPr eaLnBrk="1" hangingPunct="1"/>
            <a:r>
              <a:rPr lang="nl-NL" sz="1200" dirty="0" err="1">
                <a:latin typeface="Tahoma" charset="0"/>
              </a:rPr>
              <a:t>Gothenburg</a:t>
            </a:r>
            <a:endParaRPr lang="nl-NL" sz="1200" dirty="0">
              <a:latin typeface="Tahoma" charset="0"/>
            </a:endParaRPr>
          </a:p>
        </p:txBody>
      </p:sp>
      <p:sp>
        <p:nvSpPr>
          <p:cNvPr id="21" name="Text Box 5"/>
          <p:cNvSpPr txBox="1">
            <a:spLocks noChangeArrowheads="1"/>
          </p:cNvSpPr>
          <p:nvPr/>
        </p:nvSpPr>
        <p:spPr bwMode="auto">
          <a:xfrm>
            <a:off x="244475" y="3345791"/>
            <a:ext cx="115961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200" dirty="0"/>
              <a:t>Willem de Vos</a:t>
            </a:r>
          </a:p>
          <a:p>
            <a:pPr eaLnBrk="1" hangingPunct="1"/>
            <a:r>
              <a:rPr lang="nl-NL" sz="1200" dirty="0">
                <a:latin typeface="Tahoma" charset="0"/>
              </a:rPr>
              <a:t>WUR</a:t>
            </a:r>
          </a:p>
        </p:txBody>
      </p:sp>
      <p:pic>
        <p:nvPicPr>
          <p:cNvPr id="3" name="Afbeelding 2"/>
          <p:cNvPicPr>
            <a:picLocks noChangeAspect="1"/>
          </p:cNvPicPr>
          <p:nvPr/>
        </p:nvPicPr>
        <p:blipFill>
          <a:blip r:embed="rId10"/>
          <a:stretch>
            <a:fillRect/>
          </a:stretch>
        </p:blipFill>
        <p:spPr>
          <a:xfrm>
            <a:off x="764774" y="835821"/>
            <a:ext cx="1697833" cy="812007"/>
          </a:xfrm>
          <a:prstGeom prst="rect">
            <a:avLst/>
          </a:prstGeom>
        </p:spPr>
      </p:pic>
      <p:pic>
        <p:nvPicPr>
          <p:cNvPr id="10" name="Afbeelding 9"/>
          <p:cNvPicPr>
            <a:picLocks noChangeAspect="1"/>
          </p:cNvPicPr>
          <p:nvPr/>
        </p:nvPicPr>
        <p:blipFill>
          <a:blip r:embed="rId11"/>
          <a:stretch>
            <a:fillRect/>
          </a:stretch>
        </p:blipFill>
        <p:spPr>
          <a:xfrm>
            <a:off x="7672770" y="554038"/>
            <a:ext cx="1401050" cy="714384"/>
          </a:xfrm>
          <a:prstGeom prst="rect">
            <a:avLst/>
          </a:prstGeom>
        </p:spPr>
      </p:pic>
      <p:pic>
        <p:nvPicPr>
          <p:cNvPr id="23" name="Afbeelding 22">
            <a:extLst>
              <a:ext uri="{FF2B5EF4-FFF2-40B4-BE49-F238E27FC236}">
                <a16:creationId xmlns="" xmlns:a16="http://schemas.microsoft.com/office/drawing/2014/main" id="{578339A9-24B6-E340-9E37-E93C787F942E}"/>
              </a:ext>
            </a:extLst>
          </p:cNvPr>
          <p:cNvPicPr>
            <a:picLocks noChangeAspect="1"/>
          </p:cNvPicPr>
          <p:nvPr/>
        </p:nvPicPr>
        <p:blipFill>
          <a:blip r:embed="rId12"/>
          <a:stretch>
            <a:fillRect/>
          </a:stretch>
        </p:blipFill>
        <p:spPr>
          <a:xfrm>
            <a:off x="109748" y="75332"/>
            <a:ext cx="1223558" cy="902625"/>
          </a:xfrm>
          <a:prstGeom prst="rect">
            <a:avLst/>
          </a:prstGeom>
        </p:spPr>
      </p:pic>
      <p:sp>
        <p:nvSpPr>
          <p:cNvPr id="6" name="AutoShape 2" descr="Afbeeldingsresultaat voor max nieuwdor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ttps://lh3.googleusercontent.com/p_6EqJiNYWezeecjxWRaaP78oTstlDSopDz8PyeHEvdcx5Y832r0HbcSWznPorkwKQ6ufg=s8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26892" y="554038"/>
            <a:ext cx="694695" cy="922643"/>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5"/>
          <p:cNvSpPr txBox="1">
            <a:spLocks noChangeArrowheads="1"/>
          </p:cNvSpPr>
          <p:nvPr/>
        </p:nvSpPr>
        <p:spPr bwMode="auto">
          <a:xfrm>
            <a:off x="6781800" y="1413632"/>
            <a:ext cx="124905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8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8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8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nl-NL" sz="1200" dirty="0" smtClean="0"/>
              <a:t>Max Nieuwdorp</a:t>
            </a:r>
            <a:endParaRPr lang="nl-NL" sz="1200" dirty="0"/>
          </a:p>
          <a:p>
            <a:pPr eaLnBrk="1" hangingPunct="1"/>
            <a:r>
              <a:rPr lang="nl-NL" sz="1200" dirty="0" smtClean="0">
                <a:latin typeface="Tahoma" charset="0"/>
              </a:rPr>
              <a:t>AMC</a:t>
            </a:r>
            <a:endParaRPr lang="nl-NL" sz="1200" dirty="0">
              <a:latin typeface="Tahoma" charset="0"/>
            </a:endParaRPr>
          </a:p>
        </p:txBody>
      </p:sp>
    </p:spTree>
    <p:extLst>
      <p:ext uri="{BB962C8B-B14F-4D97-AF65-F5344CB8AC3E}">
        <p14:creationId xmlns:p14="http://schemas.microsoft.com/office/powerpoint/2010/main" val="37366610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9512" y="4292952"/>
            <a:ext cx="8928992" cy="1692771"/>
          </a:xfrm>
          <a:prstGeom prst="rect">
            <a:avLst/>
          </a:prstGeom>
        </p:spPr>
        <p:txBody>
          <a:bodyPr wrap="square">
            <a:spAutoFit/>
          </a:bodyPr>
          <a:lstStyle/>
          <a:p>
            <a:pPr marL="180975" indent="-180975">
              <a:spcAft>
                <a:spcPts val="600"/>
              </a:spcAft>
              <a:buClr>
                <a:srgbClr val="6C1575"/>
              </a:buClr>
              <a:buFont typeface="Arial" panose="020B0604020202020204" pitchFamily="34" charset="0"/>
              <a:buChar char="•"/>
            </a:pPr>
            <a:r>
              <a:rPr lang="en-US" sz="1400" dirty="0">
                <a:latin typeface="Arial" panose="020B0604020202020204" pitchFamily="34" charset="0"/>
                <a:cs typeface="Arial" panose="020B0604020202020204" pitchFamily="34" charset="0"/>
              </a:rPr>
              <a:t>Data collected:</a:t>
            </a:r>
          </a:p>
          <a:p>
            <a:pPr marL="446088" lvl="1" indent="-265113">
              <a:spcAft>
                <a:spcPts val="600"/>
              </a:spcAft>
              <a:buClr>
                <a:srgbClr val="6C1575"/>
              </a:buClr>
              <a:buFont typeface="Wingdings" panose="05000000000000000000" pitchFamily="2" charset="2"/>
              <a:buChar char="ü"/>
            </a:pPr>
            <a:r>
              <a:rPr lang="en-US" sz="1400" b="1" dirty="0">
                <a:latin typeface="Arial" panose="020B0604020202020204" pitchFamily="34" charset="0"/>
                <a:cs typeface="Arial" panose="020B0604020202020204" pitchFamily="34" charset="0"/>
              </a:rPr>
              <a:t>Questionnaire</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sociodemographics</a:t>
            </a:r>
            <a:r>
              <a:rPr lang="en-US" sz="1400" dirty="0">
                <a:latin typeface="Arial" panose="020B0604020202020204" pitchFamily="34" charset="0"/>
                <a:cs typeface="Arial" panose="020B0604020202020204" pitchFamily="34" charset="0"/>
              </a:rPr>
              <a:t>, ethnicity, lifestyle, dietary habits, health, physical activity</a:t>
            </a:r>
          </a:p>
          <a:p>
            <a:pPr marL="446088" lvl="1" indent="-265113">
              <a:spcAft>
                <a:spcPts val="600"/>
              </a:spcAft>
              <a:buClr>
                <a:srgbClr val="6C1575"/>
              </a:buClr>
              <a:buFont typeface="Wingdings" panose="05000000000000000000" pitchFamily="2" charset="2"/>
              <a:buChar char="ü"/>
            </a:pPr>
            <a:r>
              <a:rPr lang="en-US" sz="1400" b="1" dirty="0">
                <a:latin typeface="Arial" panose="020B0604020202020204" pitchFamily="34" charset="0"/>
                <a:cs typeface="Arial" panose="020B0604020202020204" pitchFamily="34" charset="0"/>
              </a:rPr>
              <a:t>Physical examination</a:t>
            </a:r>
            <a:r>
              <a:rPr lang="en-US" sz="1400" dirty="0">
                <a:latin typeface="Arial" panose="020B0604020202020204" pitchFamily="34" charset="0"/>
                <a:cs typeface="Arial" panose="020B0604020202020204" pitchFamily="34" charset="0"/>
              </a:rPr>
              <a:t>: anthropometric measurements, clinical measurements, blood draw, medications, DNA, urine samples, vaginal and oral swabs for </a:t>
            </a:r>
            <a:r>
              <a:rPr lang="en-US" sz="1400" dirty="0" err="1">
                <a:latin typeface="Arial" panose="020B0604020202020204" pitchFamily="34" charset="0"/>
                <a:cs typeface="Arial" panose="020B0604020202020204" pitchFamily="34" charset="0"/>
              </a:rPr>
              <a:t>microbiome</a:t>
            </a:r>
            <a:r>
              <a:rPr lang="en-US" sz="1400" dirty="0">
                <a:latin typeface="Arial" panose="020B0604020202020204" pitchFamily="34" charset="0"/>
                <a:cs typeface="Arial" panose="020B0604020202020204" pitchFamily="34" charset="0"/>
              </a:rPr>
              <a:t> analyses</a:t>
            </a:r>
          </a:p>
          <a:p>
            <a:pPr marL="446088" lvl="1" indent="-265113">
              <a:spcAft>
                <a:spcPts val="600"/>
              </a:spcAft>
              <a:buClr>
                <a:srgbClr val="6C1575"/>
              </a:buClr>
              <a:buFont typeface="Wingdings" panose="05000000000000000000" pitchFamily="2" charset="2"/>
              <a:buChar char="ü"/>
            </a:pPr>
            <a:r>
              <a:rPr lang="en-US" sz="1400" b="1" dirty="0">
                <a:latin typeface="Arial" panose="020B0604020202020204" pitchFamily="34" charset="0"/>
                <a:cs typeface="Arial" panose="020B0604020202020204" pitchFamily="34" charset="0"/>
              </a:rPr>
              <a:t>Morning feces samples</a:t>
            </a:r>
            <a:r>
              <a:rPr lang="en-US" sz="1400" dirty="0">
                <a:latin typeface="Arial" panose="020B0604020202020204" pitchFamily="34" charset="0"/>
                <a:cs typeface="Arial" panose="020B0604020202020204" pitchFamily="34" charset="0"/>
              </a:rPr>
              <a:t> &gt; 6000 subjects</a:t>
            </a:r>
          </a:p>
          <a:p>
            <a:pPr marL="446088" lvl="1" indent="-265113">
              <a:spcAft>
                <a:spcPts val="600"/>
              </a:spcAft>
              <a:buClr>
                <a:srgbClr val="6C1575"/>
              </a:buClr>
              <a:buFont typeface="Wingdings" panose="05000000000000000000" pitchFamily="2" charset="2"/>
              <a:buChar char="ü"/>
            </a:pPr>
            <a:r>
              <a:rPr lang="en-US" sz="1400" dirty="0">
                <a:latin typeface="Arial" panose="020B0604020202020204" pitchFamily="34" charset="0"/>
                <a:cs typeface="Arial" panose="020B0604020202020204" pitchFamily="34" charset="0"/>
              </a:rPr>
              <a:t>Detailed Food Frequency Questionnaires  </a:t>
            </a:r>
          </a:p>
        </p:txBody>
      </p:sp>
      <p:sp>
        <p:nvSpPr>
          <p:cNvPr id="114689" name="Titel 1"/>
          <p:cNvSpPr>
            <a:spLocks noGrp="1"/>
          </p:cNvSpPr>
          <p:nvPr>
            <p:ph type="title"/>
          </p:nvPr>
        </p:nvSpPr>
        <p:spPr>
          <a:xfrm>
            <a:off x="107504" y="332657"/>
            <a:ext cx="8928992" cy="432048"/>
          </a:xfrm>
        </p:spPr>
        <p:txBody>
          <a:bodyPr>
            <a:noAutofit/>
          </a:bodyPr>
          <a:lstStyle/>
          <a:p>
            <a:r>
              <a:rPr lang="nl-NL" sz="3200" b="1" dirty="0" err="1">
                <a:solidFill>
                  <a:srgbClr val="000000"/>
                </a:solidFill>
              </a:rPr>
              <a:t>Multiethnic</a:t>
            </a:r>
            <a:r>
              <a:rPr lang="nl-NL" sz="3200" b="1" dirty="0">
                <a:solidFill>
                  <a:srgbClr val="000000"/>
                </a:solidFill>
              </a:rPr>
              <a:t> HELIUS cohort </a:t>
            </a:r>
            <a:r>
              <a:rPr lang="en-US" sz="3200" b="1" dirty="0">
                <a:solidFill>
                  <a:srgbClr val="000000"/>
                </a:solidFill>
              </a:rPr>
              <a:t>(Healthy Life in an Urban Setting)</a:t>
            </a:r>
            <a:r>
              <a:rPr lang="nl-NL" sz="3200" b="1" dirty="0">
                <a:solidFill>
                  <a:srgbClr val="000000"/>
                </a:solidFill>
              </a:rPr>
              <a:t> in Amsterdam, the Netherlands</a:t>
            </a:r>
          </a:p>
        </p:txBody>
      </p:sp>
      <p:sp>
        <p:nvSpPr>
          <p:cNvPr id="114694" name="Tekstvak 10"/>
          <p:cNvSpPr txBox="1">
            <a:spLocks noChangeArrowheads="1"/>
          </p:cNvSpPr>
          <p:nvPr/>
        </p:nvSpPr>
        <p:spPr bwMode="auto">
          <a:xfrm>
            <a:off x="3455092" y="6536377"/>
            <a:ext cx="56534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200" dirty="0"/>
              <a:t>(Dekker, BMC Public Health 2011; </a:t>
            </a:r>
            <a:r>
              <a:rPr lang="en-US" sz="1200" dirty="0" err="1"/>
              <a:t>Stronks</a:t>
            </a:r>
            <a:r>
              <a:rPr lang="en-US" sz="1200" dirty="0"/>
              <a:t>, BMC Public Health. 2013)</a:t>
            </a:r>
            <a:endParaRPr lang="nl-NL" sz="1200" dirty="0"/>
          </a:p>
        </p:txBody>
      </p:sp>
      <p:pic>
        <p:nvPicPr>
          <p:cNvPr id="2" name="Image 1"/>
          <p:cNvPicPr>
            <a:picLocks noChangeAspect="1"/>
          </p:cNvPicPr>
          <p:nvPr/>
        </p:nvPicPr>
        <p:blipFill>
          <a:blip r:embed="rId3"/>
          <a:stretch>
            <a:fillRect/>
          </a:stretch>
        </p:blipFill>
        <p:spPr>
          <a:xfrm>
            <a:off x="3819019" y="1583537"/>
            <a:ext cx="5217477" cy="2709415"/>
          </a:xfrm>
          <a:prstGeom prst="rect">
            <a:avLst/>
          </a:prstGeom>
        </p:spPr>
      </p:pic>
      <p:sp>
        <p:nvSpPr>
          <p:cNvPr id="6" name="Rectangle 5"/>
          <p:cNvSpPr/>
          <p:nvPr/>
        </p:nvSpPr>
        <p:spPr>
          <a:xfrm>
            <a:off x="107504" y="1124744"/>
            <a:ext cx="3491604" cy="2908489"/>
          </a:xfrm>
          <a:prstGeom prst="rect">
            <a:avLst/>
          </a:prstGeom>
        </p:spPr>
        <p:txBody>
          <a:bodyPr wrap="square">
            <a:spAutoFit/>
          </a:bodyPr>
          <a:lstStyle/>
          <a:p>
            <a:pPr marL="180975" indent="-180975">
              <a:spcAft>
                <a:spcPts val="600"/>
              </a:spcAft>
              <a:buClr>
                <a:srgbClr val="6C1575"/>
              </a:buClr>
              <a:buFont typeface="Arial" panose="020B0604020202020204" pitchFamily="34" charset="0"/>
              <a:buChar char="•"/>
            </a:pPr>
            <a:r>
              <a:rPr lang="en-US" sz="1400" b="1" dirty="0">
                <a:latin typeface="Arial" panose="020B0604020202020204" pitchFamily="34" charset="0"/>
                <a:cs typeface="Arial" panose="020B0604020202020204" pitchFamily="34" charset="0"/>
              </a:rPr>
              <a:t>22,165 participants </a:t>
            </a:r>
            <a:r>
              <a:rPr lang="en-US" sz="1400" dirty="0">
                <a:latin typeface="Arial" panose="020B0604020202020204" pitchFamily="34" charset="0"/>
                <a:cs typeface="Arial" panose="020B0604020202020204" pitchFamily="34" charset="0"/>
              </a:rPr>
              <a:t>(18-70 years) included between 2011 and 2016</a:t>
            </a:r>
          </a:p>
          <a:p>
            <a:pPr marL="446088" lvl="1" indent="-265113">
              <a:spcAft>
                <a:spcPts val="600"/>
              </a:spcAft>
              <a:buClr>
                <a:srgbClr val="6C1575"/>
              </a:buClr>
              <a:buFont typeface="Wingdings" panose="05000000000000000000" pitchFamily="2" charset="2"/>
              <a:buChar char="ü"/>
            </a:pPr>
            <a:r>
              <a:rPr lang="en-US" sz="1400" b="1" dirty="0">
                <a:latin typeface="Arial" panose="020B0604020202020204" pitchFamily="34" charset="0"/>
                <a:cs typeface="Arial" panose="020B0604020202020204" pitchFamily="34" charset="0"/>
              </a:rPr>
              <a:t>6 ethnic groups </a:t>
            </a:r>
            <a:r>
              <a:rPr lang="en-US" sz="1400" dirty="0">
                <a:latin typeface="Arial" panose="020B0604020202020204" pitchFamily="34" charset="0"/>
                <a:cs typeface="Arial" panose="020B0604020202020204" pitchFamily="34" charset="0"/>
              </a:rPr>
              <a:t>in similar proportions: Dutch, Surinamese (African and South-Asian descent), Turkish, Moroccan and Ghanaian</a:t>
            </a:r>
          </a:p>
          <a:p>
            <a:pPr marL="446088" lvl="1" indent="-265113">
              <a:spcAft>
                <a:spcPts val="600"/>
              </a:spcAft>
              <a:buClr>
                <a:srgbClr val="6C1575"/>
              </a:buClr>
              <a:buFont typeface="Wingdings" panose="05000000000000000000" pitchFamily="2" charset="2"/>
              <a:buChar char="ü"/>
            </a:pPr>
            <a:r>
              <a:rPr lang="en-US" sz="1400" dirty="0">
                <a:latin typeface="Arial" panose="020B0604020202020204" pitchFamily="34" charset="0"/>
                <a:cs typeface="Arial" panose="020B0604020202020204" pitchFamily="34" charset="0"/>
              </a:rPr>
              <a:t>Preferably 3 generations from one family (grandparents-children-</a:t>
            </a:r>
            <a:r>
              <a:rPr lang="en-US" sz="1400" dirty="0" err="1">
                <a:latin typeface="Arial" panose="020B0604020202020204" pitchFamily="34" charset="0"/>
                <a:cs typeface="Arial" panose="020B0604020202020204" pitchFamily="34" charset="0"/>
              </a:rPr>
              <a:t>grantchildren</a:t>
            </a:r>
            <a:r>
              <a:rPr lang="en-US" sz="1400" dirty="0">
                <a:latin typeface="Arial" panose="020B0604020202020204" pitchFamily="34" charset="0"/>
                <a:cs typeface="Arial" panose="020B0604020202020204" pitchFamily="34" charset="0"/>
              </a:rPr>
              <a:t>) included</a:t>
            </a:r>
          </a:p>
          <a:p>
            <a:pPr marL="446088" lvl="1" indent="-265113">
              <a:spcAft>
                <a:spcPts val="600"/>
              </a:spcAft>
              <a:buClr>
                <a:srgbClr val="6C1575"/>
              </a:buClr>
              <a:buFont typeface="Wingdings" panose="05000000000000000000" pitchFamily="2" charset="2"/>
              <a:buChar char="ü"/>
            </a:pPr>
            <a:r>
              <a:rPr lang="en-US" sz="1400" dirty="0">
                <a:latin typeface="Arial" panose="020B0604020202020204" pitchFamily="34" charset="0"/>
                <a:cs typeface="Arial" panose="020B0604020202020204" pitchFamily="34" charset="0"/>
              </a:rPr>
              <a:t>Otherwise healthy (at baseline visit 30-50% obese with signs of metabolic syndrome)</a:t>
            </a:r>
          </a:p>
        </p:txBody>
      </p:sp>
      <p:pic>
        <p:nvPicPr>
          <p:cNvPr id="4" name="Afbeelding 3"/>
          <p:cNvPicPr>
            <a:picLocks noChangeAspect="1"/>
          </p:cNvPicPr>
          <p:nvPr/>
        </p:nvPicPr>
        <p:blipFill>
          <a:blip r:embed="rId4"/>
          <a:stretch>
            <a:fillRect/>
          </a:stretch>
        </p:blipFill>
        <p:spPr>
          <a:xfrm>
            <a:off x="6686568" y="5107243"/>
            <a:ext cx="2149670" cy="1239591"/>
          </a:xfrm>
          <a:prstGeom prst="rect">
            <a:avLst/>
          </a:prstGeom>
        </p:spPr>
      </p:pic>
      <p:sp>
        <p:nvSpPr>
          <p:cNvPr id="3" name="Tekstvak 2"/>
          <p:cNvSpPr txBox="1"/>
          <p:nvPr/>
        </p:nvSpPr>
        <p:spPr>
          <a:xfrm>
            <a:off x="7196513" y="5801057"/>
            <a:ext cx="299631" cy="369332"/>
          </a:xfrm>
          <a:prstGeom prst="rect">
            <a:avLst/>
          </a:prstGeom>
          <a:noFill/>
        </p:spPr>
        <p:txBody>
          <a:bodyPr wrap="none" rtlCol="0">
            <a:spAutoFit/>
          </a:bodyPr>
          <a:lstStyle/>
          <a:p>
            <a:r>
              <a:rPr lang="nl-NL" dirty="0">
                <a:solidFill>
                  <a:srgbClr val="FF0000"/>
                </a:solidFill>
              </a:rPr>
              <a:t>*</a:t>
            </a:r>
          </a:p>
        </p:txBody>
      </p:sp>
      <p:sp>
        <p:nvSpPr>
          <p:cNvPr id="16" name="Tekstvak 15"/>
          <p:cNvSpPr txBox="1"/>
          <p:nvPr/>
        </p:nvSpPr>
        <p:spPr>
          <a:xfrm>
            <a:off x="7196513" y="5801057"/>
            <a:ext cx="299631" cy="369332"/>
          </a:xfrm>
          <a:prstGeom prst="rect">
            <a:avLst/>
          </a:prstGeom>
          <a:noFill/>
        </p:spPr>
        <p:txBody>
          <a:bodyPr wrap="none" rtlCol="0">
            <a:spAutoFit/>
          </a:bodyPr>
          <a:lstStyle/>
          <a:p>
            <a:r>
              <a:rPr lang="nl-NL" dirty="0"/>
              <a:t>*</a:t>
            </a:r>
          </a:p>
        </p:txBody>
      </p:sp>
      <p:sp>
        <p:nvSpPr>
          <p:cNvPr id="17" name="Tekstvak 16"/>
          <p:cNvSpPr txBox="1"/>
          <p:nvPr/>
        </p:nvSpPr>
        <p:spPr>
          <a:xfrm>
            <a:off x="7564768" y="5728459"/>
            <a:ext cx="299631" cy="369332"/>
          </a:xfrm>
          <a:prstGeom prst="rect">
            <a:avLst/>
          </a:prstGeom>
          <a:noFill/>
        </p:spPr>
        <p:txBody>
          <a:bodyPr wrap="none" rtlCol="0">
            <a:spAutoFit/>
          </a:bodyPr>
          <a:lstStyle/>
          <a:p>
            <a:r>
              <a:rPr lang="nl-NL" dirty="0">
                <a:solidFill>
                  <a:srgbClr val="000000"/>
                </a:solidFill>
              </a:rPr>
              <a:t>*</a:t>
            </a:r>
          </a:p>
        </p:txBody>
      </p:sp>
      <p:sp>
        <p:nvSpPr>
          <p:cNvPr id="19" name="Tekstvak 18"/>
          <p:cNvSpPr txBox="1"/>
          <p:nvPr/>
        </p:nvSpPr>
        <p:spPr>
          <a:xfrm>
            <a:off x="7755721" y="5581149"/>
            <a:ext cx="515486" cy="369332"/>
          </a:xfrm>
          <a:prstGeom prst="rect">
            <a:avLst/>
          </a:prstGeom>
          <a:noFill/>
        </p:spPr>
        <p:txBody>
          <a:bodyPr wrap="square" rtlCol="0">
            <a:spAutoFit/>
          </a:bodyPr>
          <a:lstStyle/>
          <a:p>
            <a:r>
              <a:rPr lang="nl-NL" dirty="0">
                <a:solidFill>
                  <a:srgbClr val="000000"/>
                </a:solidFill>
              </a:rPr>
              <a:t>*</a:t>
            </a:r>
          </a:p>
        </p:txBody>
      </p:sp>
      <p:sp>
        <p:nvSpPr>
          <p:cNvPr id="20" name="Tekstvak 19"/>
          <p:cNvSpPr txBox="1"/>
          <p:nvPr/>
        </p:nvSpPr>
        <p:spPr>
          <a:xfrm>
            <a:off x="7582459" y="5500435"/>
            <a:ext cx="299631" cy="369332"/>
          </a:xfrm>
          <a:prstGeom prst="rect">
            <a:avLst/>
          </a:prstGeom>
          <a:noFill/>
        </p:spPr>
        <p:txBody>
          <a:bodyPr wrap="none" rtlCol="0">
            <a:spAutoFit/>
          </a:bodyPr>
          <a:lstStyle/>
          <a:p>
            <a:r>
              <a:rPr lang="nl-NL" dirty="0">
                <a:solidFill>
                  <a:srgbClr val="000000"/>
                </a:solidFill>
              </a:rPr>
              <a:t>*</a:t>
            </a:r>
          </a:p>
        </p:txBody>
      </p:sp>
      <p:sp>
        <p:nvSpPr>
          <p:cNvPr id="21" name="Tekstvak 20"/>
          <p:cNvSpPr txBox="1"/>
          <p:nvPr/>
        </p:nvSpPr>
        <p:spPr>
          <a:xfrm>
            <a:off x="8021416" y="5692830"/>
            <a:ext cx="299631" cy="369332"/>
          </a:xfrm>
          <a:prstGeom prst="rect">
            <a:avLst/>
          </a:prstGeom>
          <a:noFill/>
        </p:spPr>
        <p:txBody>
          <a:bodyPr wrap="none" rtlCol="0">
            <a:spAutoFit/>
          </a:bodyPr>
          <a:lstStyle/>
          <a:p>
            <a:r>
              <a:rPr lang="nl-NL" dirty="0">
                <a:solidFill>
                  <a:srgbClr val="000000"/>
                </a:solidFill>
              </a:rPr>
              <a:t>*</a:t>
            </a:r>
          </a:p>
        </p:txBody>
      </p:sp>
      <p:sp>
        <p:nvSpPr>
          <p:cNvPr id="22" name="Tekstvak 21"/>
          <p:cNvSpPr txBox="1"/>
          <p:nvPr/>
        </p:nvSpPr>
        <p:spPr>
          <a:xfrm>
            <a:off x="7505894" y="5606053"/>
            <a:ext cx="299631" cy="369332"/>
          </a:xfrm>
          <a:prstGeom prst="rect">
            <a:avLst/>
          </a:prstGeom>
          <a:noFill/>
        </p:spPr>
        <p:txBody>
          <a:bodyPr wrap="none" rtlCol="0">
            <a:spAutoFit/>
          </a:bodyPr>
          <a:lstStyle/>
          <a:p>
            <a:r>
              <a:rPr lang="nl-NL" dirty="0">
                <a:solidFill>
                  <a:srgbClr val="000000"/>
                </a:solidFill>
              </a:rPr>
              <a:t>*</a:t>
            </a:r>
          </a:p>
        </p:txBody>
      </p:sp>
      <p:sp>
        <p:nvSpPr>
          <p:cNvPr id="5" name="Tekstvak 4"/>
          <p:cNvSpPr txBox="1"/>
          <p:nvPr/>
        </p:nvSpPr>
        <p:spPr>
          <a:xfrm>
            <a:off x="-106870" y="6291167"/>
            <a:ext cx="8827545" cy="369332"/>
          </a:xfrm>
          <a:prstGeom prst="rect">
            <a:avLst/>
          </a:prstGeom>
          <a:noFill/>
        </p:spPr>
        <p:txBody>
          <a:bodyPr wrap="none" rtlCol="0">
            <a:spAutoFit/>
          </a:bodyPr>
          <a:lstStyle/>
          <a:p>
            <a:r>
              <a:rPr lang="nl-NL" dirty="0" err="1">
                <a:solidFill>
                  <a:srgbClr val="800000"/>
                </a:solidFill>
              </a:rPr>
              <a:t>Currently</a:t>
            </a:r>
            <a:r>
              <a:rPr lang="nl-NL" dirty="0">
                <a:solidFill>
                  <a:srgbClr val="800000"/>
                </a:solidFill>
              </a:rPr>
              <a:t> </a:t>
            </a:r>
            <a:r>
              <a:rPr lang="nl-NL" dirty="0" err="1">
                <a:solidFill>
                  <a:srgbClr val="800000"/>
                </a:solidFill>
              </a:rPr>
              <a:t>sequenced</a:t>
            </a:r>
            <a:r>
              <a:rPr lang="nl-NL">
                <a:solidFill>
                  <a:srgbClr val="800000"/>
                </a:solidFill>
              </a:rPr>
              <a:t> (16S) 2048 </a:t>
            </a:r>
            <a:r>
              <a:rPr lang="nl-NL" dirty="0" err="1">
                <a:solidFill>
                  <a:srgbClr val="800000"/>
                </a:solidFill>
              </a:rPr>
              <a:t>fecal</a:t>
            </a:r>
            <a:r>
              <a:rPr lang="nl-NL" dirty="0">
                <a:solidFill>
                  <a:srgbClr val="800000"/>
                </a:solidFill>
              </a:rPr>
              <a:t> samples in </a:t>
            </a:r>
            <a:r>
              <a:rPr lang="nl-NL" dirty="0" err="1">
                <a:solidFill>
                  <a:srgbClr val="800000"/>
                </a:solidFill>
              </a:rPr>
              <a:t>collaboration</a:t>
            </a:r>
            <a:r>
              <a:rPr lang="nl-NL" dirty="0">
                <a:solidFill>
                  <a:srgbClr val="800000"/>
                </a:solidFill>
              </a:rPr>
              <a:t> Fredrik </a:t>
            </a:r>
            <a:r>
              <a:rPr lang="nl-NL" dirty="0" err="1">
                <a:solidFill>
                  <a:srgbClr val="800000"/>
                </a:solidFill>
              </a:rPr>
              <a:t>Backhed</a:t>
            </a:r>
            <a:r>
              <a:rPr lang="nl-NL" dirty="0">
                <a:solidFill>
                  <a:srgbClr val="800000"/>
                </a:solidFill>
              </a:rPr>
              <a:t> (</a:t>
            </a:r>
            <a:r>
              <a:rPr lang="nl-NL" dirty="0" err="1">
                <a:solidFill>
                  <a:srgbClr val="800000"/>
                </a:solidFill>
              </a:rPr>
              <a:t>Gothenburg</a:t>
            </a:r>
            <a:endParaRPr lang="nl-NL" dirty="0">
              <a:solidFill>
                <a:srgbClr val="800000"/>
              </a:solidFill>
            </a:endParaRPr>
          </a:p>
        </p:txBody>
      </p:sp>
      <p:cxnSp>
        <p:nvCxnSpPr>
          <p:cNvPr id="18" name="Rechte verbindingslijn met pijl 17">
            <a:extLst>
              <a:ext uri="{FF2B5EF4-FFF2-40B4-BE49-F238E27FC236}">
                <a16:creationId xmlns="" xmlns:a16="http://schemas.microsoft.com/office/drawing/2014/main" id="{156FD383-5384-4540-89F9-530855E635E7}"/>
              </a:ext>
            </a:extLst>
          </p:cNvPr>
          <p:cNvCxnSpPr>
            <a:cxnSpLocks/>
          </p:cNvCxnSpPr>
          <p:nvPr/>
        </p:nvCxnSpPr>
        <p:spPr>
          <a:xfrm flipV="1">
            <a:off x="7326487" y="5591260"/>
            <a:ext cx="352927" cy="262676"/>
          </a:xfrm>
          <a:prstGeom prst="straightConnector1">
            <a:avLst/>
          </a:prstGeom>
          <a:ln w="952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 xmlns:a16="http://schemas.microsoft.com/office/drawing/2014/main" id="{6B58C9E3-F502-234D-9289-607E04768737}"/>
              </a:ext>
            </a:extLst>
          </p:cNvPr>
          <p:cNvCxnSpPr>
            <a:cxnSpLocks/>
          </p:cNvCxnSpPr>
          <p:nvPr/>
        </p:nvCxnSpPr>
        <p:spPr>
          <a:xfrm flipH="1" flipV="1">
            <a:off x="7809242" y="5603312"/>
            <a:ext cx="282802" cy="139996"/>
          </a:xfrm>
          <a:prstGeom prst="straightConnector1">
            <a:avLst/>
          </a:prstGeom>
          <a:ln w="952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 xmlns:a16="http://schemas.microsoft.com/office/drawing/2014/main" id="{FAB40CB0-7021-554A-AE54-6573515611EC}"/>
              </a:ext>
            </a:extLst>
          </p:cNvPr>
          <p:cNvCxnSpPr>
            <a:cxnSpLocks/>
          </p:cNvCxnSpPr>
          <p:nvPr/>
        </p:nvCxnSpPr>
        <p:spPr>
          <a:xfrm flipV="1">
            <a:off x="7746910" y="5696824"/>
            <a:ext cx="6227" cy="175956"/>
          </a:xfrm>
          <a:prstGeom prst="straightConnector1">
            <a:avLst/>
          </a:prstGeom>
          <a:ln w="9525">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569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779218"/>
            <a:ext cx="919162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2986021"/>
            <a:ext cx="922020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13775" y="187890"/>
            <a:ext cx="8398555" cy="1077218"/>
          </a:xfrm>
          <a:prstGeom prst="rect">
            <a:avLst/>
          </a:prstGeom>
        </p:spPr>
        <p:txBody>
          <a:bodyPr wrap="square">
            <a:spAutoFit/>
          </a:bodyPr>
          <a:lstStyle/>
          <a:p>
            <a:pPr algn="ctr"/>
            <a:r>
              <a:rPr lang="nl-NL" sz="3200" b="1" dirty="0" err="1" smtClean="0">
                <a:solidFill>
                  <a:srgbClr val="000000"/>
                </a:solidFill>
              </a:rPr>
              <a:t>Considerable</a:t>
            </a:r>
            <a:r>
              <a:rPr lang="nl-NL" sz="3200" b="1" dirty="0" smtClean="0">
                <a:solidFill>
                  <a:srgbClr val="000000"/>
                </a:solidFill>
              </a:rPr>
              <a:t> </a:t>
            </a:r>
            <a:r>
              <a:rPr lang="nl-NL" sz="3200" b="1" dirty="0" err="1" smtClean="0">
                <a:solidFill>
                  <a:srgbClr val="000000"/>
                </a:solidFill>
              </a:rPr>
              <a:t>difference</a:t>
            </a:r>
            <a:r>
              <a:rPr lang="nl-NL" sz="3200" b="1" dirty="0" smtClean="0">
                <a:solidFill>
                  <a:srgbClr val="000000"/>
                </a:solidFill>
              </a:rPr>
              <a:t> in </a:t>
            </a:r>
            <a:r>
              <a:rPr lang="nl-NL" sz="3200" b="1" dirty="0" err="1" smtClean="0">
                <a:solidFill>
                  <a:srgbClr val="000000"/>
                </a:solidFill>
              </a:rPr>
              <a:t>incidence</a:t>
            </a:r>
            <a:r>
              <a:rPr lang="nl-NL" sz="3200" b="1" dirty="0" smtClean="0">
                <a:solidFill>
                  <a:srgbClr val="000000"/>
                </a:solidFill>
              </a:rPr>
              <a:t> diabetes in </a:t>
            </a:r>
            <a:r>
              <a:rPr lang="nl-NL" sz="3200" b="1" dirty="0" err="1" smtClean="0">
                <a:solidFill>
                  <a:srgbClr val="000000"/>
                </a:solidFill>
              </a:rPr>
              <a:t>multiethnic</a:t>
            </a:r>
            <a:r>
              <a:rPr lang="nl-NL" sz="3200" b="1" dirty="0" smtClean="0">
                <a:solidFill>
                  <a:srgbClr val="000000"/>
                </a:solidFill>
              </a:rPr>
              <a:t> </a:t>
            </a:r>
            <a:r>
              <a:rPr lang="nl-NL" sz="3200" b="1" dirty="0">
                <a:solidFill>
                  <a:srgbClr val="000000"/>
                </a:solidFill>
              </a:rPr>
              <a:t>HELIUS cohort</a:t>
            </a:r>
            <a:endParaRPr lang="en-US" sz="3200" dirty="0"/>
          </a:p>
        </p:txBody>
      </p:sp>
    </p:spTree>
    <p:extLst>
      <p:ext uri="{BB962C8B-B14F-4D97-AF65-F5344CB8AC3E}">
        <p14:creationId xmlns:p14="http://schemas.microsoft.com/office/powerpoint/2010/main" val="150090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el 6"/>
          <p:cNvSpPr>
            <a:spLocks noGrp="1"/>
          </p:cNvSpPr>
          <p:nvPr>
            <p:ph type="title"/>
          </p:nvPr>
        </p:nvSpPr>
        <p:spPr>
          <a:xfrm>
            <a:off x="0" y="115888"/>
            <a:ext cx="9144000" cy="1143000"/>
          </a:xfrm>
        </p:spPr>
        <p:txBody>
          <a:bodyPr>
            <a:normAutofit fontScale="90000"/>
          </a:bodyPr>
          <a:lstStyle/>
          <a:p>
            <a:r>
              <a:rPr lang="en-GB" sz="3200" b="1" dirty="0">
                <a:latin typeface="Arial" charset="0"/>
                <a:ea typeface="ＭＳ Ｐゴシック" charset="0"/>
                <a:cs typeface="ＭＳ Ｐゴシック" charset="0"/>
              </a:rPr>
              <a:t>Unanswered questions and unsolved problems intestinal microbiota and human glucose metabolism in the clinic</a:t>
            </a:r>
            <a:endParaRPr lang="nl-NL" sz="3200" b="1" dirty="0">
              <a:solidFill>
                <a:schemeClr val="tx1"/>
              </a:solidFill>
              <a:latin typeface="Arial" charset="0"/>
              <a:ea typeface="ＭＳ Ｐゴシック" charset="0"/>
              <a:cs typeface="ＭＳ Ｐゴシック" charset="0"/>
            </a:endParaRPr>
          </a:p>
        </p:txBody>
      </p:sp>
      <p:sp>
        <p:nvSpPr>
          <p:cNvPr id="15362" name="Tijdelijke aanduiding voor inhoud 4"/>
          <p:cNvSpPr>
            <a:spLocks noGrp="1"/>
          </p:cNvSpPr>
          <p:nvPr>
            <p:ph idx="1"/>
          </p:nvPr>
        </p:nvSpPr>
        <p:spPr>
          <a:xfrm>
            <a:off x="611188" y="1869662"/>
            <a:ext cx="7772400" cy="4114800"/>
          </a:xfrm>
        </p:spPr>
        <p:txBody>
          <a:bodyPr>
            <a:normAutofit fontScale="85000" lnSpcReduction="20000"/>
          </a:bodyPr>
          <a:lstStyle/>
          <a:p>
            <a:pPr>
              <a:defRPr/>
            </a:pPr>
            <a:r>
              <a:rPr lang="nl-NL" sz="2400" dirty="0" err="1" smtClean="0">
                <a:latin typeface="Arial" charset="0"/>
                <a:ea typeface="ＭＳ Ｐゴシック" charset="0"/>
                <a:cs typeface="ＭＳ Ｐゴシック" charset="0"/>
              </a:rPr>
              <a:t>What</a:t>
            </a:r>
            <a:r>
              <a:rPr lang="nl-NL" sz="2400" dirty="0" smtClean="0">
                <a:latin typeface="Arial" charset="0"/>
                <a:ea typeface="ＭＳ Ｐゴシック" charset="0"/>
                <a:cs typeface="ＭＳ Ｐゴシック" charset="0"/>
              </a:rPr>
              <a:t> </a:t>
            </a:r>
            <a:r>
              <a:rPr lang="nl-NL" sz="2400" dirty="0">
                <a:latin typeface="Arial" charset="0"/>
                <a:ea typeface="ＭＳ Ｐゴシック" charset="0"/>
                <a:cs typeface="ＭＳ Ｐゴシック" charset="0"/>
              </a:rPr>
              <a:t>is </a:t>
            </a:r>
            <a:r>
              <a:rPr lang="nl-NL" sz="2400" dirty="0" err="1">
                <a:latin typeface="Arial" charset="0"/>
                <a:ea typeface="ＭＳ Ｐゴシック" charset="0"/>
                <a:cs typeface="ＭＳ Ｐゴシック" charset="0"/>
              </a:rPr>
              <a:t>driving</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increased</a:t>
            </a:r>
            <a:r>
              <a:rPr lang="nl-NL" sz="2400" dirty="0">
                <a:latin typeface="Arial" charset="0"/>
                <a:ea typeface="ＭＳ Ｐゴシック" charset="0"/>
                <a:cs typeface="ＭＳ Ｐゴシック" charset="0"/>
              </a:rPr>
              <a:t> glucose levels </a:t>
            </a:r>
            <a:r>
              <a:rPr lang="nl-NL" sz="2400" dirty="0" err="1">
                <a:latin typeface="Arial" charset="0"/>
                <a:ea typeface="ＭＳ Ｐゴシック" charset="0"/>
                <a:cs typeface="ＭＳ Ｐゴシック" charset="0"/>
              </a:rPr>
              <a:t>and</a:t>
            </a:r>
            <a:r>
              <a:rPr lang="nl-NL" sz="2400" dirty="0">
                <a:latin typeface="Arial" charset="0"/>
                <a:ea typeface="ＭＳ Ｐゴシック" charset="0"/>
                <a:cs typeface="ＭＳ Ｐゴシック" charset="0"/>
              </a:rPr>
              <a:t> diabetes in </a:t>
            </a:r>
            <a:r>
              <a:rPr lang="nl-NL" sz="2400" dirty="0" err="1">
                <a:latin typeface="Arial" charset="0"/>
                <a:ea typeface="ＭＳ Ｐゴシック" charset="0"/>
                <a:cs typeface="ＭＳ Ｐゴシック" charset="0"/>
              </a:rPr>
              <a:t>humans</a:t>
            </a:r>
            <a:r>
              <a:rPr lang="nl-NL" sz="2400" dirty="0">
                <a:latin typeface="Arial" charset="0"/>
                <a:ea typeface="ＭＳ Ｐゴシック" charset="0"/>
                <a:cs typeface="ＭＳ Ｐゴシック" charset="0"/>
              </a:rPr>
              <a:t> of different </a:t>
            </a:r>
            <a:r>
              <a:rPr lang="nl-NL" sz="2400" dirty="0" err="1">
                <a:latin typeface="Arial" charset="0"/>
                <a:ea typeface="ＭＳ Ｐゴシック" charset="0"/>
                <a:cs typeface="ＭＳ Ｐゴシック" charset="0"/>
              </a:rPr>
              <a:t>ethnicity</a:t>
            </a:r>
            <a:r>
              <a:rPr lang="nl-NL" sz="2400" dirty="0">
                <a:latin typeface="Arial" charset="0"/>
                <a:ea typeface="ＭＳ Ｐゴシック" charset="0"/>
                <a:cs typeface="ＭＳ Ｐゴシック" charset="0"/>
              </a:rPr>
              <a:t>?</a:t>
            </a:r>
          </a:p>
          <a:p>
            <a:pPr marL="0" indent="0">
              <a:buFontTx/>
              <a:buNone/>
              <a:defRPr/>
            </a:pPr>
            <a:endParaRPr lang="nl-NL" sz="2400" dirty="0">
              <a:latin typeface="Arial" charset="0"/>
              <a:ea typeface="ＭＳ Ｐゴシック" charset="0"/>
              <a:cs typeface="ＭＳ Ｐゴシック" charset="0"/>
            </a:endParaRPr>
          </a:p>
          <a:p>
            <a:pPr>
              <a:defRPr/>
            </a:pPr>
            <a:r>
              <a:rPr lang="nl-NL" sz="2400" dirty="0" smtClean="0">
                <a:latin typeface="Arial" charset="0"/>
                <a:ea typeface="ＭＳ Ｐゴシック" charset="0"/>
                <a:cs typeface="ＭＳ Ｐゴシック" charset="0"/>
              </a:rPr>
              <a:t>Are </a:t>
            </a:r>
            <a:r>
              <a:rPr lang="nl-NL" sz="2400" dirty="0">
                <a:latin typeface="Arial" charset="0"/>
                <a:ea typeface="ＭＳ Ｐゴシック" charset="0"/>
                <a:cs typeface="ＭＳ Ｐゴシック" charset="0"/>
              </a:rPr>
              <a:t>(small) </a:t>
            </a:r>
            <a:r>
              <a:rPr lang="nl-NL" sz="2400" dirty="0" err="1">
                <a:latin typeface="Arial" charset="0"/>
                <a:ea typeface="ＭＳ Ｐゴシック" charset="0"/>
                <a:cs typeface="ＭＳ Ｐゴシック" charset="0"/>
              </a:rPr>
              <a:t>intestinal</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microbiota</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involved</a:t>
            </a:r>
            <a:r>
              <a:rPr lang="nl-NL" sz="2400" dirty="0">
                <a:latin typeface="Arial" charset="0"/>
                <a:ea typeface="ＭＳ Ｐゴシック" charset="0"/>
                <a:cs typeface="ＭＳ Ｐゴシック" charset="0"/>
              </a:rPr>
              <a:t> in </a:t>
            </a:r>
            <a:r>
              <a:rPr lang="nl-NL" sz="2400" dirty="0" err="1">
                <a:latin typeface="Arial" charset="0"/>
                <a:ea typeface="ＭＳ Ｐゴシック" charset="0"/>
                <a:cs typeface="ＭＳ Ｐゴシック" charset="0"/>
              </a:rPr>
              <a:t>insulin</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resistance</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and</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metabolism</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causal</a:t>
            </a:r>
            <a:r>
              <a:rPr lang="nl-NL" sz="2400" dirty="0">
                <a:latin typeface="Arial" charset="0"/>
                <a:ea typeface="ＭＳ Ｐゴシック" charset="0"/>
                <a:cs typeface="ＭＳ Ｐゴシック" charset="0"/>
              </a:rPr>
              <a:t> factor or </a:t>
            </a:r>
            <a:r>
              <a:rPr lang="nl-NL" sz="2400" dirty="0" err="1">
                <a:latin typeface="Arial" charset="0"/>
                <a:ea typeface="ＭＳ Ｐゴシック" charset="0"/>
                <a:cs typeface="ＭＳ Ｐゴシック" charset="0"/>
              </a:rPr>
              <a:t>disease</a:t>
            </a:r>
            <a:r>
              <a:rPr lang="nl-NL" sz="2400" dirty="0">
                <a:latin typeface="Arial" charset="0"/>
                <a:ea typeface="ＭＳ Ｐゴシック" charset="0"/>
                <a:cs typeface="ＭＳ Ｐゴシック" charset="0"/>
              </a:rPr>
              <a:t> </a:t>
            </a:r>
            <a:r>
              <a:rPr lang="nl-NL" sz="2400" dirty="0" err="1" smtClean="0">
                <a:latin typeface="Arial" charset="0"/>
                <a:ea typeface="ＭＳ Ｐゴシック" charset="0"/>
                <a:cs typeface="ＭＳ Ｐゴシック" charset="0"/>
              </a:rPr>
              <a:t>modifier</a:t>
            </a:r>
            <a:r>
              <a:rPr lang="nl-NL" sz="2400" dirty="0" smtClean="0">
                <a:latin typeface="Arial" charset="0"/>
                <a:ea typeface="ＭＳ Ｐゴシック" charset="0"/>
                <a:cs typeface="ＭＳ Ｐゴシック" charset="0"/>
              </a:rPr>
              <a:t>?</a:t>
            </a:r>
            <a:endParaRPr lang="nl-NL" sz="2400" dirty="0">
              <a:latin typeface="Arial" charset="0"/>
              <a:ea typeface="ＭＳ Ｐゴシック" charset="0"/>
              <a:cs typeface="ＭＳ Ｐゴシック" charset="0"/>
            </a:endParaRPr>
          </a:p>
          <a:p>
            <a:pPr>
              <a:buFontTx/>
              <a:buNone/>
              <a:defRPr/>
            </a:pPr>
            <a:endParaRPr lang="nl-NL" sz="2400" dirty="0">
              <a:latin typeface="Arial" charset="0"/>
              <a:ea typeface="ＭＳ Ｐゴシック" charset="0"/>
              <a:cs typeface="ＭＳ Ｐゴシック" charset="0"/>
            </a:endParaRPr>
          </a:p>
          <a:p>
            <a:pPr>
              <a:defRPr/>
            </a:pPr>
            <a:r>
              <a:rPr lang="nl-NL" sz="2400" dirty="0" err="1" smtClean="0">
                <a:latin typeface="Arial" charset="0"/>
                <a:ea typeface="ＭＳ Ｐゴシック" charset="0"/>
                <a:cs typeface="ＭＳ Ｐゴシック" charset="0"/>
              </a:rPr>
              <a:t>Gutmicrobiota</a:t>
            </a:r>
            <a:r>
              <a:rPr lang="nl-NL" sz="2400" dirty="0" smtClean="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and</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metabolic</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syndrome</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from</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group</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to</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individual</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responders</a:t>
            </a:r>
            <a:r>
              <a:rPr lang="nl-NL" sz="2400" dirty="0">
                <a:latin typeface="Arial" charset="0"/>
                <a:ea typeface="ＭＳ Ｐゴシック" charset="0"/>
                <a:cs typeface="ＭＳ Ｐゴシック" charset="0"/>
              </a:rPr>
              <a:t>-non </a:t>
            </a:r>
            <a:r>
              <a:rPr lang="nl-NL" sz="2400" dirty="0" err="1">
                <a:latin typeface="Arial" charset="0"/>
                <a:ea typeface="ＭＳ Ｐゴシック" charset="0"/>
                <a:cs typeface="ＭＳ Ｐゴシック" charset="0"/>
              </a:rPr>
              <a:t>responders</a:t>
            </a:r>
            <a:r>
              <a:rPr lang="nl-NL" sz="2400" dirty="0">
                <a:latin typeface="Arial" charset="0"/>
                <a:ea typeface="ＭＳ Ｐゴシック" charset="0"/>
                <a:cs typeface="ＭＳ Ｐゴシック" charset="0"/>
              </a:rPr>
              <a:t>)? </a:t>
            </a:r>
          </a:p>
          <a:p>
            <a:pPr>
              <a:defRPr/>
            </a:pPr>
            <a:endParaRPr lang="nl-NL" sz="2400" dirty="0">
              <a:latin typeface="Arial" charset="0"/>
              <a:ea typeface="ＭＳ Ｐゴシック" charset="0"/>
              <a:cs typeface="ＭＳ Ｐゴシック" charset="0"/>
            </a:endParaRPr>
          </a:p>
          <a:p>
            <a:pPr>
              <a:defRPr/>
            </a:pPr>
            <a:r>
              <a:rPr lang="nl-NL" sz="2400" dirty="0" smtClean="0">
                <a:latin typeface="Arial" charset="0"/>
                <a:ea typeface="ＭＳ Ｐゴシック" charset="0"/>
                <a:cs typeface="ＭＳ Ｐゴシック" charset="0"/>
              </a:rPr>
              <a:t>How </a:t>
            </a:r>
            <a:r>
              <a:rPr lang="nl-NL" sz="2400" dirty="0">
                <a:latin typeface="Arial" charset="0"/>
                <a:ea typeface="ＭＳ Ｐゴシック" charset="0"/>
                <a:cs typeface="ＭＳ Ｐゴシック" charset="0"/>
              </a:rPr>
              <a:t>do </a:t>
            </a:r>
            <a:r>
              <a:rPr lang="nl-NL" sz="2400" dirty="0" err="1">
                <a:latin typeface="Arial" charset="0"/>
                <a:ea typeface="ＭＳ Ｐゴシック" charset="0"/>
                <a:cs typeface="ＭＳ Ｐゴシック" charset="0"/>
              </a:rPr>
              <a:t>microbiota</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exert</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their</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systemic</a:t>
            </a:r>
            <a:r>
              <a:rPr lang="nl-NL" sz="2400" dirty="0">
                <a:latin typeface="Arial" charset="0"/>
                <a:ea typeface="ＭＳ Ｐゴシック" charset="0"/>
                <a:cs typeface="ＭＳ Ｐゴシック" charset="0"/>
              </a:rPr>
              <a:t> effect on </a:t>
            </a:r>
            <a:r>
              <a:rPr lang="nl-NL" sz="2400" dirty="0" err="1">
                <a:latin typeface="Arial" charset="0"/>
                <a:ea typeface="ＭＳ Ｐゴシック" charset="0"/>
                <a:cs typeface="ＭＳ Ｐゴシック" charset="0"/>
              </a:rPr>
              <a:t>metabolism</a:t>
            </a:r>
            <a:r>
              <a:rPr lang="nl-NL" sz="2400" dirty="0">
                <a:latin typeface="Arial" charset="0"/>
                <a:ea typeface="ＭＳ Ｐゴシック" charset="0"/>
                <a:cs typeface="ＭＳ Ｐゴシック" charset="0"/>
              </a:rPr>
              <a:t> (gut-brain </a:t>
            </a:r>
            <a:r>
              <a:rPr lang="nl-NL" sz="2400" dirty="0" err="1">
                <a:latin typeface="Arial" charset="0"/>
                <a:ea typeface="ＭＳ Ｐゴシック" charset="0"/>
                <a:cs typeface="ＭＳ Ｐゴシック" charset="0"/>
              </a:rPr>
              <a:t>axis</a:t>
            </a:r>
            <a:r>
              <a:rPr lang="nl-NL" sz="2400" dirty="0">
                <a:latin typeface="Arial" charset="0"/>
                <a:ea typeface="ＭＳ Ｐゴシック" charset="0"/>
                <a:cs typeface="ＭＳ Ｐゴシック" charset="0"/>
              </a:rPr>
              <a:t> important in </a:t>
            </a:r>
            <a:r>
              <a:rPr lang="nl-NL" sz="2400" dirty="0" err="1">
                <a:latin typeface="Arial" charset="0"/>
                <a:ea typeface="ＭＳ Ｐゴシック" charset="0"/>
                <a:cs typeface="ＭＳ Ｐゴシック" charset="0"/>
              </a:rPr>
              <a:t>humans</a:t>
            </a:r>
            <a:r>
              <a:rPr lang="nl-NL" sz="2400" dirty="0">
                <a:latin typeface="Arial" charset="0"/>
                <a:ea typeface="ＭＳ Ｐゴシック" charset="0"/>
                <a:cs typeface="ＭＳ Ｐゴシック" charset="0"/>
              </a:rPr>
              <a:t>?)</a:t>
            </a:r>
          </a:p>
          <a:p>
            <a:pPr>
              <a:defRPr/>
            </a:pPr>
            <a:endParaRPr lang="nl-NL" sz="2400" dirty="0">
              <a:latin typeface="Arial" charset="0"/>
              <a:ea typeface="ＭＳ Ｐゴシック" charset="0"/>
              <a:cs typeface="ＭＳ Ｐゴシック" charset="0"/>
            </a:endParaRPr>
          </a:p>
          <a:p>
            <a:pPr>
              <a:defRPr/>
            </a:pPr>
            <a:r>
              <a:rPr lang="nl-NL" sz="2400" dirty="0" err="1" smtClean="0">
                <a:latin typeface="Arial" charset="0"/>
                <a:ea typeface="ＭＳ Ｐゴシック" charset="0"/>
                <a:cs typeface="ＭＳ Ｐゴシック" charset="0"/>
              </a:rPr>
              <a:t>Can</a:t>
            </a:r>
            <a:r>
              <a:rPr lang="nl-NL" sz="2400" dirty="0" smtClean="0">
                <a:latin typeface="Arial" charset="0"/>
                <a:ea typeface="ＭＳ Ｐゴシック" charset="0"/>
                <a:cs typeface="ＭＳ Ｐゴシック" charset="0"/>
              </a:rPr>
              <a:t> </a:t>
            </a:r>
            <a:r>
              <a:rPr lang="nl-NL" sz="2400" dirty="0">
                <a:latin typeface="Arial" charset="0"/>
                <a:ea typeface="ＭＳ Ｐゴシック" charset="0"/>
                <a:cs typeface="ＭＳ Ｐゴシック" charset="0"/>
              </a:rPr>
              <a:t>single </a:t>
            </a:r>
            <a:r>
              <a:rPr lang="nl-NL" sz="2400" dirty="0" err="1">
                <a:latin typeface="Arial" charset="0"/>
                <a:ea typeface="ＭＳ Ｐゴシック" charset="0"/>
                <a:cs typeface="ＭＳ Ｐゴシック" charset="0"/>
              </a:rPr>
              <a:t>bacterial</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strains</a:t>
            </a:r>
            <a:r>
              <a:rPr lang="nl-NL" sz="2400" dirty="0">
                <a:latin typeface="Arial" charset="0"/>
                <a:ea typeface="ＭＳ Ｐゴシック" charset="0"/>
                <a:cs typeface="ＭＳ Ｐゴシック" charset="0"/>
              </a:rPr>
              <a:t> (like FMT) have </a:t>
            </a:r>
            <a:r>
              <a:rPr lang="nl-NL" sz="2400" dirty="0" err="1">
                <a:latin typeface="Arial" charset="0"/>
                <a:ea typeface="ＭＳ Ｐゴシック" charset="0"/>
                <a:cs typeface="ＭＳ Ｐゴシック" charset="0"/>
              </a:rPr>
              <a:t>beneficial</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effects</a:t>
            </a:r>
            <a:r>
              <a:rPr lang="nl-NL" sz="2400" dirty="0">
                <a:latin typeface="Arial" charset="0"/>
                <a:ea typeface="ＭＳ Ｐゴシック" charset="0"/>
                <a:cs typeface="ＭＳ Ｐゴシック" charset="0"/>
              </a:rPr>
              <a:t> on </a:t>
            </a:r>
            <a:r>
              <a:rPr lang="nl-NL" sz="2400" dirty="0" err="1">
                <a:latin typeface="Arial" charset="0"/>
                <a:ea typeface="ＭＳ Ｐゴシック" charset="0"/>
                <a:cs typeface="ＭＳ Ｐゴシック" charset="0"/>
              </a:rPr>
              <a:t>metabolic</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disease</a:t>
            </a:r>
            <a:r>
              <a:rPr lang="nl-NL" sz="2400" dirty="0">
                <a:latin typeface="Arial" charset="0"/>
                <a:ea typeface="ＭＳ Ｐゴシック" charset="0"/>
                <a:cs typeface="ＭＳ Ｐゴシック" charset="0"/>
              </a:rPr>
              <a:t> in </a:t>
            </a:r>
            <a:r>
              <a:rPr lang="nl-NL" sz="2400" dirty="0" err="1">
                <a:latin typeface="Arial" charset="0"/>
                <a:ea typeface="ＭＳ Ｐゴシック" charset="0"/>
                <a:cs typeface="ＭＳ Ｐゴシック" charset="0"/>
              </a:rPr>
              <a:t>certain</a:t>
            </a:r>
            <a:r>
              <a:rPr lang="nl-NL" sz="2400" dirty="0">
                <a:latin typeface="Arial" charset="0"/>
                <a:ea typeface="ＭＳ Ｐゴシック" charset="0"/>
                <a:cs typeface="ＭＳ Ｐゴシック" charset="0"/>
              </a:rPr>
              <a:t> </a:t>
            </a:r>
            <a:r>
              <a:rPr lang="nl-NL" sz="2400" dirty="0" err="1">
                <a:latin typeface="Arial" charset="0"/>
                <a:ea typeface="ＭＳ Ｐゴシック" charset="0"/>
                <a:cs typeface="ＭＳ Ｐゴシック" charset="0"/>
              </a:rPr>
              <a:t>subgroups</a:t>
            </a:r>
            <a:r>
              <a:rPr lang="nl-NL" sz="2400" dirty="0">
                <a:latin typeface="Arial" charset="0"/>
                <a:ea typeface="ＭＳ Ｐゴシック" charset="0"/>
                <a:cs typeface="ＭＳ Ｐゴシック" charset="0"/>
              </a:rPr>
              <a:t>?</a:t>
            </a:r>
          </a:p>
          <a:p>
            <a:pPr>
              <a:defRPr/>
            </a:pPr>
            <a:endParaRPr lang="nl-NL"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0607080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12816</TotalTime>
  <Words>3482</Words>
  <Application>Microsoft Office PowerPoint</Application>
  <PresentationFormat>On-screen Show (4:3)</PresentationFormat>
  <Paragraphs>529</Paragraphs>
  <Slides>61</Slides>
  <Notes>45</Notes>
  <HiddenSlides>5</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3" baseType="lpstr">
      <vt:lpstr>Office-thema</vt:lpstr>
      <vt:lpstr>Prism 7</vt:lpstr>
      <vt:lpstr>Microbiota and Cardiometabolic Disease   </vt:lpstr>
      <vt:lpstr>PowerPoint Presentation</vt:lpstr>
      <vt:lpstr>PowerPoint Presentation</vt:lpstr>
      <vt:lpstr>PowerPoint Presentation</vt:lpstr>
      <vt:lpstr>PowerPoint Presentation</vt:lpstr>
      <vt:lpstr>PowerPoint Presentation</vt:lpstr>
      <vt:lpstr>Multiethnic HELIUS cohort (Healthy Life in an Urban Setting) in Amsterdam, the Netherlands</vt:lpstr>
      <vt:lpstr>PowerPoint Presentation</vt:lpstr>
      <vt:lpstr>Unanswered questions and unsolved problems intestinal microbiota and human glucose metabolism in the clinic</vt:lpstr>
      <vt:lpstr>Gutmicrobiota composition in other ethnicities besides Caucasians in relation to diet and obesity?</vt:lpstr>
      <vt:lpstr>PowerPoint Presentation</vt:lpstr>
      <vt:lpstr>Causality is not the same as causation</vt:lpstr>
      <vt:lpstr>Acknowledge the pink elephant in the room  of current microbiota research </vt:lpstr>
      <vt:lpstr>2. Causality of intestinal microbiota composition in human (glucose) metabolism and obesity?</vt:lpstr>
      <vt:lpstr>Koch’s postulates for causality of bacteria in human metabolic disease</vt:lpstr>
      <vt:lpstr>Fecal transplant - History</vt:lpstr>
      <vt:lpstr>PowerPoint Presentation</vt:lpstr>
      <vt:lpstr>PowerPoint Presentation</vt:lpstr>
      <vt:lpstr> Fecal transplant to study causality of fecal microbiota in human disease</vt:lpstr>
      <vt:lpstr>Effects of donor FMT in Clostridium difficile associated diarrhoea  </vt:lpstr>
      <vt:lpstr>PowerPoint Presentation</vt:lpstr>
      <vt:lpstr>RCTof fecal microbial transplantation (FMT) in humans to improve cardiometabolic phenotype</vt:lpstr>
      <vt:lpstr>Randomized controlled trial to study effect of allogenic lean donor versus own (autologous) FMT on insulin sensitivity</vt:lpstr>
      <vt:lpstr>PowerPoint Presentation</vt:lpstr>
      <vt:lpstr>Effect of oral diabetes medication on peripheral insulin sensitivity  (Rd)</vt:lpstr>
      <vt:lpstr>Randomized controlled trial to study effect of allogenic lean donor versus own (autologous) FMT on insulin sensitivity</vt:lpstr>
      <vt:lpstr>Study population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 (lower) microbial diversity predicts better clinical response upon donor FMT (posthoc analyses)</vt:lpstr>
      <vt:lpstr>Responders and non responders due to donor or recipient FMT characteristics?</vt:lpstr>
      <vt:lpstr>PowerPoint Presentation</vt:lpstr>
      <vt:lpstr>PowerPoint Presentation</vt:lpstr>
      <vt:lpstr>Differential effect on 1 donor in several metsyn subjects on peripheral insulin sensitivity   </vt:lpstr>
      <vt:lpstr>How about using donor feces from (previous) metabolically compromised subjects? </vt:lpstr>
      <vt:lpstr>Randomized controlled trial to study effect of postbariatric surgery FMT versus Metsyn FMT on insulin resistance</vt:lpstr>
      <vt:lpstr>PowerPoint Presentation</vt:lpstr>
      <vt:lpstr>3. Is the therapeutic effect of FMT driven by changes in plasma metabolites on periperal organs? </vt:lpstr>
      <vt:lpstr>Lean donor FMT affects fasting plasma metabolites profile</vt:lpstr>
      <vt:lpstr>Role of gutmicrobiota on host dopamine and serotonin metabolism</vt:lpstr>
      <vt:lpstr>Does FMT from postbariatric surgery donors affect serotonin and dopamine brain receptor expression in human metabolic syndrome?   And  is oral butyrate a beneficial treatment? </vt:lpstr>
      <vt:lpstr>Does donor FMT affect brain serotonin-dopamine metabolism in humans?</vt:lpstr>
      <vt:lpstr>Brain SPECT + MRI scan</vt:lpstr>
      <vt:lpstr>Brain SPECT coregistered to individual MRI (ROI analysis)</vt:lpstr>
      <vt:lpstr>ROI analysis Bindingpotential (BP) per region of interest</vt:lpstr>
      <vt:lpstr>PowerPoint Presentation</vt:lpstr>
      <vt:lpstr>PowerPoint Presentation</vt:lpstr>
      <vt:lpstr>Short chain fatty acids (ScFA) are best studied microbial metabolites in relation to metabolism</vt:lpstr>
      <vt:lpstr> Does supplementation of butyrate improves glucosemetabolism in lean and metsyn subjects?</vt:lpstr>
      <vt:lpstr>Effect oral butyrate on peripheral and hepatic insulin sensitivity in lean and metsyn</vt:lpstr>
      <vt:lpstr>Correlations between clinical markers and and SCFAs in feces and plasma 4 weeks of butyrate significantly different in leans vs metsyn  </vt:lpstr>
      <vt:lpstr>4. Replenishing missing intestinal metabolites and (single strain) microbiota on human (glucose) metabolism and obesity is still a black box!</vt:lpstr>
      <vt:lpstr>PowerPoint Presentation</vt:lpstr>
      <vt:lpstr>Replenishing (missing) intestinal microbiota or metabolites might improve metabolism in human obesity  </vt:lpstr>
      <vt:lpstr>PowerPoint Presentation</vt:lpstr>
      <vt:lpstr> </vt:lpstr>
    </vt:vector>
  </TitlesOfParts>
  <Company>AMC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max nieuwdorp</dc:creator>
  <cp:lastModifiedBy>Groen</cp:lastModifiedBy>
  <cp:revision>499</cp:revision>
  <cp:lastPrinted>2017-06-02T05:24:03Z</cp:lastPrinted>
  <dcterms:created xsi:type="dcterms:W3CDTF">2017-04-04T05:26:19Z</dcterms:created>
  <dcterms:modified xsi:type="dcterms:W3CDTF">2018-10-02T11:00:35Z</dcterms:modified>
</cp:coreProperties>
</file>